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3" r:id="rId16"/>
    <p:sldId id="304" r:id="rId17"/>
    <p:sldId id="305" r:id="rId18"/>
    <p:sldId id="306" r:id="rId19"/>
    <p:sldId id="307" r:id="rId20"/>
    <p:sldId id="298" r:id="rId21"/>
    <p:sldId id="299" r:id="rId22"/>
    <p:sldId id="300" r:id="rId23"/>
    <p:sldId id="301" r:id="rId24"/>
    <p:sldId id="302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</p:sldIdLst>
  <p:sldSz cx="10479088" cy="7562850"/>
  <p:notesSz cx="7315200" cy="9601200"/>
  <p:defaultTextStyle>
    <a:defPPr>
      <a:defRPr lang="en-US"/>
    </a:defPPr>
    <a:lvl1pPr marL="0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256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0511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0767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1022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1278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1533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1789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2044" algn="l" defTabSz="9805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60" d="100"/>
          <a:sy n="60" d="100"/>
        </p:scale>
        <p:origin x="-1404" y="-144"/>
      </p:cViewPr>
      <p:guideLst>
        <p:guide orient="horz" pos="2383"/>
        <p:guide pos="3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2E07-9A8F-4F63-B130-FBEA25CDC285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720725"/>
            <a:ext cx="4987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ECCDC-2BF8-4320-9CED-BD1F35973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7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ECCDC-2BF8-4320-9CED-BD1F35973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932" y="2349387"/>
            <a:ext cx="8907225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864" y="4285615"/>
            <a:ext cx="7335361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7339" y="302866"/>
            <a:ext cx="2357795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955" y="302866"/>
            <a:ext cx="6898733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76" y="4859832"/>
            <a:ext cx="8907225" cy="150206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76" y="3205460"/>
            <a:ext cx="8907225" cy="165437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2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05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0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1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15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17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20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954" y="1764667"/>
            <a:ext cx="4628264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6870" y="1764667"/>
            <a:ext cx="4628264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55" y="1692888"/>
            <a:ext cx="4630084" cy="7055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256" indent="0">
              <a:buNone/>
              <a:defRPr sz="2100" b="1"/>
            </a:lvl2pPr>
            <a:lvl3pPr marL="980511" indent="0">
              <a:buNone/>
              <a:defRPr sz="1900" b="1"/>
            </a:lvl3pPr>
            <a:lvl4pPr marL="1470767" indent="0">
              <a:buNone/>
              <a:defRPr sz="1700" b="1"/>
            </a:lvl4pPr>
            <a:lvl5pPr marL="1961022" indent="0">
              <a:buNone/>
              <a:defRPr sz="1700" b="1"/>
            </a:lvl5pPr>
            <a:lvl6pPr marL="2451278" indent="0">
              <a:buNone/>
              <a:defRPr sz="1700" b="1"/>
            </a:lvl6pPr>
            <a:lvl7pPr marL="2941533" indent="0">
              <a:buNone/>
              <a:defRPr sz="1700" b="1"/>
            </a:lvl7pPr>
            <a:lvl8pPr marL="3431789" indent="0">
              <a:buNone/>
              <a:defRPr sz="1700" b="1"/>
            </a:lvl8pPr>
            <a:lvl9pPr marL="39220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955" y="2398404"/>
            <a:ext cx="4630084" cy="435739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3233" y="1692888"/>
            <a:ext cx="4631902" cy="7055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256" indent="0">
              <a:buNone/>
              <a:defRPr sz="2100" b="1"/>
            </a:lvl2pPr>
            <a:lvl3pPr marL="980511" indent="0">
              <a:buNone/>
              <a:defRPr sz="1900" b="1"/>
            </a:lvl3pPr>
            <a:lvl4pPr marL="1470767" indent="0">
              <a:buNone/>
              <a:defRPr sz="1700" b="1"/>
            </a:lvl4pPr>
            <a:lvl5pPr marL="1961022" indent="0">
              <a:buNone/>
              <a:defRPr sz="1700" b="1"/>
            </a:lvl5pPr>
            <a:lvl6pPr marL="2451278" indent="0">
              <a:buNone/>
              <a:defRPr sz="1700" b="1"/>
            </a:lvl6pPr>
            <a:lvl7pPr marL="2941533" indent="0">
              <a:buNone/>
              <a:defRPr sz="1700" b="1"/>
            </a:lvl7pPr>
            <a:lvl8pPr marL="3431789" indent="0">
              <a:buNone/>
              <a:defRPr sz="1700" b="1"/>
            </a:lvl8pPr>
            <a:lvl9pPr marL="39220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3233" y="2398404"/>
            <a:ext cx="4631902" cy="435739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56" y="301113"/>
            <a:ext cx="3447548" cy="128148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32" y="301115"/>
            <a:ext cx="5858102" cy="645468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56" y="1582598"/>
            <a:ext cx="3447548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0256" indent="0">
              <a:buNone/>
              <a:defRPr sz="1300"/>
            </a:lvl2pPr>
            <a:lvl3pPr marL="980511" indent="0">
              <a:buNone/>
              <a:defRPr sz="1100"/>
            </a:lvl3pPr>
            <a:lvl4pPr marL="1470767" indent="0">
              <a:buNone/>
              <a:defRPr sz="1000"/>
            </a:lvl4pPr>
            <a:lvl5pPr marL="1961022" indent="0">
              <a:buNone/>
              <a:defRPr sz="1000"/>
            </a:lvl5pPr>
            <a:lvl6pPr marL="2451278" indent="0">
              <a:buNone/>
              <a:defRPr sz="1000"/>
            </a:lvl6pPr>
            <a:lvl7pPr marL="2941533" indent="0">
              <a:buNone/>
              <a:defRPr sz="1000"/>
            </a:lvl7pPr>
            <a:lvl8pPr marL="3431789" indent="0">
              <a:buNone/>
              <a:defRPr sz="1000"/>
            </a:lvl8pPr>
            <a:lvl9pPr marL="39220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975" y="5293995"/>
            <a:ext cx="6287453" cy="62498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3975" y="675755"/>
            <a:ext cx="6287453" cy="4537710"/>
          </a:xfrm>
        </p:spPr>
        <p:txBody>
          <a:bodyPr/>
          <a:lstStyle>
            <a:lvl1pPr marL="0" indent="0">
              <a:buNone/>
              <a:defRPr sz="3400"/>
            </a:lvl1pPr>
            <a:lvl2pPr marL="490256" indent="0">
              <a:buNone/>
              <a:defRPr sz="3000"/>
            </a:lvl2pPr>
            <a:lvl3pPr marL="980511" indent="0">
              <a:buNone/>
              <a:defRPr sz="2600"/>
            </a:lvl3pPr>
            <a:lvl4pPr marL="1470767" indent="0">
              <a:buNone/>
              <a:defRPr sz="2100"/>
            </a:lvl4pPr>
            <a:lvl5pPr marL="1961022" indent="0">
              <a:buNone/>
              <a:defRPr sz="2100"/>
            </a:lvl5pPr>
            <a:lvl6pPr marL="2451278" indent="0">
              <a:buNone/>
              <a:defRPr sz="2100"/>
            </a:lvl6pPr>
            <a:lvl7pPr marL="2941533" indent="0">
              <a:buNone/>
              <a:defRPr sz="2100"/>
            </a:lvl7pPr>
            <a:lvl8pPr marL="3431789" indent="0">
              <a:buNone/>
              <a:defRPr sz="2100"/>
            </a:lvl8pPr>
            <a:lvl9pPr marL="392204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3975" y="5918982"/>
            <a:ext cx="628745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0256" indent="0">
              <a:buNone/>
              <a:defRPr sz="1300"/>
            </a:lvl2pPr>
            <a:lvl3pPr marL="980511" indent="0">
              <a:buNone/>
              <a:defRPr sz="1100"/>
            </a:lvl3pPr>
            <a:lvl4pPr marL="1470767" indent="0">
              <a:buNone/>
              <a:defRPr sz="1000"/>
            </a:lvl4pPr>
            <a:lvl5pPr marL="1961022" indent="0">
              <a:buNone/>
              <a:defRPr sz="1000"/>
            </a:lvl5pPr>
            <a:lvl6pPr marL="2451278" indent="0">
              <a:buNone/>
              <a:defRPr sz="1000"/>
            </a:lvl6pPr>
            <a:lvl7pPr marL="2941533" indent="0">
              <a:buNone/>
              <a:defRPr sz="1000"/>
            </a:lvl7pPr>
            <a:lvl8pPr marL="3431789" indent="0">
              <a:buNone/>
              <a:defRPr sz="1000"/>
            </a:lvl8pPr>
            <a:lvl9pPr marL="39220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955" y="302865"/>
            <a:ext cx="9431180" cy="1260475"/>
          </a:xfrm>
          <a:prstGeom prst="rect">
            <a:avLst/>
          </a:prstGeom>
        </p:spPr>
        <p:txBody>
          <a:bodyPr vert="horz" lIns="98051" tIns="49026" rIns="98051" bIns="490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55" y="1764667"/>
            <a:ext cx="9431180" cy="4991131"/>
          </a:xfrm>
          <a:prstGeom prst="rect">
            <a:avLst/>
          </a:prstGeom>
        </p:spPr>
        <p:txBody>
          <a:bodyPr vert="horz" lIns="98051" tIns="49026" rIns="98051" bIns="490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954" y="7009643"/>
            <a:ext cx="2445120" cy="402651"/>
          </a:xfrm>
          <a:prstGeom prst="rect">
            <a:avLst/>
          </a:prstGeom>
        </p:spPr>
        <p:txBody>
          <a:bodyPr vert="horz" lIns="98051" tIns="49026" rIns="98051" bIns="490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0356" y="7009643"/>
            <a:ext cx="3318378" cy="402651"/>
          </a:xfrm>
          <a:prstGeom prst="rect">
            <a:avLst/>
          </a:prstGeom>
        </p:spPr>
        <p:txBody>
          <a:bodyPr vert="horz" lIns="98051" tIns="49026" rIns="98051" bIns="490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0014" y="7009643"/>
            <a:ext cx="2445120" cy="402651"/>
          </a:xfrm>
          <a:prstGeom prst="rect">
            <a:avLst/>
          </a:prstGeom>
        </p:spPr>
        <p:txBody>
          <a:bodyPr vert="horz" lIns="98051" tIns="49026" rIns="98051" bIns="490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0511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692" indent="-367692" algn="l" defTabSz="98051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6665" indent="-306410" algn="l" defTabSz="98051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639" indent="-245128" algn="l" defTabSz="98051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894" indent="-245128" algn="l" defTabSz="98051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6150" indent="-245128" algn="l" defTabSz="980511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6406" indent="-245128" algn="l" defTabSz="98051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6661" indent="-245128" algn="l" defTabSz="98051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6917" indent="-245128" algn="l" defTabSz="98051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72" indent="-245128" algn="l" defTabSz="98051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256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0511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0767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1022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1278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533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1789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2044" algn="l" defTabSz="9805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oir-sans-frontieres.com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FASTER THAN LIGHT\PIX\cove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4661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7306" y="962025"/>
            <a:ext cx="104790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प्रकाश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से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तेज</a:t>
            </a:r>
            <a:r>
              <a:rPr lang="en-US" sz="3600" dirty="0" smtClean="0">
                <a:solidFill>
                  <a:srgbClr val="FF0000"/>
                </a:solidFill>
              </a:rPr>
              <a:t>़ (FASTER THAN LIGHT)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2800" dirty="0"/>
              <a:t> </a:t>
            </a:r>
          </a:p>
          <a:p>
            <a:pPr algn="ctr"/>
            <a:r>
              <a:rPr lang="en-US" sz="2800" dirty="0" err="1"/>
              <a:t>जीन-पियरे</a:t>
            </a:r>
            <a:r>
              <a:rPr lang="en-US" sz="2800" dirty="0"/>
              <a:t> </a:t>
            </a:r>
            <a:r>
              <a:rPr lang="en-US" sz="2800" dirty="0" err="1" smtClean="0"/>
              <a:t>पेटिट</a:t>
            </a:r>
            <a:r>
              <a:rPr lang="en-US" sz="2800" dirty="0" smtClean="0"/>
              <a:t> (Jean-Pierre Petit)</a:t>
            </a:r>
            <a:endParaRPr lang="en-US" sz="2800" dirty="0"/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 err="1"/>
              <a:t>हिंदी</a:t>
            </a:r>
            <a:r>
              <a:rPr lang="en-US" dirty="0"/>
              <a:t> : </a:t>
            </a:r>
            <a:r>
              <a:rPr lang="en-US" dirty="0" err="1"/>
              <a:t>अरविन्द</a:t>
            </a:r>
            <a:r>
              <a:rPr lang="en-US" dirty="0"/>
              <a:t> </a:t>
            </a:r>
            <a:r>
              <a:rPr lang="en-US" dirty="0" err="1"/>
              <a:t>गुप्ता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3" y="276225"/>
            <a:ext cx="1047432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www.savoir</a:t>
            </a:r>
            <a:r>
              <a:rPr lang="en-US" dirty="0" smtClean="0">
                <a:hlinkClick r:id="rId3"/>
              </a:rPr>
              <a:t>-sans-</a:t>
            </a:r>
            <a:r>
              <a:rPr lang="en-US" dirty="0" err="1" smtClean="0">
                <a:hlinkClick r:id="rId3"/>
              </a:rPr>
              <a:t>frontieres.com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06544" y="5555129"/>
            <a:ext cx="1905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dirty="0" smtClean="0"/>
              <a:t>वो</a:t>
            </a:r>
            <a:r>
              <a:rPr lang="en-US" dirty="0" smtClean="0"/>
              <a:t> </a:t>
            </a:r>
            <a:r>
              <a:rPr lang="en-US" dirty="0" err="1" smtClean="0"/>
              <a:t>आदमी</a:t>
            </a:r>
            <a:r>
              <a:rPr lang="en-US" dirty="0" smtClean="0"/>
              <a:t> </a:t>
            </a:r>
            <a:r>
              <a:rPr lang="en-US" dirty="0" err="1"/>
              <a:t>अपनी</a:t>
            </a:r>
            <a:r>
              <a:rPr lang="en-US" dirty="0"/>
              <a:t> </a:t>
            </a:r>
            <a:r>
              <a:rPr lang="en-US" dirty="0" err="1"/>
              <a:t>परछाई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भी</a:t>
            </a:r>
            <a:r>
              <a:rPr lang="en-US" dirty="0"/>
              <a:t> </a:t>
            </a:r>
            <a:r>
              <a:rPr lang="en-US" dirty="0" err="1"/>
              <a:t>तेज</a:t>
            </a:r>
            <a:r>
              <a:rPr lang="en-US" dirty="0"/>
              <a:t> </a:t>
            </a:r>
            <a:r>
              <a:rPr lang="hi-IN" dirty="0" smtClean="0"/>
              <a:t>चित्र</a:t>
            </a:r>
            <a:r>
              <a:rPr lang="en-US" dirty="0" smtClean="0"/>
              <a:t> </a:t>
            </a:r>
            <a:r>
              <a:rPr lang="hi-IN" dirty="0" smtClean="0"/>
              <a:t>बनाता</a:t>
            </a:r>
            <a:r>
              <a:rPr lang="en-US" dirty="0" smtClean="0"/>
              <a:t> </a:t>
            </a:r>
            <a:r>
              <a:rPr lang="hi-IN" dirty="0"/>
              <a:t>था!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19848" y="6741839"/>
            <a:ext cx="67839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FASTER THAN LIGHT\PIX\V-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1544" y="6520904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en-US" sz="1600" dirty="0" err="1"/>
              <a:t>उनकी</a:t>
            </a:r>
            <a:r>
              <a:rPr lang="en-US" sz="1600" dirty="0"/>
              <a:t> </a:t>
            </a:r>
            <a:r>
              <a:rPr lang="en-US" sz="1600" dirty="0" err="1"/>
              <a:t>हड्डियाँ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944" y="428625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बिना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किनारों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वाला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घन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024" y="2638425"/>
            <a:ext cx="2597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पोसीकोन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आपस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जोड़ें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6983" y="5915025"/>
            <a:ext cx="657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छह</a:t>
            </a:r>
            <a:r>
              <a:rPr lang="en-US" sz="1600" dirty="0"/>
              <a:t>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5114" y="7060594"/>
            <a:ext cx="728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आठ</a:t>
            </a:r>
            <a:r>
              <a:rPr lang="en-US" sz="16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44" y="3952696"/>
            <a:ext cx="2772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hi-IN" sz="1800" dirty="0"/>
              <a:t>आर्चीबॉल्ड</a:t>
            </a:r>
            <a:r>
              <a:rPr lang="en-US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6 </a:t>
            </a:r>
            <a:r>
              <a:rPr lang="en-US" sz="1800" dirty="0" err="1"/>
              <a:t>शंक्वाकार</a:t>
            </a:r>
            <a:r>
              <a:rPr lang="en-US" sz="1800" dirty="0"/>
              <a:t> </a:t>
            </a:r>
            <a:r>
              <a:rPr lang="en-US" sz="1800" dirty="0" err="1"/>
              <a:t>बिंदुओं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जोड़</a:t>
            </a:r>
            <a:r>
              <a:rPr lang="en-US" sz="1800" dirty="0"/>
              <a:t> </a:t>
            </a:r>
            <a:r>
              <a:rPr lang="en-US" sz="1800" dirty="0" err="1"/>
              <a:t>सकता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जिनमें</a:t>
            </a:r>
            <a:r>
              <a:rPr lang="en-US" sz="1800" dirty="0"/>
              <a:t> </a:t>
            </a:r>
            <a:r>
              <a:rPr lang="en-US" sz="1800" dirty="0" err="1"/>
              <a:t>केंद्रित</a:t>
            </a:r>
            <a:r>
              <a:rPr lang="en-US" sz="1800" dirty="0"/>
              <a:t> </a:t>
            </a:r>
            <a:r>
              <a:rPr lang="en-US" sz="1800" dirty="0" err="1"/>
              <a:t>वक्रता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मान</a:t>
            </a:r>
            <a:r>
              <a:rPr lang="en-US" sz="1800" dirty="0"/>
              <a:t> π/2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FASTER THAN LIGHT\PIX\V-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9016" y="6688693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err="1" smtClean="0"/>
              <a:t>अच्छा</a:t>
            </a:r>
            <a:r>
              <a:rPr lang="en-US" sz="1800" dirty="0"/>
              <a:t>, </a:t>
            </a:r>
            <a:r>
              <a:rPr lang="en-US" sz="1800" dirty="0" err="1"/>
              <a:t>थोड़ी</a:t>
            </a:r>
            <a:r>
              <a:rPr lang="en-US" sz="1800" dirty="0"/>
              <a:t> </a:t>
            </a:r>
            <a:r>
              <a:rPr lang="en-US" sz="1800" dirty="0" err="1"/>
              <a:t>तकदीर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144" y="568345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सुंदर</a:t>
            </a:r>
            <a:r>
              <a:rPr lang="en-US" sz="1800" dirty="0"/>
              <a:t>,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टेबल-टेनिस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गेंद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आठवें</a:t>
            </a:r>
            <a:r>
              <a:rPr lang="en-US" sz="1800" dirty="0"/>
              <a:t> </a:t>
            </a:r>
            <a:r>
              <a:rPr lang="en-US" sz="1800" dirty="0" err="1"/>
              <a:t>हिस्से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करेंगे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43744" y="3329562"/>
            <a:ext cx="1741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ज़रूर</a:t>
            </a:r>
            <a:r>
              <a:rPr lang="en-US" sz="1600" dirty="0"/>
              <a:t> </a:t>
            </a:r>
            <a:r>
              <a:rPr lang="en-US" sz="1600" dirty="0" err="1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भूल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होऊंगा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4594" y="2486025"/>
            <a:ext cx="2190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नहीं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 smtClean="0"/>
              <a:t>. </a:t>
            </a:r>
          </a:p>
          <a:p>
            <a:pPr algn="ctr"/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r>
              <a:rPr lang="en-US" sz="1600" dirty="0" err="1"/>
              <a:t>जल्द</a:t>
            </a:r>
            <a:r>
              <a:rPr lang="en-US" sz="1600" dirty="0"/>
              <a:t> </a:t>
            </a:r>
            <a:r>
              <a:rPr lang="en-US" sz="1600" dirty="0" err="1"/>
              <a:t>देखोगे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443016" y="733425"/>
            <a:ext cx="292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तुम्हें</a:t>
            </a:r>
            <a:r>
              <a:rPr lang="en-US" sz="1800" dirty="0"/>
              <a:t> </a:t>
            </a:r>
            <a:r>
              <a:rPr lang="en-US" sz="1800" dirty="0" err="1"/>
              <a:t>आठ</a:t>
            </a:r>
            <a:r>
              <a:rPr lang="en-US" sz="1800" dirty="0"/>
              <a:t> </a:t>
            </a:r>
            <a:r>
              <a:rPr lang="en-US" sz="1800" dirty="0" err="1" smtClean="0"/>
              <a:t>यूनिट</a:t>
            </a:r>
            <a:r>
              <a:rPr lang="en-US" sz="1800" dirty="0" smtClean="0"/>
              <a:t> </a:t>
            </a:r>
            <a:r>
              <a:rPr lang="hi-IN" sz="1800" dirty="0" smtClean="0"/>
              <a:t>तै</a:t>
            </a:r>
            <a:r>
              <a:rPr lang="en-US" sz="1800" dirty="0" err="1" smtClean="0"/>
              <a:t>यार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err="1" smtClean="0"/>
              <a:t>करने</a:t>
            </a:r>
            <a:r>
              <a:rPr lang="en-US" sz="1800" dirty="0" smtClean="0"/>
              <a:t> </a:t>
            </a:r>
            <a:r>
              <a:rPr lang="en-US" sz="1800" dirty="0" err="1"/>
              <a:t>होंगे</a:t>
            </a:r>
            <a:r>
              <a:rPr lang="en-US" sz="1800" dirty="0"/>
              <a:t>. </a:t>
            </a:r>
            <a:r>
              <a:rPr lang="en-US" sz="1800" dirty="0" err="1" smtClean="0"/>
              <a:t>इस</a:t>
            </a:r>
            <a:r>
              <a:rPr lang="en-US" sz="1800" dirty="0" smtClean="0"/>
              <a:t> </a:t>
            </a:r>
            <a:r>
              <a:rPr lang="en-US" sz="1800" dirty="0" err="1"/>
              <a:t>प्रकार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1344" y="3716893"/>
            <a:ext cx="456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अब</a:t>
            </a:r>
            <a:r>
              <a:rPr lang="en-US" sz="1800" dirty="0"/>
              <a:t> </a:t>
            </a:r>
            <a:r>
              <a:rPr lang="en-US" sz="1800" dirty="0" err="1"/>
              <a:t>बस</a:t>
            </a:r>
            <a:r>
              <a:rPr lang="en-US" sz="1800" dirty="0"/>
              <a:t>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गोलाकार</a:t>
            </a:r>
            <a:r>
              <a:rPr lang="en-US" sz="1800" dirty="0"/>
              <a:t> </a:t>
            </a:r>
            <a:r>
              <a:rPr lang="en-US" sz="1800" dirty="0" err="1"/>
              <a:t>कोनों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थोड़ा</a:t>
            </a:r>
            <a:r>
              <a:rPr lang="en-US" sz="1800" dirty="0"/>
              <a:t> </a:t>
            </a:r>
            <a:r>
              <a:rPr lang="en-US" sz="1800" dirty="0" err="1"/>
              <a:t>बदलना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3744" y="4430494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स्पर्शरेखा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सतहें</a:t>
            </a:r>
            <a:r>
              <a:rPr lang="en-US" sz="1800" dirty="0"/>
              <a:t> </a:t>
            </a:r>
            <a:r>
              <a:rPr lang="en-US" sz="1800" dirty="0" err="1"/>
              <a:t>जुड़ेंगी</a:t>
            </a:r>
            <a:r>
              <a:rPr lang="en-US" sz="18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FASTER THAN LIGHT\PIX\V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544" y="5838825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चलो</a:t>
            </a:r>
            <a:r>
              <a:rPr lang="en-US" sz="1800" dirty="0"/>
              <a:t>, </a:t>
            </a:r>
            <a:r>
              <a:rPr lang="en-US" sz="1800" dirty="0" err="1"/>
              <a:t>अब</a:t>
            </a:r>
            <a:r>
              <a:rPr lang="en-US" sz="1800" dirty="0"/>
              <a:t> </a:t>
            </a:r>
            <a:r>
              <a:rPr lang="en-US" sz="1800" dirty="0" err="1"/>
              <a:t>मूर्खता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बातें</a:t>
            </a:r>
            <a:r>
              <a:rPr lang="en-US" sz="1800" dirty="0"/>
              <a:t> </a:t>
            </a:r>
            <a:r>
              <a:rPr lang="en-US" sz="1800" dirty="0" err="1"/>
              <a:t>बंद</a:t>
            </a:r>
            <a:r>
              <a:rPr lang="en-US" sz="1800" dirty="0"/>
              <a:t> </a:t>
            </a:r>
            <a:r>
              <a:rPr lang="en-US" sz="1800" dirty="0" err="1"/>
              <a:t>करो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err="1"/>
              <a:t>स्पर्शरेखा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निरंतरता</a:t>
            </a:r>
            <a:r>
              <a:rPr lang="en-US" sz="1800" dirty="0"/>
              <a:t> </a:t>
            </a:r>
            <a:r>
              <a:rPr lang="en-US" sz="1800" dirty="0" err="1"/>
              <a:t>हमेशा</a:t>
            </a:r>
            <a:r>
              <a:rPr lang="en-US" sz="1800" dirty="0"/>
              <a:t> </a:t>
            </a:r>
            <a:r>
              <a:rPr lang="en-US" sz="1800" dirty="0" err="1"/>
              <a:t>कायम</a:t>
            </a:r>
            <a:r>
              <a:rPr lang="en-US" sz="1800" dirty="0"/>
              <a:t> </a:t>
            </a:r>
            <a:r>
              <a:rPr lang="en-US" sz="1800" dirty="0" err="1"/>
              <a:t>रहेगी</a:t>
            </a:r>
            <a:r>
              <a:rPr lang="en-US" sz="1800" dirty="0"/>
              <a:t>, </a:t>
            </a:r>
            <a:r>
              <a:rPr lang="en-US" sz="1800" dirty="0" err="1"/>
              <a:t>चाहें</a:t>
            </a:r>
            <a:r>
              <a:rPr lang="en-US" sz="1800" dirty="0"/>
              <a:t> </a:t>
            </a:r>
            <a:r>
              <a:rPr lang="en-US" sz="1800" dirty="0" err="1"/>
              <a:t>आठ</a:t>
            </a:r>
            <a:r>
              <a:rPr lang="en-US" sz="1800" dirty="0"/>
              <a:t> </a:t>
            </a:r>
            <a:r>
              <a:rPr lang="en-US" sz="1800" dirty="0" err="1"/>
              <a:t>गोल</a:t>
            </a:r>
            <a:r>
              <a:rPr lang="en-US" sz="1800" dirty="0"/>
              <a:t> </a:t>
            </a:r>
            <a:r>
              <a:rPr lang="en-US" sz="1800" dirty="0" err="1"/>
              <a:t>कोनों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क्षेत्र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महत्व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FASTER THAN LIGHT\PIX\V-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474326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8144" y="436543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क्यों</a:t>
            </a:r>
            <a:r>
              <a:rPr lang="en-US" sz="1800" dirty="0"/>
              <a:t>?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6944" y="510302"/>
            <a:ext cx="632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/>
              <a:t>वापस</a:t>
            </a:r>
            <a:r>
              <a:rPr lang="en-US" sz="1800" dirty="0" smtClean="0"/>
              <a:t> </a:t>
            </a:r>
            <a:r>
              <a:rPr lang="en-US" sz="1800" dirty="0" err="1"/>
              <a:t>जाओ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पिछले</a:t>
            </a:r>
            <a:r>
              <a:rPr lang="en-US" sz="1800" dirty="0"/>
              <a:t> </a:t>
            </a:r>
            <a:r>
              <a:rPr lang="en-US" sz="1800" dirty="0" err="1"/>
              <a:t>तीस</a:t>
            </a:r>
            <a:r>
              <a:rPr lang="en-US" sz="1800" dirty="0"/>
              <a:t> </a:t>
            </a:r>
            <a:r>
              <a:rPr lang="en-US" sz="1800" dirty="0" err="1"/>
              <a:t>वर्षों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तुम</a:t>
            </a:r>
            <a:r>
              <a:rPr lang="en-US" sz="1800" dirty="0"/>
              <a:t> </a:t>
            </a:r>
            <a:r>
              <a:rPr lang="en-US" sz="1800" dirty="0" err="1"/>
              <a:t>जितनी</a:t>
            </a:r>
            <a:r>
              <a:rPr lang="en-US" sz="1800" dirty="0"/>
              <a:t> </a:t>
            </a:r>
            <a:r>
              <a:rPr lang="en-US" sz="1800" dirty="0" err="1"/>
              <a:t>कॉमिक</a:t>
            </a:r>
            <a:r>
              <a:rPr lang="en-US" sz="1800" dirty="0"/>
              <a:t> </a:t>
            </a:r>
            <a:r>
              <a:rPr lang="en-US" sz="1800" dirty="0" err="1"/>
              <a:t>बुक्स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में</a:t>
            </a:r>
            <a:r>
              <a:rPr lang="en-US" sz="1800" dirty="0" smtClean="0"/>
              <a:t> </a:t>
            </a:r>
            <a:r>
              <a:rPr lang="en-US" sz="1800" dirty="0" err="1"/>
              <a:t>आए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उन्हें</a:t>
            </a:r>
            <a:r>
              <a:rPr lang="en-US" sz="1800" dirty="0"/>
              <a:t> </a:t>
            </a:r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पढ़ो</a:t>
            </a:r>
            <a:r>
              <a:rPr lang="en-US" sz="1800" dirty="0"/>
              <a:t> (द </a:t>
            </a:r>
            <a:r>
              <a:rPr lang="en-US" sz="1800" dirty="0" err="1" smtClean="0"/>
              <a:t>ब्लैक-होल</a:t>
            </a:r>
            <a:r>
              <a:rPr lang="en-US" sz="1800" dirty="0" smtClean="0"/>
              <a:t>, </a:t>
            </a:r>
            <a:r>
              <a:rPr lang="en-US" sz="1800" dirty="0" err="1"/>
              <a:t>पेज</a:t>
            </a:r>
            <a:r>
              <a:rPr lang="en-US" sz="1800" dirty="0"/>
              <a:t> 8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आगे</a:t>
            </a:r>
            <a:r>
              <a:rPr lang="en-US" sz="1800" dirty="0"/>
              <a:t>).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तुम</a:t>
            </a:r>
            <a:r>
              <a:rPr lang="en-US" sz="1800" dirty="0" smtClean="0"/>
              <a:t> </a:t>
            </a:r>
            <a:r>
              <a:rPr lang="en-US" sz="1800" dirty="0" err="1"/>
              <a:t>कोण</a:t>
            </a:r>
            <a:r>
              <a:rPr lang="en-US" sz="1800" dirty="0"/>
              <a:t> Θ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कट</a:t>
            </a:r>
            <a:r>
              <a:rPr lang="en-US" sz="1800" dirty="0"/>
              <a:t> </a:t>
            </a:r>
            <a:r>
              <a:rPr lang="en-US" sz="1800" dirty="0" err="1"/>
              <a:t>लगाकर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पोसीकोन</a:t>
            </a:r>
            <a:r>
              <a:rPr lang="en-US" sz="1800" dirty="0"/>
              <a:t> </a:t>
            </a:r>
            <a:r>
              <a:rPr lang="en-US" sz="1800" dirty="0" err="1"/>
              <a:t>बना</a:t>
            </a:r>
            <a:r>
              <a:rPr lang="en-US" sz="1800" dirty="0"/>
              <a:t> </a:t>
            </a:r>
            <a:r>
              <a:rPr lang="en-US" sz="1800" dirty="0" err="1"/>
              <a:t>रहे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.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तुम</a:t>
            </a:r>
            <a:r>
              <a:rPr lang="en-US" sz="1800" dirty="0"/>
              <a:t> </a:t>
            </a:r>
            <a:r>
              <a:rPr lang="en-US" sz="1800" dirty="0" err="1"/>
              <a:t>तीन</a:t>
            </a:r>
            <a:r>
              <a:rPr lang="en-US" sz="1800" dirty="0"/>
              <a:t> </a:t>
            </a:r>
            <a:r>
              <a:rPr lang="en-US" sz="1800" dirty="0" err="1"/>
              <a:t>जियोडेसिक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त्रिकोण</a:t>
            </a:r>
            <a:r>
              <a:rPr lang="en-US" sz="1800" dirty="0"/>
              <a:t> </a:t>
            </a:r>
            <a:r>
              <a:rPr lang="en-US" sz="1800" dirty="0" err="1"/>
              <a:t>बनाते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दो</a:t>
            </a:r>
            <a:r>
              <a:rPr lang="en-US" sz="1800" dirty="0"/>
              <a:t> </a:t>
            </a:r>
            <a:r>
              <a:rPr lang="en-US" sz="1800" dirty="0" err="1"/>
              <a:t>संभावनाएं</a:t>
            </a:r>
            <a:r>
              <a:rPr lang="en-US" sz="1800" dirty="0"/>
              <a:t> </a:t>
            </a:r>
            <a:r>
              <a:rPr lang="en-US" sz="1800" dirty="0" err="1"/>
              <a:t>होंगी</a:t>
            </a:r>
            <a:r>
              <a:rPr lang="en-US" sz="1800" dirty="0"/>
              <a:t>. </a:t>
            </a:r>
            <a:r>
              <a:rPr lang="en-US" sz="1800" dirty="0" err="1"/>
              <a:t>या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त्रिभुज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S </a:t>
            </a:r>
            <a:r>
              <a:rPr lang="en-US" sz="1800" dirty="0" err="1"/>
              <a:t>होगा</a:t>
            </a:r>
            <a:r>
              <a:rPr lang="en-US" sz="1800" dirty="0"/>
              <a:t>, </a:t>
            </a:r>
            <a:r>
              <a:rPr lang="en-US" sz="1800" dirty="0" err="1"/>
              <a:t>जिस</a:t>
            </a:r>
            <a:r>
              <a:rPr lang="en-US" sz="1800" dirty="0"/>
              <a:t> </a:t>
            </a:r>
            <a:r>
              <a:rPr lang="en-US" sz="1800" dirty="0" err="1"/>
              <a:t>स्थिति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कोणों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π + Θ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उसमें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शीर्ष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कोणों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</a:t>
            </a:r>
            <a:r>
              <a:rPr lang="en-US" sz="1800" dirty="0" err="1"/>
              <a:t>यूक्लिड-योग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π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तुम</a:t>
            </a:r>
            <a:r>
              <a:rPr lang="en-US" sz="1800" dirty="0"/>
              <a:t> </a:t>
            </a:r>
            <a:r>
              <a:rPr lang="en-US" sz="1800" dirty="0" err="1"/>
              <a:t>दो</a:t>
            </a:r>
            <a:r>
              <a:rPr lang="en-US" sz="1800" dirty="0"/>
              <a:t> </a:t>
            </a:r>
            <a:r>
              <a:rPr lang="en-US" sz="1800" dirty="0" err="1"/>
              <a:t>पॉसिस्कोन</a:t>
            </a:r>
            <a:r>
              <a:rPr lang="en-US" sz="1800" dirty="0"/>
              <a:t> </a:t>
            </a:r>
            <a:r>
              <a:rPr lang="en-US" sz="1800" dirty="0" err="1"/>
              <a:t>जिनमें</a:t>
            </a:r>
            <a:r>
              <a:rPr lang="en-US" sz="1800" dirty="0"/>
              <a:t> </a:t>
            </a:r>
            <a:r>
              <a:rPr lang="en-US" sz="1800" dirty="0" err="1"/>
              <a:t>कोण</a:t>
            </a:r>
            <a:r>
              <a:rPr lang="en-US" sz="1800" dirty="0"/>
              <a:t> </a:t>
            </a:r>
            <a:r>
              <a:rPr lang="en-US" sz="1800" dirty="0" err="1"/>
              <a:t>Θ1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Θ2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कट</a:t>
            </a:r>
            <a:r>
              <a:rPr lang="en-US" sz="1800" dirty="0"/>
              <a:t> </a:t>
            </a:r>
            <a:r>
              <a:rPr lang="en-US" sz="1800" dirty="0" err="1"/>
              <a:t>लगे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चिपकाते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शीर्ष</a:t>
            </a:r>
            <a:r>
              <a:rPr lang="en-US" sz="1800" dirty="0"/>
              <a:t> </a:t>
            </a:r>
            <a:r>
              <a:rPr lang="en-US" sz="1800" dirty="0" err="1"/>
              <a:t>S1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S2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त्रिकोण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कोणों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</a:t>
            </a:r>
            <a:r>
              <a:rPr lang="en-US" sz="1800" dirty="0" err="1"/>
              <a:t>यूक्लिडियन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Θ1</a:t>
            </a:r>
            <a:r>
              <a:rPr lang="en-US" sz="1800" dirty="0"/>
              <a:t> + </a:t>
            </a:r>
            <a:r>
              <a:rPr lang="en-US" sz="1800" dirty="0" err="1"/>
              <a:t>Θ2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बढ़ेगा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8544" y="3633252"/>
            <a:ext cx="44950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/>
              <a:t>जब</a:t>
            </a:r>
            <a:r>
              <a:rPr lang="en-US" sz="1700" dirty="0"/>
              <a:t> </a:t>
            </a:r>
            <a:r>
              <a:rPr lang="en-US" sz="1700" dirty="0" err="1"/>
              <a:t>मैं</a:t>
            </a:r>
            <a:r>
              <a:rPr lang="en-US" sz="1700" dirty="0"/>
              <a:t> </a:t>
            </a:r>
            <a:r>
              <a:rPr lang="en-US" sz="1700" dirty="0" err="1"/>
              <a:t>माइक्रो-कोन</a:t>
            </a:r>
            <a:r>
              <a:rPr lang="en-US" sz="1700" dirty="0"/>
              <a:t> </a:t>
            </a:r>
            <a:r>
              <a:rPr lang="en-US" sz="1700" dirty="0" err="1"/>
              <a:t>संख्या</a:t>
            </a:r>
            <a:r>
              <a:rPr lang="en-US" sz="1700" dirty="0"/>
              <a:t> N </a:t>
            </a:r>
            <a:r>
              <a:rPr lang="en-US" sz="1700" dirty="0" err="1"/>
              <a:t>जिनका</a:t>
            </a:r>
            <a:r>
              <a:rPr lang="en-US" sz="1700" dirty="0"/>
              <a:t> </a:t>
            </a:r>
            <a:r>
              <a:rPr lang="en-US" sz="1700" dirty="0" err="1"/>
              <a:t>कोण</a:t>
            </a:r>
            <a:r>
              <a:rPr lang="en-US" sz="1700" dirty="0"/>
              <a:t> Θ </a:t>
            </a:r>
            <a:r>
              <a:rPr lang="en-US" sz="1700" dirty="0" err="1"/>
              <a:t>है</a:t>
            </a:r>
            <a:r>
              <a:rPr lang="en-US" sz="1700" dirty="0"/>
              <a:t> </a:t>
            </a:r>
            <a:r>
              <a:rPr lang="en-US" sz="1700" dirty="0" err="1"/>
              <a:t>को</a:t>
            </a:r>
            <a:r>
              <a:rPr lang="en-US" sz="1700" dirty="0"/>
              <a:t> </a:t>
            </a:r>
            <a:r>
              <a:rPr lang="en-US" sz="1700" dirty="0" err="1"/>
              <a:t>जितने</a:t>
            </a:r>
            <a:r>
              <a:rPr lang="en-US" sz="1700" dirty="0"/>
              <a:t> </a:t>
            </a:r>
            <a:r>
              <a:rPr lang="en-US" sz="1700" dirty="0" err="1"/>
              <a:t>संभव</a:t>
            </a:r>
            <a:r>
              <a:rPr lang="en-US" sz="1700" dirty="0"/>
              <a:t> </a:t>
            </a:r>
            <a:r>
              <a:rPr lang="en-US" sz="1700" dirty="0" err="1"/>
              <a:t>हो</a:t>
            </a:r>
            <a:r>
              <a:rPr lang="en-US" sz="1700" dirty="0"/>
              <a:t> </a:t>
            </a:r>
            <a:r>
              <a:rPr lang="en-US" sz="1700" dirty="0" err="1"/>
              <a:t>उतने</a:t>
            </a:r>
            <a:r>
              <a:rPr lang="en-US" sz="1700" dirty="0"/>
              <a:t> </a:t>
            </a:r>
            <a:r>
              <a:rPr lang="en-US" sz="1700" dirty="0" err="1" smtClean="0"/>
              <a:t>नियमित</a:t>
            </a:r>
            <a:r>
              <a:rPr lang="en-US" sz="1700" dirty="0"/>
              <a:t> </a:t>
            </a:r>
            <a:r>
              <a:rPr lang="en-US" sz="1700" dirty="0" err="1" smtClean="0"/>
              <a:t>तरीकों</a:t>
            </a:r>
            <a:r>
              <a:rPr lang="en-US" sz="1700" dirty="0" smtClean="0"/>
              <a:t> </a:t>
            </a:r>
            <a:r>
              <a:rPr lang="en-US" sz="1700" dirty="0" err="1"/>
              <a:t>से</a:t>
            </a:r>
            <a:r>
              <a:rPr lang="en-US" sz="1700" dirty="0"/>
              <a:t> </a:t>
            </a:r>
            <a:r>
              <a:rPr lang="en-US" sz="1700" dirty="0" err="1"/>
              <a:t>आपस</a:t>
            </a:r>
            <a:r>
              <a:rPr lang="en-US" sz="1700" dirty="0"/>
              <a:t> </a:t>
            </a:r>
            <a:r>
              <a:rPr lang="en-US" sz="1700" dirty="0" err="1"/>
              <a:t>में</a:t>
            </a:r>
            <a:r>
              <a:rPr lang="en-US" sz="1700" dirty="0"/>
              <a:t> </a:t>
            </a:r>
            <a:r>
              <a:rPr lang="en-US" sz="1700" dirty="0" err="1"/>
              <a:t>जोड़ता</a:t>
            </a:r>
            <a:r>
              <a:rPr lang="en-US" sz="1700" dirty="0"/>
              <a:t> </a:t>
            </a:r>
            <a:r>
              <a:rPr lang="en-US" sz="1700" dirty="0" err="1"/>
              <a:t>हूँ</a:t>
            </a:r>
            <a:r>
              <a:rPr lang="en-US" sz="1700" dirty="0"/>
              <a:t>, </a:t>
            </a:r>
            <a:r>
              <a:rPr lang="en-US" sz="1700" dirty="0" err="1"/>
              <a:t>तब</a:t>
            </a:r>
            <a:r>
              <a:rPr lang="en-US" sz="1700" dirty="0"/>
              <a:t> </a:t>
            </a:r>
            <a:r>
              <a:rPr lang="en-US" sz="1700" dirty="0" err="1"/>
              <a:t>जब</a:t>
            </a:r>
            <a:r>
              <a:rPr lang="en-US" sz="1700" dirty="0"/>
              <a:t> N x Θ = 720° </a:t>
            </a:r>
            <a:r>
              <a:rPr lang="en-US" sz="1700" dirty="0" err="1"/>
              <a:t>होता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 </a:t>
            </a:r>
            <a:r>
              <a:rPr lang="en-US" sz="1700" dirty="0" err="1"/>
              <a:t>तो</a:t>
            </a:r>
            <a:r>
              <a:rPr lang="en-US" sz="1700" dirty="0"/>
              <a:t> </a:t>
            </a:r>
            <a:r>
              <a:rPr lang="en-US" sz="1700" dirty="0" err="1"/>
              <a:t>फिर</a:t>
            </a:r>
            <a:r>
              <a:rPr lang="en-US" sz="1700" dirty="0"/>
              <a:t> </a:t>
            </a:r>
            <a:r>
              <a:rPr lang="en-US" sz="1700" dirty="0" err="1"/>
              <a:t>मुझे</a:t>
            </a:r>
            <a:r>
              <a:rPr lang="en-US" sz="1700" dirty="0"/>
              <a:t> </a:t>
            </a:r>
            <a:r>
              <a:rPr lang="en-US" sz="1700" dirty="0" err="1"/>
              <a:t>एक</a:t>
            </a:r>
            <a:r>
              <a:rPr lang="en-US" sz="1700" dirty="0"/>
              <a:t> </a:t>
            </a:r>
            <a:r>
              <a:rPr lang="en-US" sz="1700" dirty="0" err="1"/>
              <a:t>गोल</a:t>
            </a:r>
            <a:r>
              <a:rPr lang="en-US" sz="1700" dirty="0"/>
              <a:t> </a:t>
            </a:r>
            <a:r>
              <a:rPr lang="en-US" sz="1700" dirty="0" err="1"/>
              <a:t>गेंद</a:t>
            </a:r>
            <a:r>
              <a:rPr lang="en-US" sz="1700" dirty="0"/>
              <a:t> </a:t>
            </a:r>
            <a:r>
              <a:rPr lang="en-US" sz="1700" dirty="0" err="1"/>
              <a:t>मिलती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5482" y="6183094"/>
            <a:ext cx="23144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/>
              <a:t>अब</a:t>
            </a:r>
            <a:r>
              <a:rPr lang="en-US" sz="1700" dirty="0"/>
              <a:t> </a:t>
            </a:r>
            <a:r>
              <a:rPr lang="en-US" sz="1700" dirty="0" err="1"/>
              <a:t>तुम</a:t>
            </a:r>
            <a:r>
              <a:rPr lang="en-US" sz="1700" dirty="0"/>
              <a:t> </a:t>
            </a:r>
            <a:r>
              <a:rPr lang="en-US" sz="1700" dirty="0" err="1"/>
              <a:t>वहाँ</a:t>
            </a:r>
            <a:r>
              <a:rPr lang="en-US" sz="1700" dirty="0"/>
              <a:t> </a:t>
            </a:r>
            <a:r>
              <a:rPr lang="en-US" sz="1700" dirty="0" err="1"/>
              <a:t>से</a:t>
            </a:r>
            <a:r>
              <a:rPr lang="en-US" sz="1700" dirty="0"/>
              <a:t> </a:t>
            </a:r>
            <a:r>
              <a:rPr lang="en-US" sz="1700" dirty="0" err="1"/>
              <a:t>बाहर</a:t>
            </a:r>
            <a:r>
              <a:rPr lang="en-US" sz="1700" dirty="0"/>
              <a:t> </a:t>
            </a:r>
            <a:r>
              <a:rPr lang="en-US" sz="1700" dirty="0" err="1"/>
              <a:t>आओ</a:t>
            </a:r>
            <a:r>
              <a:rPr lang="en-US" sz="1700" dirty="0"/>
              <a:t>, </a:t>
            </a:r>
            <a:r>
              <a:rPr lang="en-US" sz="1700" dirty="0" err="1"/>
              <a:t>मेरे</a:t>
            </a:r>
            <a:r>
              <a:rPr lang="en-US" sz="1700" dirty="0"/>
              <a:t> </a:t>
            </a:r>
            <a:r>
              <a:rPr lang="en-US" sz="1700" dirty="0" err="1"/>
              <a:t>दोस्त</a:t>
            </a:r>
            <a:r>
              <a:rPr lang="en-US" sz="17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8322" y="4924425"/>
            <a:ext cx="215265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700" dirty="0" smtClean="0"/>
              <a:t>वो</a:t>
            </a:r>
            <a:r>
              <a:rPr lang="en-US" sz="1700" dirty="0" smtClean="0"/>
              <a:t> </a:t>
            </a:r>
            <a:r>
              <a:rPr lang="hi-IN" sz="1700" dirty="0" smtClean="0"/>
              <a:t>सामान्य</a:t>
            </a:r>
            <a:r>
              <a:rPr lang="en-US" sz="1700" dirty="0" smtClean="0"/>
              <a:t> </a:t>
            </a:r>
            <a:r>
              <a:rPr lang="hi-IN" sz="1700" dirty="0" smtClean="0"/>
              <a:t>है</a:t>
            </a:r>
            <a:r>
              <a:rPr lang="hi-IN" sz="1700" dirty="0"/>
              <a:t>.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hi-IN" sz="1700" dirty="0" smtClean="0"/>
              <a:t>गोले</a:t>
            </a:r>
            <a:r>
              <a:rPr lang="en-US" sz="1700" dirty="0" smtClean="0"/>
              <a:t> </a:t>
            </a:r>
            <a:r>
              <a:rPr lang="hi-IN" sz="1700" dirty="0" smtClean="0"/>
              <a:t>के</a:t>
            </a:r>
            <a:r>
              <a:rPr lang="en-US" sz="1700" dirty="0" smtClean="0"/>
              <a:t> </a:t>
            </a:r>
            <a:r>
              <a:rPr lang="hi-IN" sz="1700" dirty="0" smtClean="0"/>
              <a:t>सम्पूर्ण</a:t>
            </a:r>
            <a:r>
              <a:rPr lang="en-US" sz="1700" dirty="0" smtClean="0"/>
              <a:t> </a:t>
            </a:r>
            <a:r>
              <a:rPr lang="hi-IN" sz="1700" dirty="0" smtClean="0"/>
              <a:t>वक्र</a:t>
            </a:r>
            <a:r>
              <a:rPr lang="en-US" sz="1700" dirty="0" smtClean="0"/>
              <a:t> </a:t>
            </a:r>
            <a:r>
              <a:rPr lang="hi-IN" sz="1700" dirty="0" smtClean="0"/>
              <a:t>का</a:t>
            </a:r>
            <a:r>
              <a:rPr lang="en-US" sz="1700" dirty="0" smtClean="0"/>
              <a:t> </a:t>
            </a:r>
            <a:r>
              <a:rPr lang="hi-IN" sz="1700" dirty="0" smtClean="0"/>
              <a:t>मान</a:t>
            </a:r>
            <a:r>
              <a:rPr lang="en-US" sz="1700" dirty="0" smtClean="0"/>
              <a:t> 720</a:t>
            </a:r>
            <a:r>
              <a:rPr lang="en-US" sz="1700" dirty="0"/>
              <a:t>° </a:t>
            </a:r>
            <a:r>
              <a:rPr lang="hi-IN" sz="1700" dirty="0" smtClean="0"/>
              <a:t>होगा</a:t>
            </a:r>
            <a:r>
              <a:rPr lang="hi-IN" sz="1700" dirty="0"/>
              <a:t>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FASTER THAN LIGHT\PIX\V-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25544" y="6448425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err="1" smtClean="0"/>
              <a:t>सरल</a:t>
            </a:r>
            <a:r>
              <a:rPr lang="en-US" sz="18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6132" y="504825"/>
            <a:ext cx="31226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/>
              <a:t>जब</a:t>
            </a:r>
            <a:r>
              <a:rPr lang="en-US" sz="1700" dirty="0"/>
              <a:t> </a:t>
            </a:r>
            <a:r>
              <a:rPr lang="en-US" sz="1700" dirty="0" err="1"/>
              <a:t>आप</a:t>
            </a:r>
            <a:r>
              <a:rPr lang="en-US" sz="1700" dirty="0"/>
              <a:t> </a:t>
            </a:r>
            <a:r>
              <a:rPr lang="en-US" sz="1700" dirty="0" err="1"/>
              <a:t>किसी</a:t>
            </a:r>
            <a:r>
              <a:rPr lang="en-US" sz="1700" dirty="0"/>
              <a:t> </a:t>
            </a:r>
            <a:r>
              <a:rPr lang="en-US" sz="1700" dirty="0" err="1"/>
              <a:t>घुमावदार</a:t>
            </a:r>
            <a:r>
              <a:rPr lang="en-US" sz="1700" dirty="0"/>
              <a:t> </a:t>
            </a:r>
            <a:r>
              <a:rPr lang="en-US" sz="1700" dirty="0" err="1"/>
              <a:t>चीज</a:t>
            </a:r>
            <a:r>
              <a:rPr lang="en-US" sz="1700" dirty="0"/>
              <a:t>़ </a:t>
            </a:r>
            <a:r>
              <a:rPr lang="en-US" sz="1700" dirty="0" err="1"/>
              <a:t>को</a:t>
            </a:r>
            <a:r>
              <a:rPr lang="en-US" sz="1700" dirty="0"/>
              <a:t> </a:t>
            </a:r>
            <a:r>
              <a:rPr lang="en-US" sz="1700" dirty="0" err="1"/>
              <a:t>यूक्लिडियन</a:t>
            </a:r>
            <a:r>
              <a:rPr lang="en-US" sz="1700" dirty="0"/>
              <a:t> </a:t>
            </a:r>
            <a:r>
              <a:rPr lang="en-US" sz="1700" dirty="0" err="1"/>
              <a:t>चीज़</a:t>
            </a:r>
            <a:r>
              <a:rPr lang="en-US" sz="1700" dirty="0"/>
              <a:t> </a:t>
            </a:r>
            <a:r>
              <a:rPr lang="en-US" sz="1700" dirty="0" err="1"/>
              <a:t>में</a:t>
            </a:r>
            <a:r>
              <a:rPr lang="en-US" sz="1700" dirty="0"/>
              <a:t> </a:t>
            </a:r>
            <a:r>
              <a:rPr lang="en-US" sz="1700" dirty="0" err="1"/>
              <a:t>डालना</a:t>
            </a:r>
            <a:r>
              <a:rPr lang="en-US" sz="1700" dirty="0"/>
              <a:t> </a:t>
            </a:r>
            <a:r>
              <a:rPr lang="en-US" sz="1700" dirty="0" err="1"/>
              <a:t>चाहते</a:t>
            </a:r>
            <a:r>
              <a:rPr lang="en-US" sz="1700" dirty="0"/>
              <a:t> </a:t>
            </a:r>
            <a:r>
              <a:rPr lang="en-US" sz="1700" dirty="0" err="1"/>
              <a:t>हैं</a:t>
            </a:r>
            <a:r>
              <a:rPr lang="en-US" sz="1700" dirty="0"/>
              <a:t> </a:t>
            </a:r>
            <a:r>
              <a:rPr lang="en-US" sz="1700" dirty="0" err="1"/>
              <a:t>तो</a:t>
            </a:r>
            <a:r>
              <a:rPr lang="en-US" sz="1700" dirty="0"/>
              <a:t> </a:t>
            </a:r>
            <a:r>
              <a:rPr lang="en-US" sz="1700" dirty="0" err="1"/>
              <a:t>आपको</a:t>
            </a:r>
            <a:r>
              <a:rPr lang="en-US" sz="1700" dirty="0"/>
              <a:t> </a:t>
            </a:r>
            <a:r>
              <a:rPr lang="en-US" sz="1700" dirty="0" err="1"/>
              <a:t>बस</a:t>
            </a:r>
            <a:r>
              <a:rPr lang="en-US" sz="1700" dirty="0"/>
              <a:t> </a:t>
            </a:r>
            <a:r>
              <a:rPr lang="en-US" sz="1700" dirty="0" err="1"/>
              <a:t>यह</a:t>
            </a:r>
            <a:r>
              <a:rPr lang="en-US" sz="1700" dirty="0"/>
              <a:t> </a:t>
            </a:r>
            <a:r>
              <a:rPr lang="en-US" sz="1700" dirty="0" err="1"/>
              <a:t>सुनिश्चित</a:t>
            </a:r>
            <a:r>
              <a:rPr lang="en-US" sz="1700" dirty="0"/>
              <a:t> </a:t>
            </a:r>
            <a:r>
              <a:rPr lang="en-US" sz="1700" dirty="0" err="1"/>
              <a:t>करना</a:t>
            </a:r>
            <a:r>
              <a:rPr lang="en-US" sz="1700" dirty="0"/>
              <a:t> </a:t>
            </a:r>
            <a:r>
              <a:rPr lang="en-US" sz="1700" dirty="0" err="1"/>
              <a:t>होगा</a:t>
            </a:r>
            <a:r>
              <a:rPr lang="en-US" sz="1700" dirty="0"/>
              <a:t> </a:t>
            </a:r>
            <a:r>
              <a:rPr lang="en-US" sz="1700" dirty="0" err="1"/>
              <a:t>कि</a:t>
            </a:r>
            <a:r>
              <a:rPr lang="en-US" sz="1700" dirty="0"/>
              <a:t> </a:t>
            </a:r>
            <a:r>
              <a:rPr lang="en-US" sz="1700" dirty="0" err="1"/>
              <a:t>उनकी</a:t>
            </a:r>
            <a:r>
              <a:rPr lang="en-US" sz="1700" dirty="0"/>
              <a:t> </a:t>
            </a:r>
            <a:r>
              <a:rPr lang="en-US" sz="1700" dirty="0" err="1"/>
              <a:t>वक्रता</a:t>
            </a:r>
            <a:r>
              <a:rPr lang="en-US" sz="1700" dirty="0"/>
              <a:t> </a:t>
            </a:r>
            <a:r>
              <a:rPr lang="en-US" sz="1700" dirty="0" err="1"/>
              <a:t>मेल</a:t>
            </a:r>
            <a:r>
              <a:rPr lang="en-US" sz="1700" dirty="0"/>
              <a:t> </a:t>
            </a:r>
            <a:r>
              <a:rPr lang="en-US" sz="1700" dirty="0" err="1"/>
              <a:t>खाती</a:t>
            </a:r>
            <a:r>
              <a:rPr lang="en-US" sz="1700" dirty="0"/>
              <a:t> </a:t>
            </a:r>
            <a:r>
              <a:rPr lang="en-US" sz="1700" dirty="0" err="1"/>
              <a:t>हो</a:t>
            </a:r>
            <a:r>
              <a:rPr lang="en-US" sz="1700" dirty="0"/>
              <a:t>. </a:t>
            </a:r>
            <a:r>
              <a:rPr lang="en-US" sz="1700" dirty="0" err="1"/>
              <a:t>उदाहरण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लिए</a:t>
            </a:r>
            <a:r>
              <a:rPr lang="en-US" sz="1700" dirty="0"/>
              <a:t>, </a:t>
            </a:r>
            <a:r>
              <a:rPr lang="en-US" sz="1700" dirty="0" err="1"/>
              <a:t>मान</a:t>
            </a:r>
            <a:r>
              <a:rPr lang="en-US" sz="1700" dirty="0"/>
              <a:t> </a:t>
            </a:r>
            <a:r>
              <a:rPr lang="en-US" sz="1700" dirty="0" err="1"/>
              <a:t>लीजिए</a:t>
            </a:r>
            <a:r>
              <a:rPr lang="en-US" sz="1700" dirty="0"/>
              <a:t> </a:t>
            </a:r>
            <a:r>
              <a:rPr lang="en-US" sz="1700" dirty="0" err="1"/>
              <a:t>कि</a:t>
            </a:r>
            <a:r>
              <a:rPr lang="en-US" sz="1700" dirty="0"/>
              <a:t> </a:t>
            </a:r>
            <a:r>
              <a:rPr lang="en-US" sz="1700" dirty="0" err="1"/>
              <a:t>आप</a:t>
            </a:r>
            <a:r>
              <a:rPr lang="en-US" sz="1700" dirty="0"/>
              <a:t> </a:t>
            </a:r>
            <a:r>
              <a:rPr lang="en-US" sz="1700" dirty="0" err="1"/>
              <a:t>एक</a:t>
            </a:r>
            <a:r>
              <a:rPr lang="en-US" sz="1700" dirty="0"/>
              <a:t> </a:t>
            </a:r>
            <a:r>
              <a:rPr lang="en-US" sz="1700" dirty="0" err="1"/>
              <a:t>चपटा</a:t>
            </a:r>
            <a:r>
              <a:rPr lang="en-US" sz="1700" dirty="0"/>
              <a:t> </a:t>
            </a:r>
            <a:r>
              <a:rPr lang="en-US" sz="1700" dirty="0" err="1"/>
              <a:t>शंकु</a:t>
            </a:r>
            <a:r>
              <a:rPr lang="en-US" sz="1700" dirty="0"/>
              <a:t> </a:t>
            </a:r>
            <a:r>
              <a:rPr lang="en-US" sz="1700" dirty="0" err="1"/>
              <a:t>बनाना</a:t>
            </a:r>
            <a:r>
              <a:rPr lang="en-US" sz="1700" dirty="0"/>
              <a:t> </a:t>
            </a:r>
            <a:r>
              <a:rPr lang="en-US" sz="1700" dirty="0" err="1"/>
              <a:t>चाहते</a:t>
            </a:r>
            <a:r>
              <a:rPr lang="en-US" sz="1700" dirty="0"/>
              <a:t> </a:t>
            </a:r>
            <a:r>
              <a:rPr lang="en-US" sz="1700" dirty="0" err="1"/>
              <a:t>हैं</a:t>
            </a:r>
            <a:r>
              <a:rPr lang="en-US" sz="17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0144" y="2629495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गोलाकार</a:t>
            </a:r>
            <a:r>
              <a:rPr lang="en-US" sz="1800" dirty="0"/>
              <a:t> </a:t>
            </a:r>
            <a:r>
              <a:rPr lang="en-US" sz="1800" dirty="0" err="1"/>
              <a:t>टोपी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निहित</a:t>
            </a:r>
            <a:r>
              <a:rPr lang="en-US" sz="1800" dirty="0"/>
              <a:t> </a:t>
            </a:r>
            <a:r>
              <a:rPr lang="en-US" sz="1800" dirty="0" err="1"/>
              <a:t>वक्रता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की</a:t>
            </a:r>
            <a:r>
              <a:rPr lang="en-US" sz="1800" dirty="0" smtClean="0"/>
              <a:t> </a:t>
            </a:r>
            <a:r>
              <a:rPr lang="en-US" sz="1800" dirty="0" err="1"/>
              <a:t>मात्रा</a:t>
            </a:r>
            <a:r>
              <a:rPr lang="en-US" sz="1800" dirty="0"/>
              <a:t> </a:t>
            </a:r>
            <a:r>
              <a:rPr lang="en-US" sz="1800" dirty="0" err="1"/>
              <a:t>इतनी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 </a:t>
            </a:r>
            <a:r>
              <a:rPr lang="en-US" sz="1800" dirty="0" smtClean="0"/>
              <a:t>:</a:t>
            </a:r>
            <a:r>
              <a:rPr lang="en-US" sz="1800" dirty="0"/>
              <a:t> </a:t>
            </a:r>
          </a:p>
          <a:p>
            <a:pPr algn="ctr"/>
            <a:r>
              <a:rPr lang="en-US" sz="1800" dirty="0"/>
              <a:t>Θ = </a:t>
            </a:r>
            <a:r>
              <a:rPr lang="en-US" sz="1800" dirty="0" smtClean="0"/>
              <a:t>720° x </a:t>
            </a:r>
            <a:r>
              <a:rPr lang="en-US" sz="1800" dirty="0" smtClean="0"/>
              <a:t>(S </a:t>
            </a:r>
            <a:r>
              <a:rPr lang="en-US" sz="1800" dirty="0"/>
              <a:t>/4π</a:t>
            </a:r>
            <a:r>
              <a:rPr lang="en-US" sz="1800" dirty="0" err="1"/>
              <a:t>R²</a:t>
            </a:r>
            <a:r>
              <a:rPr lang="en-US" sz="1800" dirty="0"/>
              <a:t>)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1744" y="4313099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चपटे</a:t>
            </a:r>
            <a:r>
              <a:rPr lang="en-US" sz="1800" dirty="0"/>
              <a:t> </a:t>
            </a:r>
            <a:r>
              <a:rPr lang="en-US" sz="1800" dirty="0" err="1"/>
              <a:t>शंकु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किनारा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कोण</a:t>
            </a:r>
            <a:r>
              <a:rPr lang="en-US" sz="1800" dirty="0"/>
              <a:t> Θ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कट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अनुरूप</a:t>
            </a:r>
            <a:r>
              <a:rPr lang="en-US" sz="1800" dirty="0"/>
              <a:t> </a:t>
            </a:r>
            <a:r>
              <a:rPr lang="en-US" sz="1800" dirty="0" err="1"/>
              <a:t>शंकु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हिस्सा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आपको</a:t>
            </a:r>
            <a:r>
              <a:rPr lang="en-US" sz="1800" dirty="0"/>
              <a:t> </a:t>
            </a:r>
            <a:r>
              <a:rPr lang="en-US" sz="1800" dirty="0" err="1"/>
              <a:t>बस</a:t>
            </a:r>
            <a:r>
              <a:rPr lang="en-US" sz="1800" dirty="0"/>
              <a:t> </a:t>
            </a:r>
            <a:r>
              <a:rPr lang="en-US" sz="1800" dirty="0" err="1"/>
              <a:t>शंकु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शीर्ष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काटना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परिधि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दूसरे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समायोजित</a:t>
            </a:r>
            <a:r>
              <a:rPr lang="en-US" sz="1800" dirty="0"/>
              <a:t> </a:t>
            </a:r>
            <a:r>
              <a:rPr lang="en-US" sz="1800" dirty="0" err="1" smtClean="0"/>
              <a:t>हो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1945144" y="2716732"/>
            <a:ext cx="30649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√</a:t>
            </a:r>
          </a:p>
        </p:txBody>
      </p:sp>
      <p:sp>
        <p:nvSpPr>
          <p:cNvPr id="6" name="Rectangle 5"/>
          <p:cNvSpPr/>
          <p:nvPr/>
        </p:nvSpPr>
        <p:spPr>
          <a:xfrm>
            <a:off x="946205" y="272496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 </a:t>
            </a:r>
            <a:r>
              <a:rPr lang="en-US" sz="1800" dirty="0" smtClean="0"/>
              <a:t>= 4π</a:t>
            </a:r>
            <a:r>
              <a:rPr lang="en-US" sz="1800" dirty="0" err="1" smtClean="0"/>
              <a:t>R²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108910" y="3093758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720°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0897" y="4464248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400" dirty="0"/>
              <a:t>परिमति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FASTER THAN LIGHT\PIX\V-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553" y="6672318"/>
            <a:ext cx="7142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(*) </a:t>
            </a:r>
            <a:r>
              <a:rPr lang="en-US" sz="1400" dirty="0" err="1"/>
              <a:t>hv</a:t>
            </a:r>
            <a:r>
              <a:rPr lang="en-US" sz="1400" dirty="0"/>
              <a:t> = </a:t>
            </a:r>
            <a:r>
              <a:rPr lang="en-US" sz="1400" dirty="0" err="1"/>
              <a:t>hc</a:t>
            </a:r>
            <a:r>
              <a:rPr lang="en-US" sz="1400" dirty="0"/>
              <a:t>/λ = </a:t>
            </a:r>
            <a:r>
              <a:rPr lang="en-US" sz="1400" dirty="0" err="1"/>
              <a:t>kT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अनुरूप</a:t>
            </a:r>
            <a:r>
              <a:rPr lang="en-US" sz="1400" dirty="0"/>
              <a:t> </a:t>
            </a:r>
            <a:r>
              <a:rPr lang="en-US" sz="1400" dirty="0" err="1"/>
              <a:t>जहाँ</a:t>
            </a:r>
            <a:r>
              <a:rPr lang="en-US" sz="1400" dirty="0"/>
              <a:t> T </a:t>
            </a:r>
            <a:r>
              <a:rPr lang="en-US" sz="1400" dirty="0" err="1"/>
              <a:t>दीवार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सम्पूर्ण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c </a:t>
            </a:r>
            <a:r>
              <a:rPr lang="en-US" sz="1400" dirty="0" err="1"/>
              <a:t>प्रकाश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h </a:t>
            </a:r>
            <a:r>
              <a:rPr lang="en-US" sz="1400" dirty="0" err="1"/>
              <a:t>प्लैंक</a:t>
            </a:r>
            <a:r>
              <a:rPr lang="en-US" sz="1400" dirty="0"/>
              <a:t> </a:t>
            </a:r>
            <a:r>
              <a:rPr lang="en-US" sz="1400" dirty="0" err="1"/>
              <a:t>कांस्टेंट</a:t>
            </a:r>
            <a:r>
              <a:rPr lang="en-US" sz="1400" dirty="0"/>
              <a:t> (</a:t>
            </a:r>
            <a:r>
              <a:rPr lang="en-US" sz="1400" dirty="0" err="1"/>
              <a:t>स्थिरांक</a:t>
            </a:r>
            <a:r>
              <a:rPr lang="en-US" sz="1400" dirty="0"/>
              <a:t>)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k, </a:t>
            </a:r>
            <a:r>
              <a:rPr lang="en-US" sz="1400" dirty="0" err="1"/>
              <a:t>बोल्ट्ज़मन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स्थिरांक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2344" y="1335822"/>
            <a:ext cx="52387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इसलिए</a:t>
            </a:r>
            <a:r>
              <a:rPr lang="en-US" sz="1600" dirty="0"/>
              <a:t>,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इसे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समझा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"</a:t>
            </a:r>
            <a:r>
              <a:rPr lang="en-US" sz="1600" dirty="0" err="1"/>
              <a:t>टापू</a:t>
            </a:r>
            <a:r>
              <a:rPr lang="en-US" sz="1600" dirty="0"/>
              <a:t>"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आसपास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सारा</a:t>
            </a:r>
            <a:r>
              <a:rPr lang="en-US" sz="1600" dirty="0"/>
              <a:t> </a:t>
            </a:r>
            <a:r>
              <a:rPr lang="en-US" sz="1600" dirty="0" err="1"/>
              <a:t>खालीपन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खालीपन</a:t>
            </a:r>
            <a:r>
              <a:rPr lang="en-US" sz="1600" dirty="0"/>
              <a:t> "</a:t>
            </a:r>
            <a:r>
              <a:rPr lang="en-US" sz="1600" dirty="0" err="1"/>
              <a:t>रिक्तता</a:t>
            </a:r>
            <a:r>
              <a:rPr lang="en-US" sz="1600" dirty="0"/>
              <a:t>" </a:t>
            </a:r>
            <a:r>
              <a:rPr lang="en-US" sz="1600" dirty="0" err="1"/>
              <a:t>आखिर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7944" y="2486025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भौतिक-विज्ञानी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आदर्श</a:t>
            </a:r>
            <a:r>
              <a:rPr lang="en-US" sz="1600" dirty="0"/>
              <a:t> "</a:t>
            </a:r>
            <a:r>
              <a:rPr lang="en-US" sz="1600" dirty="0" err="1"/>
              <a:t>रिक्तता</a:t>
            </a:r>
            <a:r>
              <a:rPr lang="en-US" sz="1600" dirty="0"/>
              <a:t>"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जहाँ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न </a:t>
            </a:r>
            <a:r>
              <a:rPr lang="en-US" sz="1600" dirty="0" err="1" smtClean="0"/>
              <a:t>हो</a:t>
            </a:r>
            <a:r>
              <a:rPr lang="en-US" sz="1600" dirty="0" smtClean="0"/>
              <a:t> -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असंभव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वैसा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सम्पूर्ण</a:t>
            </a:r>
            <a:r>
              <a:rPr lang="en-US" sz="1600" dirty="0"/>
              <a:t> </a:t>
            </a:r>
            <a:r>
              <a:rPr lang="en-US" sz="1600" dirty="0" err="1"/>
              <a:t>शून्य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होना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सम्पूर्ण</a:t>
            </a:r>
            <a:r>
              <a:rPr lang="en-US" sz="1600" dirty="0"/>
              <a:t> </a:t>
            </a:r>
            <a:r>
              <a:rPr lang="en-US" sz="1600" dirty="0" err="1"/>
              <a:t>शून्यता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असंभव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चाहें</a:t>
            </a:r>
            <a:r>
              <a:rPr lang="en-US" sz="1600" dirty="0"/>
              <a:t> </a:t>
            </a:r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सीलबंद</a:t>
            </a:r>
            <a:r>
              <a:rPr lang="en-US" sz="1600" dirty="0"/>
              <a:t> </a:t>
            </a:r>
            <a:r>
              <a:rPr lang="en-US" sz="1600" dirty="0" err="1"/>
              <a:t>जगह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न </a:t>
            </a:r>
            <a:r>
              <a:rPr lang="en-US" sz="1600" dirty="0" err="1"/>
              <a:t>हो</a:t>
            </a:r>
            <a:r>
              <a:rPr lang="en-US" sz="1600" dirty="0"/>
              <a:t>,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 smtClean="0"/>
              <a:t>दीवारों</a:t>
            </a:r>
            <a:r>
              <a:rPr lang="en-US" sz="1600" dirty="0" smtClean="0"/>
              <a:t> (*)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विकिरण</a:t>
            </a:r>
            <a:r>
              <a:rPr lang="en-US" sz="1600" dirty="0"/>
              <a:t> </a:t>
            </a:r>
            <a:r>
              <a:rPr lang="en-US" sz="1600" dirty="0" err="1"/>
              <a:t>उत्सर्जित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"</a:t>
            </a:r>
            <a:r>
              <a:rPr lang="en-US" sz="1600" dirty="0" err="1"/>
              <a:t>रिक्तता</a:t>
            </a:r>
            <a:r>
              <a:rPr lang="en-US" sz="1600" dirty="0"/>
              <a:t>" </a:t>
            </a:r>
            <a:r>
              <a:rPr lang="en-US" sz="1600" dirty="0" err="1"/>
              <a:t>फोटोन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भर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569" y="3974753"/>
            <a:ext cx="2619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शब्दों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आकाशगंगाओं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विशाल</a:t>
            </a:r>
            <a:r>
              <a:rPr lang="en-US" sz="1600" dirty="0"/>
              <a:t> "</a:t>
            </a:r>
            <a:r>
              <a:rPr lang="en-US" sz="1600" dirty="0" err="1"/>
              <a:t>रिक्तता</a:t>
            </a:r>
            <a:r>
              <a:rPr lang="en-US" sz="1600" dirty="0"/>
              <a:t>" </a:t>
            </a:r>
            <a:r>
              <a:rPr lang="en-US" sz="1600" dirty="0" err="1"/>
              <a:t>दरअसल</a:t>
            </a:r>
            <a:r>
              <a:rPr lang="en-US" sz="1600" dirty="0"/>
              <a:t> </a:t>
            </a:r>
            <a:r>
              <a:rPr lang="en-US" sz="1600" dirty="0" err="1"/>
              <a:t>सितारों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उत्सर्जित</a:t>
            </a:r>
            <a:r>
              <a:rPr lang="en-US" sz="1600" dirty="0"/>
              <a:t> </a:t>
            </a:r>
            <a:r>
              <a:rPr lang="en-US" sz="1600" dirty="0" err="1"/>
              <a:t>फोटॉनों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भरी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144" y="538162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बिग-बैंग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सिद्धांत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पढ़ना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 1967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किए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 </a:t>
            </a:r>
            <a:r>
              <a:rPr lang="en-US" sz="1600" dirty="0" err="1"/>
              <a:t>अवलोकनों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चलता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फोटॉन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विशाल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(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कणों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हजार</a:t>
            </a:r>
            <a:r>
              <a:rPr lang="en-US" sz="1600" dirty="0"/>
              <a:t> </a:t>
            </a:r>
            <a:r>
              <a:rPr lang="en-US" sz="1600" dirty="0" err="1"/>
              <a:t>मिलियन</a:t>
            </a:r>
            <a:r>
              <a:rPr lang="en-US" sz="1600" dirty="0"/>
              <a:t> </a:t>
            </a:r>
            <a:r>
              <a:rPr lang="en-US" sz="1600" dirty="0" err="1"/>
              <a:t>गुना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उपस्थिति</a:t>
            </a:r>
            <a:r>
              <a:rPr lang="en-US" sz="1600" dirty="0"/>
              <a:t> 3000° K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बैकग्राउंड-रेडिएशन</a:t>
            </a:r>
            <a:r>
              <a:rPr lang="en-US" sz="1600" dirty="0"/>
              <a:t> </a:t>
            </a:r>
            <a:r>
              <a:rPr lang="en-US" sz="1600" dirty="0" err="1"/>
              <a:t>बनाते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एक-दूसरे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टकराते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फोटॉनों</a:t>
            </a:r>
            <a:r>
              <a:rPr lang="en-US" sz="1600" dirty="0"/>
              <a:t> </a:t>
            </a:r>
            <a:r>
              <a:rPr lang="en-US" sz="1600" dirty="0" err="1"/>
              <a:t>मिलकर</a:t>
            </a:r>
            <a:r>
              <a:rPr lang="en-US" sz="1600" dirty="0"/>
              <a:t> "</a:t>
            </a:r>
            <a:r>
              <a:rPr lang="en-US" sz="1600" dirty="0" err="1"/>
              <a:t>ब्रह्मांडीय-शून्य</a:t>
            </a:r>
            <a:r>
              <a:rPr lang="en-US" sz="1600" dirty="0"/>
              <a:t>" </a:t>
            </a:r>
            <a:r>
              <a:rPr lang="en-US" sz="1600" dirty="0" err="1"/>
              <a:t>गठन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इन</a:t>
            </a:r>
            <a:r>
              <a:rPr lang="en-US" sz="1600" dirty="0"/>
              <a:t> 100 </a:t>
            </a:r>
            <a:r>
              <a:rPr lang="en-US" sz="1600" dirty="0" err="1"/>
              <a:t>मिलियन</a:t>
            </a:r>
            <a:r>
              <a:rPr lang="en-US" sz="1600" dirty="0"/>
              <a:t> </a:t>
            </a:r>
            <a:r>
              <a:rPr lang="en-US" sz="1600" dirty="0" err="1"/>
              <a:t>प्रकाश</a:t>
            </a:r>
            <a:r>
              <a:rPr lang="en-US" sz="1600" dirty="0"/>
              <a:t> </a:t>
            </a:r>
            <a:r>
              <a:rPr lang="en-US" sz="1600" dirty="0" err="1"/>
              <a:t>वर्ष</a:t>
            </a:r>
            <a:r>
              <a:rPr lang="en-US" sz="1600" dirty="0"/>
              <a:t> </a:t>
            </a:r>
            <a:r>
              <a:rPr lang="en-US" sz="1600" dirty="0" err="1"/>
              <a:t>व्यास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बुलबुले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आबाद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370" y="352425"/>
            <a:ext cx="3765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 smtClean="0">
                <a:solidFill>
                  <a:srgbClr val="FF0000"/>
                </a:solidFill>
              </a:rPr>
              <a:t>पदार्थ,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hi-IN" sz="3200" dirty="0" smtClean="0">
                <a:solidFill>
                  <a:srgbClr val="FF0000"/>
                </a:solidFill>
              </a:rPr>
              <a:t>वैक्यूम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hi-IN" sz="3200" dirty="0" smtClean="0">
                <a:solidFill>
                  <a:srgbClr val="FF0000"/>
                </a:solidFill>
              </a:rPr>
              <a:t>(निर्वात</a:t>
            </a:r>
            <a:r>
              <a:rPr lang="hi-IN" sz="3200" dirty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9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FASTER THAN LIGHT\PIX\V-14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25944" y="657225"/>
            <a:ext cx="523875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694" y="581025"/>
            <a:ext cx="4667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संक्षेप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, </a:t>
            </a:r>
            <a:r>
              <a:rPr lang="en-US" sz="1800" dirty="0" err="1"/>
              <a:t>आर्चीबाल्ड</a:t>
            </a:r>
            <a:r>
              <a:rPr lang="en-US" sz="1800" dirty="0"/>
              <a:t> </a:t>
            </a:r>
            <a:r>
              <a:rPr lang="en-US" sz="1800" dirty="0" err="1"/>
              <a:t>द्वारा</a:t>
            </a:r>
            <a:r>
              <a:rPr lang="en-US" sz="1800" dirty="0"/>
              <a:t> </a:t>
            </a:r>
            <a:r>
              <a:rPr lang="en-US" sz="1800" dirty="0" err="1"/>
              <a:t>प्रस्तावित</a:t>
            </a:r>
            <a:r>
              <a:rPr lang="en-US" sz="1800" dirty="0"/>
              <a:t> </a:t>
            </a:r>
            <a:r>
              <a:rPr lang="en-US" sz="1800" dirty="0" err="1"/>
              <a:t>स्कीम</a:t>
            </a:r>
            <a:r>
              <a:rPr lang="en-US" sz="1800" dirty="0"/>
              <a:t> </a:t>
            </a:r>
            <a:r>
              <a:rPr lang="en-US" sz="1800" dirty="0" err="1"/>
              <a:t>जिसमें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गोल</a:t>
            </a:r>
            <a:r>
              <a:rPr lang="en-US" sz="1800" dirty="0"/>
              <a:t> </a:t>
            </a:r>
            <a:r>
              <a:rPr lang="en-US" sz="1800" dirty="0" err="1"/>
              <a:t>कोनों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निश्चित</a:t>
            </a:r>
            <a:r>
              <a:rPr lang="en-US" sz="1800" dirty="0"/>
              <a:t> </a:t>
            </a:r>
            <a:r>
              <a:rPr lang="en-US" sz="1800" dirty="0" err="1"/>
              <a:t>क्षेत्रफल</a:t>
            </a:r>
            <a:r>
              <a:rPr lang="en-US" sz="1800" dirty="0"/>
              <a:t> </a:t>
            </a:r>
            <a:r>
              <a:rPr lang="en-US" sz="1800" dirty="0" err="1"/>
              <a:t>वाले</a:t>
            </a:r>
            <a:r>
              <a:rPr lang="en-US" sz="1800" dirty="0"/>
              <a:t> </a:t>
            </a:r>
            <a:r>
              <a:rPr lang="en-US" sz="1800" dirty="0" err="1"/>
              <a:t>घनों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आठ</a:t>
            </a:r>
            <a:r>
              <a:rPr lang="en-US" sz="1800" dirty="0"/>
              <a:t> </a:t>
            </a:r>
            <a:r>
              <a:rPr lang="en-US" sz="1800" dirty="0" err="1"/>
              <a:t>गेंदों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बनाया</a:t>
            </a:r>
            <a:r>
              <a:rPr lang="en-US" sz="1800" dirty="0"/>
              <a:t> </a:t>
            </a:r>
            <a:r>
              <a:rPr lang="en-US" sz="1800" dirty="0" err="1"/>
              <a:t>गया</a:t>
            </a:r>
            <a:r>
              <a:rPr lang="en-US" sz="1800" dirty="0"/>
              <a:t>, </a:t>
            </a:r>
            <a:r>
              <a:rPr lang="en-US" sz="1800" dirty="0" err="1"/>
              <a:t>उसकी</a:t>
            </a:r>
            <a:r>
              <a:rPr lang="en-US" sz="1800" dirty="0"/>
              <a:t> </a:t>
            </a:r>
            <a:r>
              <a:rPr lang="en-US" sz="1800" dirty="0" err="1"/>
              <a:t>विस्तारित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रिक्तता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"</a:t>
            </a:r>
            <a:r>
              <a:rPr lang="en-US" sz="1800" dirty="0" err="1"/>
              <a:t>जॉइनर</a:t>
            </a:r>
            <a:r>
              <a:rPr lang="en-US" sz="1800" dirty="0"/>
              <a:t> </a:t>
            </a:r>
            <a:r>
              <a:rPr lang="en-US" sz="1800" dirty="0" err="1"/>
              <a:t>फोटॉन</a:t>
            </a:r>
            <a:r>
              <a:rPr lang="en-US" sz="1800" dirty="0"/>
              <a:t>"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बनी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बुरा</a:t>
            </a:r>
            <a:r>
              <a:rPr lang="en-US" sz="1800" dirty="0"/>
              <a:t> </a:t>
            </a:r>
            <a:r>
              <a:rPr lang="en-US" sz="1800" dirty="0" err="1"/>
              <a:t>ख्याल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7714" y="2300842"/>
            <a:ext cx="332422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/>
              <a:t>लेकिन</a:t>
            </a:r>
            <a:r>
              <a:rPr lang="en-US" sz="1700" dirty="0"/>
              <a:t> </a:t>
            </a:r>
            <a:r>
              <a:rPr lang="en-US" sz="1700" dirty="0" err="1"/>
              <a:t>फोटोन</a:t>
            </a:r>
            <a:r>
              <a:rPr lang="en-US" sz="1700" dirty="0"/>
              <a:t> </a:t>
            </a:r>
            <a:r>
              <a:rPr lang="en-US" sz="1700" dirty="0" err="1"/>
              <a:t>तो</a:t>
            </a:r>
            <a:r>
              <a:rPr lang="en-US" sz="1700" dirty="0"/>
              <a:t> </a:t>
            </a:r>
            <a:r>
              <a:rPr lang="en-US" sz="1700" dirty="0" err="1"/>
              <a:t>गतिशील</a:t>
            </a:r>
            <a:r>
              <a:rPr lang="en-US" sz="1700" dirty="0"/>
              <a:t> </a:t>
            </a:r>
            <a:r>
              <a:rPr lang="en-US" sz="1700" dirty="0" err="1"/>
              <a:t>होते</a:t>
            </a:r>
            <a:r>
              <a:rPr lang="en-US" sz="1700" dirty="0"/>
              <a:t> </a:t>
            </a:r>
            <a:r>
              <a:rPr lang="en-US" sz="1700" dirty="0" err="1"/>
              <a:t>हैं</a:t>
            </a:r>
            <a:r>
              <a:rPr lang="en-US" sz="1700" dirty="0"/>
              <a:t>.</a:t>
            </a:r>
          </a:p>
          <a:p>
            <a:pPr algn="ctr"/>
            <a:r>
              <a:rPr lang="en-US" sz="1700" dirty="0"/>
              <a:t>"</a:t>
            </a:r>
            <a:r>
              <a:rPr lang="en-US" sz="1700" dirty="0" err="1"/>
              <a:t>जॉइनर</a:t>
            </a:r>
            <a:r>
              <a:rPr lang="en-US" sz="1700" dirty="0"/>
              <a:t> </a:t>
            </a:r>
            <a:r>
              <a:rPr lang="en-US" sz="1700" dirty="0" err="1"/>
              <a:t>फोटॉन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टिशू</a:t>
            </a:r>
            <a:r>
              <a:rPr lang="en-US" sz="1700" dirty="0"/>
              <a:t>" </a:t>
            </a:r>
            <a:r>
              <a:rPr lang="en-US" sz="1700" dirty="0" err="1"/>
              <a:t>कैसे</a:t>
            </a:r>
            <a:r>
              <a:rPr lang="en-US" sz="1700" dirty="0"/>
              <a:t> </a:t>
            </a:r>
            <a:r>
              <a:rPr lang="en-US" sz="1700" dirty="0" err="1"/>
              <a:t>दिखते</a:t>
            </a:r>
            <a:r>
              <a:rPr lang="en-US" sz="1700" dirty="0"/>
              <a:t> </a:t>
            </a:r>
            <a:r>
              <a:rPr lang="en-US" sz="1700" dirty="0" err="1"/>
              <a:t>हैं</a:t>
            </a:r>
            <a:r>
              <a:rPr lang="en-US" sz="1700" dirty="0"/>
              <a:t>? </a:t>
            </a:r>
            <a:r>
              <a:rPr lang="en-US" sz="1700" dirty="0" err="1"/>
              <a:t>यह</a:t>
            </a:r>
            <a:r>
              <a:rPr lang="en-US" sz="1700" dirty="0"/>
              <a:t> </a:t>
            </a:r>
            <a:r>
              <a:rPr lang="en-US" sz="1700" dirty="0" err="1"/>
              <a:t>मुझे</a:t>
            </a:r>
            <a:r>
              <a:rPr lang="en-US" sz="1700" dirty="0"/>
              <a:t> </a:t>
            </a:r>
            <a:r>
              <a:rPr lang="en-US" sz="1700" dirty="0" err="1"/>
              <a:t>समझ</a:t>
            </a:r>
            <a:r>
              <a:rPr lang="en-US" sz="1700" dirty="0"/>
              <a:t> </a:t>
            </a:r>
            <a:r>
              <a:rPr lang="en-US" sz="1700" dirty="0" err="1"/>
              <a:t>में</a:t>
            </a:r>
            <a:r>
              <a:rPr lang="en-US" sz="1700" dirty="0"/>
              <a:t> </a:t>
            </a:r>
            <a:r>
              <a:rPr lang="en-US" sz="1700" dirty="0" err="1"/>
              <a:t>नहीं</a:t>
            </a:r>
            <a:r>
              <a:rPr lang="en-US" sz="1700" dirty="0"/>
              <a:t> </a:t>
            </a:r>
            <a:r>
              <a:rPr lang="en-US" sz="1700" dirty="0" err="1"/>
              <a:t>आया</a:t>
            </a:r>
            <a:r>
              <a:rPr lang="en-US" sz="17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9043" y="383161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तुमने</a:t>
            </a:r>
            <a:r>
              <a:rPr lang="en-US" sz="1800" dirty="0"/>
              <a:t> </a:t>
            </a:r>
            <a:r>
              <a:rPr lang="en-US" sz="1800" dirty="0" err="1"/>
              <a:t>ठीक</a:t>
            </a:r>
            <a:r>
              <a:rPr lang="en-US" sz="1800" dirty="0"/>
              <a:t> </a:t>
            </a:r>
            <a:r>
              <a:rPr lang="en-US" sz="1800" dirty="0" err="1"/>
              <a:t>कहा</a:t>
            </a:r>
            <a:r>
              <a:rPr lang="en-US" sz="1800" dirty="0"/>
              <a:t>, </a:t>
            </a:r>
            <a:r>
              <a:rPr lang="en-US" sz="1800" dirty="0" err="1"/>
              <a:t>लहरें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चलती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अगर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"</a:t>
            </a:r>
            <a:r>
              <a:rPr lang="en-US" sz="1800" dirty="0" err="1"/>
              <a:t>क्लैपबोर्ड</a:t>
            </a:r>
            <a:r>
              <a:rPr lang="en-US" sz="1800" dirty="0"/>
              <a:t>" (</a:t>
            </a:r>
            <a:r>
              <a:rPr lang="en-US" sz="1800" dirty="0" err="1"/>
              <a:t>चप्पू</a:t>
            </a:r>
            <a:r>
              <a:rPr lang="en-US" sz="1800" dirty="0"/>
              <a:t>)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कल्पना</a:t>
            </a:r>
            <a:r>
              <a:rPr lang="en-US" sz="1800" dirty="0"/>
              <a:t> </a:t>
            </a:r>
            <a:r>
              <a:rPr lang="en-US" sz="1800" dirty="0" err="1"/>
              <a:t>करें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बेहतर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चप्पू</a:t>
            </a:r>
            <a:r>
              <a:rPr lang="en-US" sz="1800" dirty="0"/>
              <a:t> </a:t>
            </a:r>
            <a:r>
              <a:rPr lang="en-US" sz="1800" dirty="0" err="1"/>
              <a:t>लगातार</a:t>
            </a:r>
            <a:r>
              <a:rPr lang="en-US" sz="1800" dirty="0"/>
              <a:t> </a:t>
            </a:r>
            <a:r>
              <a:rPr lang="en-US" sz="1800" dirty="0" err="1"/>
              <a:t>उन</a:t>
            </a:r>
            <a:r>
              <a:rPr lang="en-US" sz="1800" dirty="0"/>
              <a:t> </a:t>
            </a:r>
            <a:r>
              <a:rPr lang="en-US" sz="1800" dirty="0" err="1"/>
              <a:t>तरंगों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हिलेगा</a:t>
            </a:r>
            <a:r>
              <a:rPr lang="en-US" sz="1800" dirty="0"/>
              <a:t> </a:t>
            </a:r>
            <a:r>
              <a:rPr lang="en-US" sz="1800" dirty="0" err="1"/>
              <a:t>जिनकी</a:t>
            </a:r>
            <a:r>
              <a:rPr lang="en-US" sz="1800" dirty="0"/>
              <a:t> </a:t>
            </a:r>
            <a:r>
              <a:rPr lang="en-US" sz="1800" dirty="0" err="1"/>
              <a:t>तरंग-लम्बाई</a:t>
            </a:r>
            <a:r>
              <a:rPr lang="en-US" sz="1800" dirty="0"/>
              <a:t> </a:t>
            </a:r>
            <a:r>
              <a:rPr lang="en-US" sz="1800" dirty="0" err="1"/>
              <a:t>पांच</a:t>
            </a:r>
            <a:r>
              <a:rPr lang="en-US" sz="1800" dirty="0"/>
              <a:t> </a:t>
            </a:r>
            <a:r>
              <a:rPr lang="en-US" sz="1800" dirty="0" err="1" smtClean="0"/>
              <a:t>मिलीमीटर</a:t>
            </a:r>
            <a:r>
              <a:rPr lang="en-US" sz="1800" dirty="0" smtClean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6769" y="4743450"/>
            <a:ext cx="3076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इसलिए</a:t>
            </a:r>
            <a:r>
              <a:rPr lang="en-US" sz="1800" dirty="0"/>
              <a:t>,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"</a:t>
            </a:r>
            <a:r>
              <a:rPr lang="en-US" sz="1800" dirty="0" err="1"/>
              <a:t>क्लैपबोर्ड</a:t>
            </a:r>
            <a:r>
              <a:rPr lang="en-US" sz="1800" dirty="0"/>
              <a:t>" </a:t>
            </a:r>
            <a:r>
              <a:rPr lang="en-US" sz="1800" dirty="0" err="1"/>
              <a:t>फैलेगा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उससे</a:t>
            </a:r>
            <a:r>
              <a:rPr lang="en-US" sz="1800" dirty="0"/>
              <a:t> </a:t>
            </a:r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नई</a:t>
            </a:r>
            <a:r>
              <a:rPr lang="en-US" sz="1800" dirty="0"/>
              <a:t> </a:t>
            </a:r>
            <a:r>
              <a:rPr lang="en-US" sz="1800" dirty="0" err="1"/>
              <a:t>लहरें</a:t>
            </a:r>
            <a:r>
              <a:rPr lang="en-US" sz="1800" dirty="0"/>
              <a:t> </a:t>
            </a:r>
            <a:r>
              <a:rPr lang="en-US" sz="1800" dirty="0" err="1"/>
              <a:t>दिखाई</a:t>
            </a:r>
            <a:r>
              <a:rPr lang="en-US" sz="1800" dirty="0"/>
              <a:t> </a:t>
            </a:r>
            <a:r>
              <a:rPr lang="en-US" sz="1800" dirty="0" err="1"/>
              <a:t>देंगी</a:t>
            </a:r>
            <a:r>
              <a:rPr lang="en-US" sz="1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0745" y="6134695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नहीं</a:t>
            </a:r>
            <a:r>
              <a:rPr lang="en-US" sz="1800" dirty="0"/>
              <a:t>, </a:t>
            </a:r>
            <a:r>
              <a:rPr lang="en-US" sz="1800" dirty="0" err="1"/>
              <a:t>यहाँ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"</a:t>
            </a:r>
            <a:r>
              <a:rPr lang="en-US" sz="1800" dirty="0" err="1"/>
              <a:t>तरंगें</a:t>
            </a:r>
            <a:r>
              <a:rPr lang="en-US" sz="1800" dirty="0"/>
              <a:t>"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hi-IN" sz="1800" dirty="0" smtClean="0"/>
              <a:t>वो</a:t>
            </a:r>
            <a:r>
              <a:rPr lang="en-US" sz="1800" dirty="0" smtClean="0"/>
              <a:t> </a:t>
            </a:r>
            <a:r>
              <a:rPr lang="en-US" sz="1800" dirty="0" err="1" smtClean="0"/>
              <a:t>फैलती</a:t>
            </a:r>
            <a:r>
              <a:rPr lang="en-US" sz="1800" dirty="0" smtClean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आयाम</a:t>
            </a:r>
            <a:r>
              <a:rPr lang="en-US" sz="1800" dirty="0"/>
              <a:t> R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साथ-साथ</a:t>
            </a:r>
            <a:r>
              <a:rPr lang="en-US" sz="1800" dirty="0"/>
              <a:t> </a:t>
            </a:r>
            <a:r>
              <a:rPr lang="en-US" sz="1800" dirty="0" err="1"/>
              <a:t>इन</a:t>
            </a:r>
            <a:r>
              <a:rPr lang="en-US" sz="1800" dirty="0"/>
              <a:t> </a:t>
            </a:r>
            <a:r>
              <a:rPr lang="en-US" sz="1800" dirty="0" err="1"/>
              <a:t>ब्रह्मांड-संबंधी</a:t>
            </a:r>
            <a:r>
              <a:rPr lang="en-US" sz="1800" dirty="0"/>
              <a:t> </a:t>
            </a:r>
            <a:r>
              <a:rPr lang="en-US" sz="1800" dirty="0" err="1"/>
              <a:t>फोटॉनों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तरंग-लम्बाई</a:t>
            </a:r>
            <a:r>
              <a:rPr lang="en-US" sz="1800" dirty="0"/>
              <a:t> λ </a:t>
            </a:r>
            <a:r>
              <a:rPr lang="en-US" sz="1800" dirty="0" err="1"/>
              <a:t>बढ</a:t>
            </a:r>
            <a:r>
              <a:rPr lang="en-US" sz="1800" dirty="0"/>
              <a:t>़ </a:t>
            </a:r>
            <a:r>
              <a:rPr lang="en-US" sz="1800" dirty="0" err="1"/>
              <a:t>जाती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8944" y="6038850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λ  = </a:t>
            </a:r>
            <a:r>
              <a:rPr lang="en-US" sz="1600" dirty="0" err="1" smtClean="0"/>
              <a:t>hc</a:t>
            </a:r>
            <a:r>
              <a:rPr lang="en-US" sz="1600" dirty="0" smtClean="0"/>
              <a:t>/</a:t>
            </a:r>
            <a:r>
              <a:rPr lang="en-US" sz="1600" dirty="0" err="1" smtClean="0"/>
              <a:t>kT</a:t>
            </a:r>
            <a:r>
              <a:rPr lang="en-US" sz="1600" dirty="0" smtClean="0"/>
              <a:t> ;  h = 6.63 10</a:t>
            </a:r>
            <a:r>
              <a:rPr lang="en-US" sz="1600" baseline="30000" dirty="0" smtClean="0"/>
              <a:t>-34</a:t>
            </a:r>
            <a:endParaRPr lang="en-US" sz="16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454846" y="6455703"/>
            <a:ext cx="2493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 </a:t>
            </a:r>
            <a:r>
              <a:rPr lang="en-US" sz="1600" dirty="0"/>
              <a:t>= </a:t>
            </a:r>
            <a:r>
              <a:rPr lang="en-US" sz="1600" dirty="0" smtClean="0"/>
              <a:t>3 10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m/s;  k = </a:t>
            </a:r>
            <a:r>
              <a:rPr lang="en-US" sz="1600" dirty="0" smtClean="0"/>
              <a:t>1.38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-23</a:t>
            </a:r>
            <a:endParaRPr lang="en-US" sz="16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470748" y="6796855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 = 3</a:t>
            </a:r>
            <a:r>
              <a:rPr lang="en-US" sz="1600" baseline="30000" dirty="0" smtClean="0"/>
              <a:t>0 </a:t>
            </a:r>
            <a:r>
              <a:rPr lang="en-US" sz="1600" dirty="0" smtClean="0"/>
              <a:t>K       λ  </a:t>
            </a:r>
            <a:r>
              <a:rPr lang="en-US" sz="1600" dirty="0"/>
              <a:t>=</a:t>
            </a:r>
            <a:r>
              <a:rPr lang="en-US" sz="1600" dirty="0" smtClean="0"/>
              <a:t>  5 10</a:t>
            </a:r>
            <a:r>
              <a:rPr lang="en-US" sz="1600" baseline="30000" dirty="0" smtClean="0"/>
              <a:t>-3 </a:t>
            </a:r>
            <a:r>
              <a:rPr lang="en-US" sz="1600" dirty="0" smtClean="0"/>
              <a:t>m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658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FASTER THAN LIGHT\PIX\V-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" y="-2857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58744" y="6719471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ग्रेविटेशनल</a:t>
            </a:r>
            <a:r>
              <a:rPr lang="en-US" sz="1600" dirty="0" smtClean="0"/>
              <a:t> </a:t>
            </a:r>
            <a:r>
              <a:rPr lang="en-US" sz="1600" dirty="0" err="1"/>
              <a:t>मिराज</a:t>
            </a:r>
            <a:r>
              <a:rPr lang="en-US" sz="1600" dirty="0"/>
              <a:t> (</a:t>
            </a:r>
            <a:r>
              <a:rPr lang="en-US" sz="1600" dirty="0" err="1"/>
              <a:t>मृगतृषा</a:t>
            </a:r>
            <a:r>
              <a:rPr lang="en-US" sz="1600" dirty="0"/>
              <a:t>) </a:t>
            </a:r>
            <a:r>
              <a:rPr lang="en-US" sz="1600" dirty="0" err="1"/>
              <a:t>प्रभाव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67544" y="371296"/>
            <a:ext cx="897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सोफी</a:t>
            </a:r>
            <a:r>
              <a:rPr lang="en-US" sz="1800" dirty="0"/>
              <a:t>,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निहित</a:t>
            </a:r>
            <a:r>
              <a:rPr lang="en-US" sz="1800" dirty="0"/>
              <a:t> </a:t>
            </a:r>
            <a:r>
              <a:rPr lang="en-US" sz="1800" dirty="0" err="1"/>
              <a:t>ऊर्जा</a:t>
            </a:r>
            <a:r>
              <a:rPr lang="en-US" sz="1800" dirty="0"/>
              <a:t>, </a:t>
            </a:r>
            <a:r>
              <a:rPr lang="en-US" sz="1800" dirty="0" err="1"/>
              <a:t>वहां</a:t>
            </a:r>
            <a:r>
              <a:rPr lang="en-US" sz="1800" dirty="0"/>
              <a:t> </a:t>
            </a:r>
            <a:r>
              <a:rPr lang="en-US" sz="1800" dirty="0" err="1"/>
              <a:t>उपस्थित</a:t>
            </a:r>
            <a:r>
              <a:rPr lang="en-US" sz="1800" dirty="0"/>
              <a:t> </a:t>
            </a:r>
            <a:r>
              <a:rPr lang="en-US" sz="1800" dirty="0" err="1"/>
              <a:t>द्रव्यमान</a:t>
            </a:r>
            <a:r>
              <a:rPr lang="en-US" sz="1800" dirty="0"/>
              <a:t> m </a:t>
            </a:r>
            <a:r>
              <a:rPr lang="en-US" sz="1800" dirty="0" err="1"/>
              <a:t>वाले</a:t>
            </a:r>
            <a:r>
              <a:rPr lang="en-US" sz="1800" dirty="0"/>
              <a:t> </a:t>
            </a:r>
            <a:r>
              <a:rPr lang="en-US" sz="1800" dirty="0" err="1"/>
              <a:t>सभी</a:t>
            </a:r>
            <a:r>
              <a:rPr lang="en-US" sz="1800" dirty="0"/>
              <a:t> </a:t>
            </a:r>
            <a:r>
              <a:rPr lang="en-US" sz="1800" dirty="0" err="1"/>
              <a:t>कणों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, </a:t>
            </a:r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अगर</a:t>
            </a:r>
            <a:r>
              <a:rPr lang="en-US" sz="1800" dirty="0"/>
              <a:t> m </a:t>
            </a:r>
            <a:r>
              <a:rPr lang="en-US" sz="1800" dirty="0" err="1"/>
              <a:t>और</a:t>
            </a:r>
            <a:r>
              <a:rPr lang="en-US" sz="1800" dirty="0"/>
              <a:t> c </a:t>
            </a:r>
            <a:r>
              <a:rPr lang="en-US" sz="1800" dirty="0" err="1"/>
              <a:t>स्थिर</a:t>
            </a:r>
            <a:r>
              <a:rPr lang="en-US" sz="1800" dirty="0"/>
              <a:t> </a:t>
            </a:r>
            <a:r>
              <a:rPr lang="en-US" sz="1800" dirty="0" err="1"/>
              <a:t>रहेंगे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mc²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बदलेगा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फोटॉनों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ऊर्जा</a:t>
            </a:r>
            <a:r>
              <a:rPr lang="en-US" sz="1800" dirty="0"/>
              <a:t> </a:t>
            </a:r>
            <a:r>
              <a:rPr lang="en-US" sz="1800" dirty="0" err="1"/>
              <a:t>hv</a:t>
            </a:r>
            <a:r>
              <a:rPr lang="en-US" sz="1800" dirty="0"/>
              <a:t> = </a:t>
            </a:r>
            <a:r>
              <a:rPr lang="en-US" sz="1800" dirty="0" err="1"/>
              <a:t>hc</a:t>
            </a:r>
            <a:r>
              <a:rPr lang="en-US" sz="1800" dirty="0"/>
              <a:t>/λ </a:t>
            </a:r>
            <a:r>
              <a:rPr lang="en-US" sz="1800" dirty="0" err="1"/>
              <a:t>होगी</a:t>
            </a:r>
            <a:r>
              <a:rPr lang="en-US" sz="1800" dirty="0"/>
              <a:t>.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उनकी</a:t>
            </a:r>
            <a:r>
              <a:rPr lang="en-US" sz="1800" dirty="0"/>
              <a:t> </a:t>
            </a:r>
            <a:r>
              <a:rPr lang="en-US" sz="1800" dirty="0" err="1"/>
              <a:t>संख्या</a:t>
            </a:r>
            <a:r>
              <a:rPr lang="en-US" sz="1800" dirty="0"/>
              <a:t> </a:t>
            </a:r>
            <a:r>
              <a:rPr lang="en-US" sz="1800" dirty="0" err="1"/>
              <a:t>भिन्न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,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उनकी</a:t>
            </a:r>
            <a:r>
              <a:rPr lang="en-US" sz="1800" dirty="0"/>
              <a:t> </a:t>
            </a:r>
            <a:r>
              <a:rPr lang="en-US" sz="1800" dirty="0" err="1"/>
              <a:t>तरंग-लम्बाई</a:t>
            </a:r>
            <a:r>
              <a:rPr lang="en-US" sz="1800" dirty="0"/>
              <a:t> λ </a:t>
            </a:r>
            <a:r>
              <a:rPr lang="en-US" sz="1800" dirty="0" err="1"/>
              <a:t>बढ़ेगी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आयाम</a:t>
            </a:r>
            <a:r>
              <a:rPr lang="en-US" sz="1800" dirty="0"/>
              <a:t> R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बढ़ने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साथ-साथ</a:t>
            </a:r>
            <a:r>
              <a:rPr lang="en-US" sz="1800" dirty="0"/>
              <a:t>, </a:t>
            </a:r>
            <a:r>
              <a:rPr lang="en-US" sz="1800" dirty="0" err="1"/>
              <a:t>जिसका</a:t>
            </a:r>
            <a:r>
              <a:rPr lang="en-US" sz="1800" dirty="0"/>
              <a:t> </a:t>
            </a:r>
            <a:r>
              <a:rPr lang="en-US" sz="1800" dirty="0" err="1"/>
              <a:t>अर्थ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उनकी</a:t>
            </a:r>
            <a:r>
              <a:rPr lang="en-US" sz="1800" dirty="0"/>
              <a:t> </a:t>
            </a:r>
            <a:r>
              <a:rPr lang="en-US" sz="1800" dirty="0" err="1"/>
              <a:t>ऊर्जा</a:t>
            </a:r>
            <a:r>
              <a:rPr lang="en-US" sz="1800" dirty="0"/>
              <a:t> </a:t>
            </a:r>
            <a:r>
              <a:rPr lang="en-US" sz="1800" dirty="0" err="1"/>
              <a:t>कम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जाएगी</a:t>
            </a:r>
            <a:r>
              <a:rPr lang="en-US" sz="1800" dirty="0"/>
              <a:t>. </a:t>
            </a:r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अपनी</a:t>
            </a:r>
            <a:r>
              <a:rPr lang="en-US" sz="1800" dirty="0"/>
              <a:t> </a:t>
            </a:r>
            <a:r>
              <a:rPr lang="en-US" sz="1800" dirty="0" err="1"/>
              <a:t>ऊर्जा</a:t>
            </a:r>
            <a:r>
              <a:rPr lang="en-US" sz="1800" dirty="0"/>
              <a:t> </a:t>
            </a:r>
            <a:r>
              <a:rPr lang="en-US" sz="1800" dirty="0" err="1"/>
              <a:t>खो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5144" y="2207300"/>
            <a:ext cx="52387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कल्पना</a:t>
            </a:r>
            <a:r>
              <a:rPr lang="en-US" sz="1800" dirty="0"/>
              <a:t> न </a:t>
            </a:r>
            <a:r>
              <a:rPr lang="en-US" sz="1800" dirty="0" err="1"/>
              <a:t>करें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सब</a:t>
            </a:r>
            <a:r>
              <a:rPr lang="en-US" sz="1800" dirty="0"/>
              <a:t> </a:t>
            </a:r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उतना</a:t>
            </a:r>
            <a:r>
              <a:rPr lang="en-US" sz="1800" dirty="0"/>
              <a:t> </a:t>
            </a:r>
            <a:r>
              <a:rPr lang="en-US" sz="1800" dirty="0" err="1"/>
              <a:t>ही</a:t>
            </a:r>
            <a:r>
              <a:rPr lang="en-US" sz="1800" dirty="0"/>
              <a:t> </a:t>
            </a:r>
            <a:r>
              <a:rPr lang="en-US" sz="1800" dirty="0" err="1"/>
              <a:t>सरल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अच्छा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समझीं</a:t>
            </a:r>
            <a:r>
              <a:rPr lang="en-US" sz="1800" dirty="0"/>
              <a:t>?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सरल</a:t>
            </a:r>
            <a:r>
              <a:rPr lang="en-US" sz="1800" dirty="0"/>
              <a:t> </a:t>
            </a:r>
            <a:r>
              <a:rPr lang="en-US" sz="1800" dirty="0" err="1"/>
              <a:t>ज्यामितीय</a:t>
            </a:r>
            <a:r>
              <a:rPr lang="en-US" sz="1800" dirty="0"/>
              <a:t> </a:t>
            </a:r>
            <a:r>
              <a:rPr lang="en-US" sz="1800" dirty="0" err="1"/>
              <a:t>वस्तु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आइंस्टीन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समीकरण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हल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कणों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अस्तित्व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संभालने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असमर्थ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क्योंकि</a:t>
            </a:r>
            <a:r>
              <a:rPr lang="en-US" sz="1800" dirty="0"/>
              <a:t> </a:t>
            </a:r>
            <a:r>
              <a:rPr lang="en-US" sz="1800" dirty="0" err="1"/>
              <a:t>उनसे</a:t>
            </a:r>
            <a:r>
              <a:rPr lang="en-US" sz="1800" dirty="0"/>
              <a:t> </a:t>
            </a:r>
            <a:r>
              <a:rPr lang="en-US" sz="1800" dirty="0" err="1"/>
              <a:t>क्वांटम-मैकेनिक्स</a:t>
            </a:r>
            <a:r>
              <a:rPr lang="en-US" sz="1800" dirty="0"/>
              <a:t> </a:t>
            </a:r>
            <a:r>
              <a:rPr lang="en-US" sz="1800" dirty="0" err="1"/>
              <a:t>निपटता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जैसा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जानती</a:t>
            </a:r>
            <a:r>
              <a:rPr lang="en-US" sz="1800" dirty="0"/>
              <a:t> </a:t>
            </a:r>
            <a:r>
              <a:rPr lang="en-US" sz="1800" dirty="0" err="1"/>
              <a:t>ही</a:t>
            </a:r>
            <a:r>
              <a:rPr lang="en-US" sz="1800" dirty="0"/>
              <a:t> </a:t>
            </a:r>
            <a:r>
              <a:rPr lang="en-US" sz="1800" dirty="0" err="1"/>
              <a:t>होंगी</a:t>
            </a:r>
            <a:r>
              <a:rPr lang="en-US" sz="1800" dirty="0"/>
              <a:t> </a:t>
            </a:r>
            <a:r>
              <a:rPr lang="en-US" sz="1800" dirty="0" err="1"/>
              <a:t>उनकी</a:t>
            </a:r>
            <a:r>
              <a:rPr lang="en-US" sz="1800" dirty="0"/>
              <a:t> </a:t>
            </a:r>
            <a:r>
              <a:rPr lang="en-US" sz="1800" dirty="0" err="1"/>
              <a:t>शादी</a:t>
            </a:r>
            <a:r>
              <a:rPr lang="en-US" sz="1800" dirty="0"/>
              <a:t> </a:t>
            </a:r>
            <a:r>
              <a:rPr lang="en-US" sz="1800" dirty="0" err="1"/>
              <a:t>पूरी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कभी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सफल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हुई</a:t>
            </a:r>
            <a:r>
              <a:rPr lang="en-US" sz="1800" dirty="0"/>
              <a:t>.</a:t>
            </a:r>
          </a:p>
          <a:p>
            <a:pPr algn="ctr"/>
            <a:r>
              <a:rPr lang="en-US" sz="18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744" y="4850949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दूसरे</a:t>
            </a:r>
            <a:r>
              <a:rPr lang="en-US" sz="1800" dirty="0"/>
              <a:t> </a:t>
            </a:r>
            <a:r>
              <a:rPr lang="en-US" sz="1800" dirty="0" err="1"/>
              <a:t>शब्दों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,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हाइपर-सरफेस</a:t>
            </a:r>
            <a:r>
              <a:rPr lang="en-US" sz="1800" dirty="0"/>
              <a:t> - </a:t>
            </a:r>
            <a:r>
              <a:rPr lang="en-US" sz="1800" dirty="0" err="1"/>
              <a:t>4d</a:t>
            </a:r>
            <a:r>
              <a:rPr lang="en-US" sz="1800" dirty="0"/>
              <a:t> </a:t>
            </a:r>
            <a:r>
              <a:rPr lang="en-US" sz="1800" dirty="0" err="1"/>
              <a:t>लेते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इसमें</a:t>
            </a:r>
            <a:r>
              <a:rPr lang="en-US" sz="1800" dirty="0"/>
              <a:t> </a:t>
            </a:r>
            <a:r>
              <a:rPr lang="en-US" sz="1800" dirty="0" err="1"/>
              <a:t>कण</a:t>
            </a:r>
            <a:r>
              <a:rPr lang="en-US" sz="1800" dirty="0"/>
              <a:t> </a:t>
            </a:r>
            <a:r>
              <a:rPr lang="en-US" sz="1800" dirty="0" err="1"/>
              <a:t>डालते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मानकर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वे</a:t>
            </a:r>
            <a:r>
              <a:rPr lang="en-US" sz="1800" dirty="0"/>
              <a:t> </a:t>
            </a:r>
            <a:r>
              <a:rPr lang="en-US" sz="1800" dirty="0" err="1"/>
              <a:t>जियोडेसिक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नियमों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पालन</a:t>
            </a:r>
            <a:r>
              <a:rPr lang="en-US" sz="1800" dirty="0"/>
              <a:t> </a:t>
            </a:r>
            <a:r>
              <a:rPr lang="en-US" sz="1800" dirty="0" err="1"/>
              <a:t>करेंगे</a:t>
            </a:r>
            <a:r>
              <a:rPr lang="en-US" sz="1800" dirty="0"/>
              <a:t>.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परिकल्पना</a:t>
            </a:r>
            <a:r>
              <a:rPr lang="en-US" sz="1800" dirty="0"/>
              <a:t>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भविष्यवाणी</a:t>
            </a:r>
            <a:r>
              <a:rPr lang="en-US" sz="1800" dirty="0"/>
              <a:t> </a:t>
            </a:r>
            <a:r>
              <a:rPr lang="en-US" sz="1800" dirty="0" err="1"/>
              <a:t>करने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अनुमति</a:t>
            </a:r>
            <a:r>
              <a:rPr lang="en-US" sz="1800" dirty="0"/>
              <a:t> </a:t>
            </a:r>
            <a:r>
              <a:rPr lang="en-US" sz="1800" dirty="0" err="1"/>
              <a:t>देती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जहाँ</a:t>
            </a:r>
            <a:r>
              <a:rPr lang="en-US" sz="1800" dirty="0"/>
              <a:t> </a:t>
            </a:r>
            <a:r>
              <a:rPr lang="en-US" sz="1800" dirty="0" err="1"/>
              <a:t>तक</a:t>
            </a:r>
            <a:r>
              <a:rPr lang="en-US" sz="1800" dirty="0"/>
              <a:t> </a:t>
            </a:r>
            <a:r>
              <a:rPr lang="en-US" sz="1800" dirty="0" err="1"/>
              <a:t>फोटॉन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उनके</a:t>
            </a:r>
            <a:r>
              <a:rPr lang="en-US" sz="1800" dirty="0"/>
              <a:t> </a:t>
            </a:r>
            <a:r>
              <a:rPr lang="en-US" sz="1800" dirty="0" err="1"/>
              <a:t>द्रव्यमान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विचलन</a:t>
            </a:r>
            <a:r>
              <a:rPr lang="en-US" sz="1800" dirty="0"/>
              <a:t>, </a:t>
            </a:r>
            <a:r>
              <a:rPr lang="en-US" sz="1800" dirty="0" err="1"/>
              <a:t>गुरुत्वाकर्षण</a:t>
            </a:r>
            <a:r>
              <a:rPr lang="en-US" sz="1800" dirty="0"/>
              <a:t> </a:t>
            </a:r>
            <a:r>
              <a:rPr lang="en-US" sz="1800" dirty="0" err="1"/>
              <a:t>लेन्स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प्रभाव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कारण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, </a:t>
            </a:r>
            <a:r>
              <a:rPr lang="en-US" sz="1800" dirty="0" err="1"/>
              <a:t>जिसे</a:t>
            </a:r>
            <a:r>
              <a:rPr lang="en-US" sz="1800" dirty="0"/>
              <a:t> 1915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सूर्यग्रहण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दौरान</a:t>
            </a:r>
            <a:r>
              <a:rPr lang="en-US" sz="1800" dirty="0"/>
              <a:t> </a:t>
            </a:r>
            <a:r>
              <a:rPr lang="en-US" sz="1800" dirty="0" err="1"/>
              <a:t>स्पष्ट</a:t>
            </a:r>
            <a:r>
              <a:rPr lang="en-US" sz="1800" dirty="0"/>
              <a:t> </a:t>
            </a:r>
            <a:r>
              <a:rPr lang="en-US" sz="1800" dirty="0" err="1"/>
              <a:t>रूप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देखा</a:t>
            </a:r>
            <a:r>
              <a:rPr lang="en-US" sz="1800" dirty="0"/>
              <a:t> </a:t>
            </a:r>
            <a:r>
              <a:rPr lang="en-US" sz="1800" dirty="0" err="1"/>
              <a:t>गया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98975" y="5028426"/>
            <a:ext cx="1093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200" dirty="0" smtClean="0"/>
              <a:t>प्रकाश</a:t>
            </a:r>
            <a:r>
              <a:rPr lang="en-US" sz="1200" dirty="0" smtClean="0"/>
              <a:t> </a:t>
            </a:r>
            <a:r>
              <a:rPr lang="hi-IN" sz="1200" dirty="0" smtClean="0"/>
              <a:t>उत्सर्जक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123798" y="5534025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200" dirty="0"/>
              <a:t>परवेक्षक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723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FASTER THAN LIGHT\PIX\V-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3944" y="5725553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err="1" smtClean="0"/>
              <a:t>हम</a:t>
            </a:r>
            <a:r>
              <a:rPr lang="en-US" sz="1800" dirty="0" smtClean="0"/>
              <a:t> </a:t>
            </a:r>
            <a:r>
              <a:rPr lang="en-US" sz="1800" dirty="0" err="1"/>
              <a:t>इसे</a:t>
            </a:r>
            <a:r>
              <a:rPr lang="en-US" sz="1800" dirty="0"/>
              <a:t> </a:t>
            </a:r>
            <a:r>
              <a:rPr lang="en-US" sz="1800" dirty="0" err="1"/>
              <a:t>तापमान</a:t>
            </a:r>
            <a:r>
              <a:rPr lang="en-US" sz="1800" dirty="0"/>
              <a:t> </a:t>
            </a:r>
            <a:r>
              <a:rPr lang="hi-IN" sz="1800" dirty="0"/>
              <a:t>का</a:t>
            </a:r>
            <a:r>
              <a:rPr lang="en-US" sz="1800" dirty="0" smtClean="0"/>
              <a:t> </a:t>
            </a:r>
            <a:r>
              <a:rPr lang="en-US" sz="1800" dirty="0" err="1"/>
              <a:t>फील्ड</a:t>
            </a:r>
            <a:r>
              <a:rPr lang="en-US" sz="1800" dirty="0"/>
              <a:t> (</a:t>
            </a:r>
            <a:r>
              <a:rPr lang="en-US" sz="1800" dirty="0" err="1"/>
              <a:t>क्षेत्र</a:t>
            </a:r>
            <a:r>
              <a:rPr lang="en-US" sz="1800" dirty="0"/>
              <a:t>) </a:t>
            </a:r>
            <a:r>
              <a:rPr lang="en-US" sz="1800" dirty="0" err="1"/>
              <a:t>कह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375658"/>
            <a:ext cx="10474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ब्रह्मांड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मॉडल</a:t>
            </a:r>
            <a:r>
              <a:rPr lang="en-US" sz="3200" dirty="0" smtClean="0">
                <a:solidFill>
                  <a:srgbClr val="FF0000"/>
                </a:solidFill>
              </a:rPr>
              <a:t> (COSMOLOGICAL MODEL)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944" y="1525488"/>
            <a:ext cx="523875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ब्रह्मांड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मॉडल</a:t>
            </a:r>
            <a:r>
              <a:rPr lang="en-US" dirty="0"/>
              <a:t> </a:t>
            </a:r>
            <a:r>
              <a:rPr lang="en-US" dirty="0" err="1"/>
              <a:t>आइंस्टीन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फील्ड</a:t>
            </a:r>
            <a:r>
              <a:rPr lang="en-US" dirty="0"/>
              <a:t> </a:t>
            </a:r>
            <a:r>
              <a:rPr lang="en-US" dirty="0" err="1"/>
              <a:t>समीकरण</a:t>
            </a:r>
            <a:r>
              <a:rPr lang="en-US" dirty="0"/>
              <a:t> S⇦ </a:t>
            </a:r>
            <a:r>
              <a:rPr lang="en-US" dirty="0" err="1"/>
              <a:t>xT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हल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सकता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जिसे</a:t>
            </a:r>
            <a:r>
              <a:rPr lang="en-US" dirty="0"/>
              <a:t> "</a:t>
            </a:r>
            <a:r>
              <a:rPr lang="en-US" dirty="0" err="1"/>
              <a:t>तीर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दिशा</a:t>
            </a:r>
            <a:r>
              <a:rPr lang="en-US" dirty="0"/>
              <a:t>"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पढ़ा</a:t>
            </a:r>
            <a:r>
              <a:rPr lang="en-US" dirty="0"/>
              <a:t> </a:t>
            </a:r>
            <a:r>
              <a:rPr lang="en-US" dirty="0" err="1"/>
              <a:t>जाना</a:t>
            </a:r>
            <a:r>
              <a:rPr lang="en-US" dirty="0"/>
              <a:t> </a:t>
            </a:r>
            <a:r>
              <a:rPr lang="en-US" dirty="0" err="1"/>
              <a:t>चाहिए</a:t>
            </a:r>
            <a:r>
              <a:rPr lang="en-US" dirty="0"/>
              <a:t>. </a:t>
            </a:r>
            <a:r>
              <a:rPr lang="en-US" dirty="0" err="1"/>
              <a:t>यहाँ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T </a:t>
            </a:r>
            <a:r>
              <a:rPr lang="en-US" dirty="0" err="1"/>
              <a:t>ब्रह्मांड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ऊर्जा-पदार्थ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प्रतिनिधित्व</a:t>
            </a:r>
            <a:r>
              <a:rPr lang="en-US" dirty="0"/>
              <a:t> </a:t>
            </a:r>
            <a:r>
              <a:rPr lang="en-US" dirty="0" err="1"/>
              <a:t>करता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जो</a:t>
            </a:r>
            <a:r>
              <a:rPr lang="en-US" dirty="0"/>
              <a:t> 4-</a:t>
            </a:r>
            <a:r>
              <a:rPr lang="en-US" dirty="0" err="1"/>
              <a:t>आयामी</a:t>
            </a:r>
            <a:r>
              <a:rPr lang="en-US" dirty="0"/>
              <a:t> </a:t>
            </a:r>
            <a:r>
              <a:rPr lang="en-US" dirty="0" err="1"/>
              <a:t>हाइपर-सरफेस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भूगोल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दर्शाता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, </a:t>
            </a:r>
            <a:r>
              <a:rPr lang="en-US" dirty="0" err="1"/>
              <a:t>जो</a:t>
            </a:r>
            <a:r>
              <a:rPr lang="en-US" dirty="0"/>
              <a:t> </a:t>
            </a:r>
            <a:r>
              <a:rPr lang="en-US" dirty="0" err="1"/>
              <a:t>कि</a:t>
            </a:r>
            <a:r>
              <a:rPr lang="en-US" dirty="0"/>
              <a:t> </a:t>
            </a:r>
            <a:r>
              <a:rPr lang="en-US" dirty="0" err="1"/>
              <a:t>स्पेस-टाइम</a:t>
            </a:r>
            <a:r>
              <a:rPr lang="en-US" dirty="0"/>
              <a:t> </a:t>
            </a:r>
            <a:r>
              <a:rPr lang="en-US" dirty="0" err="1"/>
              <a:t>होगा</a:t>
            </a:r>
            <a:r>
              <a:rPr lang="en-US" dirty="0"/>
              <a:t>. </a:t>
            </a:r>
            <a:r>
              <a:rPr lang="en-US" dirty="0" err="1"/>
              <a:t>अब</a:t>
            </a:r>
            <a:r>
              <a:rPr lang="en-US" dirty="0"/>
              <a:t> </a:t>
            </a:r>
            <a:r>
              <a:rPr lang="en-US" dirty="0" err="1"/>
              <a:t>हम</a:t>
            </a:r>
            <a:r>
              <a:rPr lang="en-US" dirty="0"/>
              <a:t> </a:t>
            </a:r>
            <a:r>
              <a:rPr lang="en-US" dirty="0" err="1"/>
              <a:t>दिखाएंगे</a:t>
            </a:r>
            <a:r>
              <a:rPr lang="en-US" dirty="0"/>
              <a:t> </a:t>
            </a:r>
            <a:r>
              <a:rPr lang="en-US" dirty="0" err="1"/>
              <a:t>कि</a:t>
            </a:r>
            <a:r>
              <a:rPr lang="en-US" dirty="0"/>
              <a:t> </a:t>
            </a:r>
            <a:r>
              <a:rPr lang="en-US" dirty="0" err="1"/>
              <a:t>किसी</a:t>
            </a:r>
            <a:r>
              <a:rPr lang="en-US" dirty="0"/>
              <a:t> </a:t>
            </a:r>
            <a:r>
              <a:rPr lang="en-US" dirty="0" err="1"/>
              <a:t>वस्तु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ऊर्जा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वितरण</a:t>
            </a:r>
            <a:r>
              <a:rPr lang="en-US" dirty="0"/>
              <a:t> </a:t>
            </a:r>
            <a:r>
              <a:rPr lang="en-US" dirty="0" err="1"/>
              <a:t>उसकी</a:t>
            </a:r>
            <a:r>
              <a:rPr lang="en-US" dirty="0"/>
              <a:t> </a:t>
            </a:r>
            <a:r>
              <a:rPr lang="en-US" dirty="0" err="1"/>
              <a:t>ज्यामिति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कैसे</a:t>
            </a:r>
            <a:r>
              <a:rPr lang="en-US" dirty="0"/>
              <a:t> </a:t>
            </a:r>
            <a:r>
              <a:rPr lang="en-US" dirty="0" err="1"/>
              <a:t>निर्धारित</a:t>
            </a:r>
            <a:r>
              <a:rPr lang="en-US" dirty="0"/>
              <a:t> </a:t>
            </a:r>
            <a:r>
              <a:rPr lang="en-US" dirty="0" err="1"/>
              <a:t>करता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कल्पना</a:t>
            </a:r>
            <a:r>
              <a:rPr lang="en-US" dirty="0"/>
              <a:t> </a:t>
            </a:r>
            <a:r>
              <a:rPr lang="en-US" dirty="0" err="1"/>
              <a:t>करें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 smtClean="0"/>
              <a:t>गोल</a:t>
            </a:r>
            <a:r>
              <a:rPr lang="en-US" dirty="0" smtClean="0"/>
              <a:t> </a:t>
            </a:r>
            <a:r>
              <a:rPr lang="en-US" dirty="0" err="1"/>
              <a:t>आकार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बाड़े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जो</a:t>
            </a:r>
            <a:r>
              <a:rPr lang="en-US" dirty="0"/>
              <a:t> </a:t>
            </a:r>
            <a:r>
              <a:rPr lang="en-US" dirty="0" err="1"/>
              <a:t>साधारण</a:t>
            </a:r>
            <a:r>
              <a:rPr lang="en-US" dirty="0"/>
              <a:t> </a:t>
            </a:r>
            <a:r>
              <a:rPr lang="en-US" dirty="0" err="1"/>
              <a:t>तापमान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. </a:t>
            </a:r>
            <a:r>
              <a:rPr lang="en-US" dirty="0" err="1"/>
              <a:t>आएं</a:t>
            </a:r>
            <a:r>
              <a:rPr lang="en-US" dirty="0"/>
              <a:t>, </a:t>
            </a:r>
            <a:r>
              <a:rPr lang="en-US" dirty="0" err="1"/>
              <a:t>अब</a:t>
            </a:r>
            <a:r>
              <a:rPr lang="en-US" dirty="0"/>
              <a:t> </a:t>
            </a:r>
            <a:r>
              <a:rPr lang="en-US" dirty="0" err="1"/>
              <a:t>हम</a:t>
            </a:r>
            <a:r>
              <a:rPr lang="en-US" dirty="0"/>
              <a:t> </a:t>
            </a:r>
            <a:r>
              <a:rPr lang="en-US" dirty="0" err="1"/>
              <a:t>इसे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गैर-समान</a:t>
            </a:r>
            <a:r>
              <a:rPr lang="en-US" dirty="0"/>
              <a:t> </a:t>
            </a:r>
            <a:r>
              <a:rPr lang="en-US" dirty="0" err="1"/>
              <a:t>तरीके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गर्म</a:t>
            </a:r>
            <a:r>
              <a:rPr lang="en-US" dirty="0"/>
              <a:t> </a:t>
            </a:r>
            <a:r>
              <a:rPr lang="en-US" dirty="0" err="1"/>
              <a:t>करने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लिए</a:t>
            </a:r>
            <a:r>
              <a:rPr lang="en-US" dirty="0"/>
              <a:t> </a:t>
            </a:r>
            <a:r>
              <a:rPr lang="en-US" dirty="0" err="1"/>
              <a:t>उसे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गैसीय</a:t>
            </a:r>
            <a:r>
              <a:rPr lang="en-US" dirty="0"/>
              <a:t> </a:t>
            </a:r>
            <a:r>
              <a:rPr lang="en-US" dirty="0" err="1"/>
              <a:t>वातावरण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डालें</a:t>
            </a:r>
            <a:r>
              <a:rPr lang="en-US" dirty="0"/>
              <a:t> </a:t>
            </a:r>
            <a:r>
              <a:rPr lang="en-US" dirty="0" err="1"/>
              <a:t>जिससे</a:t>
            </a:r>
            <a:r>
              <a:rPr lang="en-US" dirty="0"/>
              <a:t> </a:t>
            </a:r>
            <a:r>
              <a:rPr lang="en-US" dirty="0" err="1"/>
              <a:t>वो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ओर</a:t>
            </a:r>
            <a:r>
              <a:rPr lang="en-US" dirty="0"/>
              <a:t> </a:t>
            </a:r>
            <a:r>
              <a:rPr lang="en-US" dirty="0" err="1"/>
              <a:t>तेजी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खूब</a:t>
            </a:r>
            <a:r>
              <a:rPr lang="en-US" dirty="0"/>
              <a:t> </a:t>
            </a:r>
            <a:r>
              <a:rPr lang="en-US" dirty="0" err="1"/>
              <a:t>गर्म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लेकिन</a:t>
            </a:r>
            <a:r>
              <a:rPr lang="en-US" dirty="0"/>
              <a:t> </a:t>
            </a:r>
            <a:r>
              <a:rPr lang="en-US" dirty="0" err="1"/>
              <a:t>तभी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ठंडी</a:t>
            </a:r>
            <a:r>
              <a:rPr lang="en-US" dirty="0"/>
              <a:t> </a:t>
            </a:r>
            <a:r>
              <a:rPr lang="en-US" dirty="0" err="1"/>
              <a:t>हवा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जेट</a:t>
            </a:r>
            <a:r>
              <a:rPr lang="en-US" dirty="0"/>
              <a:t> </a:t>
            </a:r>
            <a:r>
              <a:rPr lang="en-US" dirty="0" err="1"/>
              <a:t>उसका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हिस्सा</a:t>
            </a:r>
            <a:r>
              <a:rPr lang="en-US" dirty="0"/>
              <a:t> </a:t>
            </a:r>
            <a:r>
              <a:rPr lang="en-US" dirty="0" err="1"/>
              <a:t>ठंडा</a:t>
            </a:r>
            <a:r>
              <a:rPr lang="en-US" dirty="0"/>
              <a:t> </a:t>
            </a:r>
            <a:r>
              <a:rPr lang="en-US" dirty="0" err="1"/>
              <a:t>भी</a:t>
            </a:r>
            <a:r>
              <a:rPr lang="en-US" dirty="0"/>
              <a:t> </a:t>
            </a:r>
            <a:r>
              <a:rPr lang="en-US" dirty="0" err="1"/>
              <a:t>करे</a:t>
            </a:r>
            <a:r>
              <a:rPr lang="en-US" dirty="0"/>
              <a:t>. </a:t>
            </a:r>
            <a:r>
              <a:rPr lang="en-US" dirty="0" err="1"/>
              <a:t>उससे</a:t>
            </a:r>
            <a:r>
              <a:rPr lang="en-US" dirty="0"/>
              <a:t> </a:t>
            </a:r>
            <a:r>
              <a:rPr lang="en-US" dirty="0" err="1"/>
              <a:t>वो</a:t>
            </a:r>
            <a:r>
              <a:rPr lang="en-US" dirty="0"/>
              <a:t> </a:t>
            </a:r>
            <a:r>
              <a:rPr lang="en-US" dirty="0" err="1"/>
              <a:t>वस्तु</a:t>
            </a:r>
            <a:r>
              <a:rPr lang="en-US" dirty="0"/>
              <a:t> </a:t>
            </a:r>
            <a:r>
              <a:rPr lang="en-US" dirty="0" err="1"/>
              <a:t>फूलेगी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उसकी</a:t>
            </a:r>
            <a:r>
              <a:rPr lang="en-US" dirty="0"/>
              <a:t> </a:t>
            </a:r>
            <a:r>
              <a:rPr lang="en-US" dirty="0" err="1"/>
              <a:t>आकृति</a:t>
            </a:r>
            <a:r>
              <a:rPr lang="en-US" dirty="0"/>
              <a:t>, </a:t>
            </a:r>
            <a:r>
              <a:rPr lang="en-US" dirty="0" err="1"/>
              <a:t>उसकी</a:t>
            </a:r>
            <a:r>
              <a:rPr lang="en-US" dirty="0"/>
              <a:t> </a:t>
            </a:r>
            <a:r>
              <a:rPr lang="en-US" dirty="0" err="1"/>
              <a:t>ज्यामिति</a:t>
            </a:r>
            <a:r>
              <a:rPr lang="en-US" dirty="0"/>
              <a:t>, </a:t>
            </a:r>
            <a:r>
              <a:rPr lang="en-US" dirty="0" err="1"/>
              <a:t>धातु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बाड़े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हर</a:t>
            </a:r>
            <a:r>
              <a:rPr lang="en-US" dirty="0"/>
              <a:t> </a:t>
            </a:r>
            <a:r>
              <a:rPr lang="en-US" dirty="0" err="1"/>
              <a:t>बिंदु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तापमान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मूल्य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निर्भर</a:t>
            </a:r>
            <a:r>
              <a:rPr lang="en-US" dirty="0"/>
              <a:t> </a:t>
            </a:r>
            <a:r>
              <a:rPr lang="en-US" dirty="0" err="1"/>
              <a:t>करेगी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प्रबंधन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01544" y="2459474"/>
            <a:ext cx="41148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धातु</a:t>
            </a:r>
            <a:r>
              <a:rPr lang="en-US" sz="1400" dirty="0"/>
              <a:t> </a:t>
            </a:r>
            <a:r>
              <a:rPr lang="hi-IN" sz="1400" dirty="0"/>
              <a:t>के</a:t>
            </a:r>
            <a:r>
              <a:rPr lang="en-US" sz="1400" dirty="0" smtClean="0"/>
              <a:t> </a:t>
            </a:r>
            <a:r>
              <a:rPr lang="hi-IN" sz="1400" dirty="0"/>
              <a:t>बने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खोखले</a:t>
            </a:r>
            <a:r>
              <a:rPr lang="en-US" sz="1400" dirty="0"/>
              <a:t> </a:t>
            </a:r>
            <a:r>
              <a:rPr lang="en-US" sz="1400" dirty="0" err="1"/>
              <a:t>गोले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बढ़ते</a:t>
            </a:r>
            <a:r>
              <a:rPr lang="en-US" sz="1400" dirty="0"/>
              <a:t> </a:t>
            </a:r>
            <a:r>
              <a:rPr lang="en-US" sz="1400" dirty="0" err="1"/>
              <a:t>तापमान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गैसीय</a:t>
            </a:r>
            <a:r>
              <a:rPr lang="en-US" sz="1400" dirty="0"/>
              <a:t> </a:t>
            </a:r>
            <a:r>
              <a:rPr lang="en-US" sz="1400" dirty="0" err="1"/>
              <a:t>वातावरण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रखा</a:t>
            </a:r>
            <a:r>
              <a:rPr lang="en-US" sz="1400" dirty="0"/>
              <a:t> </a:t>
            </a:r>
            <a:r>
              <a:rPr lang="en-US" sz="1400" dirty="0" err="1"/>
              <a:t>जाए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फूलेगा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गेंद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 smtClean="0"/>
              <a:t>सम्मति</a:t>
            </a:r>
            <a:r>
              <a:rPr lang="en-US" sz="1400" dirty="0"/>
              <a:t> </a:t>
            </a:r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संरक्षण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फैलाव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स्थानीय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ठंडी</a:t>
            </a:r>
            <a:r>
              <a:rPr lang="en-US" sz="1400" dirty="0"/>
              <a:t>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जेट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ठंडा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जाए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मूंगफली</a:t>
            </a:r>
            <a:r>
              <a:rPr lang="en-US" sz="1400" dirty="0"/>
              <a:t> </a:t>
            </a:r>
            <a:r>
              <a:rPr lang="en-US" sz="1400" dirty="0" err="1"/>
              <a:t>जैसा</a:t>
            </a:r>
            <a:r>
              <a:rPr lang="en-US" sz="1400" dirty="0"/>
              <a:t> </a:t>
            </a:r>
            <a:r>
              <a:rPr lang="en-US" sz="1400" dirty="0" err="1"/>
              <a:t>दिखने</a:t>
            </a:r>
            <a:r>
              <a:rPr lang="en-US" sz="1400" dirty="0"/>
              <a:t> </a:t>
            </a:r>
            <a:r>
              <a:rPr lang="en-US" sz="1400" dirty="0" err="1"/>
              <a:t>लगेगा</a:t>
            </a:r>
            <a:r>
              <a:rPr lang="en-US" sz="1400" dirty="0"/>
              <a:t>!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81175" y="3671143"/>
            <a:ext cx="772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ठंडी</a:t>
            </a:r>
            <a:r>
              <a:rPr lang="en-US" sz="1400" dirty="0"/>
              <a:t> </a:t>
            </a:r>
            <a:r>
              <a:rPr lang="en-US" sz="1400" dirty="0" err="1"/>
              <a:t>हवा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जेट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687344" y="1236016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T2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677944" y="1073718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T3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001544" y="1398314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T1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888832" y="3854648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T1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756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FASTER THAN LIGHT\PIX\V-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" y="0"/>
            <a:ext cx="10474325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994" y="6902648"/>
            <a:ext cx="8667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(*) </a:t>
            </a:r>
            <a:r>
              <a:rPr lang="en-US" sz="1400" dirty="0" err="1"/>
              <a:t>एक</a:t>
            </a:r>
            <a:r>
              <a:rPr lang="en-US" sz="1400" dirty="0"/>
              <a:t> "</a:t>
            </a:r>
            <a:r>
              <a:rPr lang="en-US" sz="1400" dirty="0" err="1"/>
              <a:t>धूल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भरा</a:t>
            </a:r>
            <a:r>
              <a:rPr lang="en-US" sz="1400" dirty="0"/>
              <a:t> </a:t>
            </a:r>
            <a:r>
              <a:rPr lang="en-US" sz="1400" dirty="0" err="1"/>
              <a:t>ब्रह्मांड</a:t>
            </a:r>
            <a:r>
              <a:rPr lang="en-US" sz="1400" dirty="0"/>
              <a:t>", </a:t>
            </a:r>
            <a:r>
              <a:rPr lang="en-US" sz="1400" dirty="0" err="1"/>
              <a:t>क्योंकि</a:t>
            </a:r>
            <a:r>
              <a:rPr lang="en-US" sz="1400" dirty="0"/>
              <a:t> C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तुलना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आकाशगंगाओं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हलचल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91344" y="276225"/>
            <a:ext cx="5105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आर्चीबाल्ड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गैर-समरूप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2-d </a:t>
            </a:r>
            <a:r>
              <a:rPr lang="en-US" sz="1800" dirty="0" err="1"/>
              <a:t>ज्यामितीय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बनाया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जिसमें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क्षेत्र</a:t>
            </a:r>
            <a:r>
              <a:rPr lang="en-US" sz="1800" dirty="0"/>
              <a:t> </a:t>
            </a:r>
            <a:r>
              <a:rPr lang="en-US" sz="1800" dirty="0" err="1"/>
              <a:t>शामिल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फूलते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विशाल</a:t>
            </a:r>
            <a:r>
              <a:rPr lang="en-US" sz="1800" dirty="0"/>
              <a:t> "</a:t>
            </a:r>
            <a:r>
              <a:rPr lang="en-US" sz="1800" dirty="0" err="1"/>
              <a:t>रिक्तता</a:t>
            </a:r>
            <a:r>
              <a:rPr lang="en-US" sz="1800" dirty="0"/>
              <a:t>" </a:t>
            </a:r>
            <a:r>
              <a:rPr lang="en-US" sz="1800" dirty="0" err="1"/>
              <a:t>विस्तार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 smtClean="0"/>
              <a:t>घिरे</a:t>
            </a:r>
            <a:r>
              <a:rPr lang="en-US" sz="1800" dirty="0" smtClean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आज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hi-IN" sz="1800" dirty="0"/>
              <a:t>जिस</a:t>
            </a:r>
            <a:r>
              <a:rPr lang="en-US" sz="1800" dirty="0" smtClean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बारे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जानते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उसके</a:t>
            </a:r>
            <a:r>
              <a:rPr lang="en-US" sz="1800" dirty="0"/>
              <a:t> </a:t>
            </a:r>
            <a:r>
              <a:rPr lang="en-US" sz="1800" dirty="0" err="1"/>
              <a:t>प्रमुख</a:t>
            </a:r>
            <a:r>
              <a:rPr lang="en-US" sz="1800" dirty="0"/>
              <a:t> </a:t>
            </a:r>
            <a:r>
              <a:rPr lang="en-US" sz="1800" dirty="0" err="1"/>
              <a:t>पहलुओं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उससे</a:t>
            </a:r>
            <a:r>
              <a:rPr lang="en-US" sz="1800" dirty="0"/>
              <a:t> </a:t>
            </a:r>
            <a:r>
              <a:rPr lang="en-US" sz="1800" dirty="0" err="1"/>
              <a:t>पहले</a:t>
            </a:r>
            <a:r>
              <a:rPr lang="en-US" sz="1800" dirty="0"/>
              <a:t>, </a:t>
            </a:r>
            <a:r>
              <a:rPr lang="en-US" sz="1800" dirty="0" err="1"/>
              <a:t>खगोल-वैज्ञानिकों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प्रकार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गैस</a:t>
            </a:r>
            <a:r>
              <a:rPr lang="en-US" sz="1800" dirty="0"/>
              <a:t>, </a:t>
            </a:r>
            <a:r>
              <a:rPr lang="en-US" sz="1800" dirty="0" err="1"/>
              <a:t>जैसा</a:t>
            </a:r>
            <a:r>
              <a:rPr lang="en-US" sz="1800" dirty="0"/>
              <a:t>  </a:t>
            </a:r>
            <a:r>
              <a:rPr lang="en-US" sz="1800" dirty="0" err="1"/>
              <a:t>माना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, </a:t>
            </a:r>
            <a:r>
              <a:rPr lang="en-US" sz="1800" dirty="0" err="1"/>
              <a:t>जिसमें</a:t>
            </a:r>
            <a:r>
              <a:rPr lang="en-US" sz="1800" dirty="0"/>
              <a:t> "</a:t>
            </a:r>
            <a:r>
              <a:rPr lang="en-US" sz="1800" dirty="0" err="1"/>
              <a:t>अणु</a:t>
            </a:r>
            <a:r>
              <a:rPr lang="en-US" sz="1800" dirty="0"/>
              <a:t>" </a:t>
            </a:r>
            <a:r>
              <a:rPr lang="en-US" sz="1800" dirty="0" err="1"/>
              <a:t>आकाशगंगाओं</a:t>
            </a:r>
            <a:r>
              <a:rPr lang="en-US" sz="1800" dirty="0"/>
              <a:t> (*) </a:t>
            </a:r>
            <a:r>
              <a:rPr lang="en-US" sz="1800" dirty="0" err="1"/>
              <a:t>जैसे</a:t>
            </a:r>
            <a:r>
              <a:rPr lang="en-US" sz="1800" dirty="0"/>
              <a:t> </a:t>
            </a:r>
            <a:r>
              <a:rPr lang="en-US" sz="1800" dirty="0" err="1"/>
              <a:t>थे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/>
              <a:t>पुराने</a:t>
            </a:r>
            <a:r>
              <a:rPr lang="en-US" sz="1800" dirty="0"/>
              <a:t> </a:t>
            </a:r>
            <a:r>
              <a:rPr lang="en-US" sz="1800" dirty="0" err="1"/>
              <a:t>ज़माने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वैध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.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आज</a:t>
            </a:r>
            <a:r>
              <a:rPr lang="en-US" sz="1800" dirty="0"/>
              <a:t>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आइंस्टीन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समीकरण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हल</a:t>
            </a:r>
            <a:r>
              <a:rPr lang="en-US" sz="1800" dirty="0"/>
              <a:t> </a:t>
            </a:r>
            <a:r>
              <a:rPr lang="en-US" sz="1800" dirty="0" err="1"/>
              <a:t>ढूंढ़ने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सक्षम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जिसमें</a:t>
            </a:r>
            <a:r>
              <a:rPr lang="en-US" sz="1800" dirty="0"/>
              <a:t> S-3 </a:t>
            </a:r>
            <a:r>
              <a:rPr lang="en-US" sz="1800" dirty="0" err="1"/>
              <a:t>क्षेत्र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समरूपता</a:t>
            </a:r>
            <a:r>
              <a:rPr lang="en-US" sz="1800" dirty="0"/>
              <a:t> </a:t>
            </a:r>
            <a:r>
              <a:rPr lang="en-US" sz="1800" dirty="0" smtClean="0"/>
              <a:t>न </a:t>
            </a:r>
            <a:r>
              <a:rPr lang="en-US" sz="1800" dirty="0" err="1"/>
              <a:t>हो</a:t>
            </a:r>
            <a:r>
              <a:rPr lang="en-US" sz="1800" dirty="0"/>
              <a:t>. </a:t>
            </a:r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लोगों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पूरी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गैर-समरूप</a:t>
            </a:r>
            <a:r>
              <a:rPr lang="en-US" sz="1800" dirty="0"/>
              <a:t> "</a:t>
            </a:r>
            <a:r>
              <a:rPr lang="en-US" sz="1800" dirty="0" err="1"/>
              <a:t>लैकुनर</a:t>
            </a:r>
            <a:r>
              <a:rPr lang="en-US" sz="1800" dirty="0"/>
              <a:t>"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वर्णन</a:t>
            </a:r>
            <a:r>
              <a:rPr lang="en-US" sz="1800" dirty="0"/>
              <a:t> </a:t>
            </a:r>
            <a:r>
              <a:rPr lang="en-US" sz="1800" dirty="0" err="1"/>
              <a:t>करने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कोशिश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उसके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 </a:t>
            </a:r>
            <a:r>
              <a:rPr lang="en-US" sz="1800" dirty="0" err="1"/>
              <a:t>उन्होंने</a:t>
            </a:r>
            <a:r>
              <a:rPr lang="en-US" sz="1800" dirty="0"/>
              <a:t> </a:t>
            </a:r>
            <a:r>
              <a:rPr lang="en-US" sz="1800" dirty="0" err="1"/>
              <a:t>एकदम</a:t>
            </a:r>
            <a:r>
              <a:rPr lang="en-US" sz="1800" dirty="0"/>
              <a:t> </a:t>
            </a:r>
            <a:r>
              <a:rPr lang="en-US" sz="1800" dirty="0" err="1"/>
              <a:t>सरल</a:t>
            </a:r>
            <a:r>
              <a:rPr lang="en-US" sz="1800" dirty="0"/>
              <a:t>, </a:t>
            </a:r>
            <a:r>
              <a:rPr lang="en-US" sz="1800" dirty="0" err="1"/>
              <a:t>समरूपता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समाधानों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उपयोग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हालत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आइंस्टीन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फील्ड-समीकरण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निकालते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चार-आयामी</a:t>
            </a:r>
            <a:r>
              <a:rPr lang="en-US" sz="1800" dirty="0"/>
              <a:t> </a:t>
            </a:r>
            <a:r>
              <a:rPr lang="en-US" sz="1800" dirty="0" err="1"/>
              <a:t>हाइपर-सरफेस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रूप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रहे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?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अभी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उसका</a:t>
            </a:r>
            <a:r>
              <a:rPr lang="en-US" sz="1800" dirty="0"/>
              <a:t> </a:t>
            </a:r>
            <a:r>
              <a:rPr lang="en-US" sz="1800" dirty="0" err="1"/>
              <a:t>नक्शा</a:t>
            </a:r>
            <a:r>
              <a:rPr lang="en-US" sz="1800" dirty="0"/>
              <a:t> </a:t>
            </a:r>
            <a:r>
              <a:rPr lang="en-US" sz="1800" dirty="0" err="1"/>
              <a:t>बनाने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आवश्यकता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उसे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निर्देशांक</a:t>
            </a:r>
            <a:r>
              <a:rPr lang="en-US" sz="1800" dirty="0"/>
              <a:t> </a:t>
            </a:r>
            <a:r>
              <a:rPr lang="en-US" sz="1800" dirty="0" err="1"/>
              <a:t>प्रणाली</a:t>
            </a:r>
            <a:r>
              <a:rPr lang="en-US" sz="1800" dirty="0"/>
              <a:t> (x, y, z, t) </a:t>
            </a:r>
            <a:r>
              <a:rPr lang="en-US" sz="1800" dirty="0" err="1"/>
              <a:t>देने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ज़रुरत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उसके</a:t>
            </a:r>
            <a:r>
              <a:rPr lang="en-US" sz="1800" dirty="0"/>
              <a:t> </a:t>
            </a:r>
            <a:r>
              <a:rPr lang="en-US" sz="1800" dirty="0" err="1"/>
              <a:t>पहले</a:t>
            </a:r>
            <a:r>
              <a:rPr lang="en-US" sz="1800" dirty="0"/>
              <a:t> </a:t>
            </a:r>
            <a:r>
              <a:rPr lang="en-US" sz="1800" dirty="0" err="1"/>
              <a:t>तीन</a:t>
            </a:r>
            <a:r>
              <a:rPr lang="en-US" sz="1800" dirty="0"/>
              <a:t> </a:t>
            </a:r>
            <a:r>
              <a:rPr lang="en-US" sz="1800" dirty="0" err="1"/>
              <a:t>निर्देश</a:t>
            </a:r>
            <a:r>
              <a:rPr lang="en-US" sz="1800" dirty="0"/>
              <a:t> </a:t>
            </a:r>
            <a:r>
              <a:rPr lang="en-US" sz="1800" dirty="0" err="1"/>
              <a:t>हाइपर-सरफेस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बिंदु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स्थिति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संदर्भित</a:t>
            </a:r>
            <a:r>
              <a:rPr lang="en-US" sz="1800" dirty="0"/>
              <a:t> </a:t>
            </a:r>
            <a:r>
              <a:rPr lang="en-US" sz="1800" dirty="0" err="1"/>
              <a:t>करते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t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दिखाएगा</a:t>
            </a:r>
            <a:r>
              <a:rPr lang="en-US" sz="1800" dirty="0"/>
              <a:t>. </a:t>
            </a:r>
            <a:r>
              <a:rPr lang="en-US" sz="1800" dirty="0" err="1"/>
              <a:t>तब</a:t>
            </a:r>
            <a:r>
              <a:rPr lang="en-US" sz="1800" dirty="0"/>
              <a:t> </a:t>
            </a:r>
            <a:r>
              <a:rPr lang="en-US" sz="1800" dirty="0" err="1"/>
              <a:t>ज्यामिति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की</a:t>
            </a:r>
            <a:r>
              <a:rPr lang="en-US" sz="1800" dirty="0" smtClean="0"/>
              <a:t> </a:t>
            </a:r>
            <a:r>
              <a:rPr lang="en-US" sz="1800" dirty="0" err="1"/>
              <a:t>रेस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डंडा</a:t>
            </a:r>
            <a:r>
              <a:rPr lang="en-US" sz="1800" dirty="0"/>
              <a:t> </a:t>
            </a:r>
            <a:r>
              <a:rPr lang="en-US" sz="1800" dirty="0" err="1"/>
              <a:t>भौतिक-वैज्ञानिकों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हाथ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आएगा</a:t>
            </a:r>
            <a:r>
              <a:rPr lang="en-US" sz="1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9144" y="5269959"/>
            <a:ext cx="358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आपके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बेहद</a:t>
            </a:r>
            <a:r>
              <a:rPr lang="en-US" sz="1600" dirty="0"/>
              <a:t> </a:t>
            </a:r>
            <a:r>
              <a:rPr lang="en-US" sz="1600" dirty="0" err="1"/>
              <a:t>खेद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दरअसल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विशेष</a:t>
            </a:r>
            <a:r>
              <a:rPr lang="en-US" sz="1600" dirty="0"/>
              <a:t> </a:t>
            </a:r>
            <a:r>
              <a:rPr lang="en-US" sz="1600" dirty="0" err="1"/>
              <a:t>पनीर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"</a:t>
            </a:r>
            <a:r>
              <a:rPr lang="en-US" sz="1600" dirty="0" err="1"/>
              <a:t>धूल</a:t>
            </a:r>
            <a:r>
              <a:rPr lang="en-US" sz="1600" dirty="0"/>
              <a:t> </a:t>
            </a:r>
            <a:r>
              <a:rPr lang="en-US" sz="1600" dirty="0" err="1"/>
              <a:t>गैस</a:t>
            </a:r>
            <a:r>
              <a:rPr lang="en-US" sz="1600" dirty="0"/>
              <a:t>"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समरूप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देखने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जरूरत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06744" y="1908836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800" dirty="0"/>
              <a:t>अरे!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680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10479088" cy="7562849"/>
          </a:xfrm>
          <a:solidFill>
            <a:schemeClr val="bg1"/>
          </a:solidFill>
        </p:spPr>
        <p:txBody>
          <a:bodyPr/>
          <a:lstStyle/>
          <a:p>
            <a:endParaRPr lang="en-US" sz="1300" dirty="0"/>
          </a:p>
        </p:txBody>
      </p:sp>
      <p:pic>
        <p:nvPicPr>
          <p:cNvPr id="3" name="Picture 2" descr="C:\Users\HP\Desktop\XYZ - - Copy\Cinderella -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29580" r="22670" b="38959"/>
          <a:stretch/>
        </p:blipFill>
        <p:spPr bwMode="auto">
          <a:xfrm>
            <a:off x="3408713" y="2028825"/>
            <a:ext cx="3356862" cy="28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1105" y="200025"/>
            <a:ext cx="8337039" cy="1629225"/>
          </a:xfrm>
          <a:prstGeom prst="rect">
            <a:avLst/>
          </a:prstGeom>
        </p:spPr>
        <p:txBody>
          <a:bodyPr wrap="square" lIns="104708" tIns="52354" rIns="104708" bIns="5235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/>
              <a:t>प्रोफेसर</a:t>
            </a:r>
            <a:r>
              <a:rPr lang="en-US" sz="1100" dirty="0"/>
              <a:t> </a:t>
            </a:r>
            <a:r>
              <a:rPr lang="en-US" sz="1100" dirty="0" err="1"/>
              <a:t>जीन-पियरे</a:t>
            </a:r>
            <a:r>
              <a:rPr lang="en-US" sz="1100" dirty="0"/>
              <a:t> </a:t>
            </a:r>
            <a:r>
              <a:rPr lang="en-US" sz="1100" dirty="0" err="1"/>
              <a:t>पेटिट</a:t>
            </a:r>
            <a:r>
              <a:rPr lang="en-US" sz="1100" dirty="0"/>
              <a:t> </a:t>
            </a:r>
            <a:r>
              <a:rPr lang="en-US" sz="1100" dirty="0" err="1"/>
              <a:t>पेशे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एस्ट्रो-फिजिसिस्ट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"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ऑफ़</a:t>
            </a:r>
            <a:r>
              <a:rPr lang="en-US" sz="1100" dirty="0"/>
              <a:t> </a:t>
            </a:r>
            <a:r>
              <a:rPr lang="en-US" sz="1100" dirty="0" err="1"/>
              <a:t>नॉलेज</a:t>
            </a:r>
            <a:r>
              <a:rPr lang="en-US" sz="1100" dirty="0"/>
              <a:t> </a:t>
            </a:r>
            <a:r>
              <a:rPr lang="en-US" sz="1100" dirty="0" err="1"/>
              <a:t>विदआउट</a:t>
            </a:r>
            <a:r>
              <a:rPr lang="en-US" sz="1100" dirty="0"/>
              <a:t> </a:t>
            </a:r>
            <a:r>
              <a:rPr lang="en-US" sz="1100" dirty="0" err="1"/>
              <a:t>बॉर्डर्स</a:t>
            </a:r>
            <a:r>
              <a:rPr lang="en-US" sz="1100" dirty="0"/>
              <a:t>"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स्थापना</a:t>
            </a:r>
            <a:r>
              <a:rPr lang="en-US" sz="1100" dirty="0"/>
              <a:t>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वो</a:t>
            </a:r>
            <a:r>
              <a:rPr lang="en-US" sz="1100" dirty="0"/>
              <a:t> </a:t>
            </a:r>
            <a:r>
              <a:rPr lang="en-US" sz="1100" dirty="0" err="1"/>
              <a:t>उसके</a:t>
            </a:r>
            <a:r>
              <a:rPr lang="en-US" sz="1100" dirty="0"/>
              <a:t> </a:t>
            </a:r>
            <a:r>
              <a:rPr lang="en-US" sz="1100" dirty="0" err="1"/>
              <a:t>अध्यक्ष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संस्था</a:t>
            </a:r>
            <a:r>
              <a:rPr lang="en-US" sz="1100" dirty="0"/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तकनीकी</a:t>
            </a:r>
            <a:r>
              <a:rPr lang="en-US" sz="1100" dirty="0"/>
              <a:t> </a:t>
            </a:r>
            <a:r>
              <a:rPr lang="en-US" sz="1100" dirty="0" err="1"/>
              <a:t>ज्ञान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जानकारी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अधिक-से-अधिक</a:t>
            </a:r>
            <a:r>
              <a:rPr lang="en-US" sz="1100" dirty="0"/>
              <a:t> </a:t>
            </a:r>
            <a:r>
              <a:rPr lang="en-US" sz="1100" dirty="0" err="1"/>
              <a:t>देशों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फैलाना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,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सभी</a:t>
            </a:r>
            <a:r>
              <a:rPr lang="en-US" sz="1100" dirty="0"/>
              <a:t> </a:t>
            </a:r>
            <a:r>
              <a:rPr lang="en-US" sz="1100" dirty="0" err="1"/>
              <a:t>लोकप्रिय</a:t>
            </a:r>
            <a:r>
              <a:rPr lang="en-US" sz="1100" dirty="0"/>
              <a:t> </a:t>
            </a:r>
            <a:r>
              <a:rPr lang="en-US" sz="1100" dirty="0" err="1"/>
              <a:t>विज्ञान</a:t>
            </a:r>
            <a:r>
              <a:rPr lang="en-US" sz="1100" dirty="0"/>
              <a:t> </a:t>
            </a:r>
            <a:r>
              <a:rPr lang="en-US" sz="1100" dirty="0" err="1"/>
              <a:t>संबंधी</a:t>
            </a:r>
            <a:r>
              <a:rPr lang="en-US" sz="1100" dirty="0"/>
              <a:t> </a:t>
            </a:r>
            <a:r>
              <a:rPr lang="en-US" sz="1100" dirty="0" err="1"/>
              <a:t>लेख</a:t>
            </a:r>
            <a:r>
              <a:rPr lang="en-US" sz="1100" dirty="0"/>
              <a:t> </a:t>
            </a:r>
            <a:r>
              <a:rPr lang="en-US" sz="1100" dirty="0" err="1"/>
              <a:t>जिन्हें</a:t>
            </a:r>
            <a:r>
              <a:rPr lang="en-US" sz="1100" dirty="0"/>
              <a:t>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पिछले</a:t>
            </a:r>
            <a:r>
              <a:rPr lang="en-US" sz="1100" dirty="0"/>
              <a:t> </a:t>
            </a:r>
            <a:r>
              <a:rPr lang="en-US" sz="1100" dirty="0" err="1"/>
              <a:t>तीस</a:t>
            </a:r>
            <a:r>
              <a:rPr lang="en-US" sz="1100" dirty="0"/>
              <a:t> </a:t>
            </a:r>
            <a:r>
              <a:rPr lang="en-US" sz="1100" dirty="0" err="1"/>
              <a:t>वर्षों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तैयार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द्वारा</a:t>
            </a:r>
            <a:r>
              <a:rPr lang="en-US" sz="1100" dirty="0"/>
              <a:t> </a:t>
            </a:r>
            <a:r>
              <a:rPr lang="en-US" sz="1100" dirty="0" err="1"/>
              <a:t>बनाई</a:t>
            </a:r>
            <a:r>
              <a:rPr lang="en-US" sz="1100" dirty="0"/>
              <a:t> </a:t>
            </a:r>
            <a:r>
              <a:rPr lang="en-US" sz="1100" dirty="0" err="1"/>
              <a:t>गई</a:t>
            </a:r>
            <a:r>
              <a:rPr lang="en-US" sz="1100" dirty="0"/>
              <a:t> </a:t>
            </a:r>
            <a:r>
              <a:rPr lang="en-US" sz="1100" dirty="0" err="1"/>
              <a:t>सचित्र</a:t>
            </a:r>
            <a:r>
              <a:rPr lang="en-US" sz="1100" dirty="0"/>
              <a:t> </a:t>
            </a:r>
            <a:r>
              <a:rPr lang="hi-IN" sz="1100" dirty="0"/>
              <a:t>एलबम्स</a:t>
            </a:r>
            <a:r>
              <a:rPr lang="en-US" sz="1100" dirty="0"/>
              <a:t>, </a:t>
            </a:r>
            <a:r>
              <a:rPr lang="en-US" sz="1100" dirty="0" err="1"/>
              <a:t>आज</a:t>
            </a:r>
            <a:r>
              <a:rPr lang="en-US" sz="1100" dirty="0"/>
              <a:t> </a:t>
            </a:r>
            <a:r>
              <a:rPr lang="en-US" sz="1100" dirty="0" err="1"/>
              <a:t>सभी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निशुल्क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hi-IN" sz="1100" dirty="0"/>
              <a:t>फाइलों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डिजिटल</a:t>
            </a:r>
            <a:r>
              <a:rPr lang="en-US" sz="1100" dirty="0"/>
              <a:t>, </a:t>
            </a:r>
            <a:r>
              <a:rPr lang="en-US" sz="1100" dirty="0" err="1"/>
              <a:t>अथवा</a:t>
            </a:r>
            <a:r>
              <a:rPr lang="en-US" sz="1100" dirty="0"/>
              <a:t> </a:t>
            </a:r>
            <a:r>
              <a:rPr lang="en-US" sz="1100" dirty="0" err="1"/>
              <a:t>प्रिंटेड</a:t>
            </a:r>
            <a:r>
              <a:rPr lang="en-US" sz="1100" dirty="0"/>
              <a:t> </a:t>
            </a:r>
            <a:r>
              <a:rPr lang="en-US" sz="1100" dirty="0" err="1"/>
              <a:t>कॉपियों</a:t>
            </a:r>
            <a:r>
              <a:rPr lang="en-US" sz="1100" dirty="0"/>
              <a:t> </a:t>
            </a:r>
            <a:r>
              <a:rPr lang="en-US" sz="1100" dirty="0" err="1"/>
              <a:t>की</a:t>
            </a:r>
            <a:r>
              <a:rPr lang="en-US" sz="1100" dirty="0"/>
              <a:t> </a:t>
            </a:r>
            <a:r>
              <a:rPr lang="en-US" sz="1100" dirty="0" err="1"/>
              <a:t>अतिरिक्त</a:t>
            </a:r>
            <a:r>
              <a:rPr lang="en-US" sz="1100" dirty="0"/>
              <a:t> </a:t>
            </a:r>
            <a:r>
              <a:rPr lang="en-US" sz="1100" dirty="0" err="1"/>
              <a:t>प्रतियां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बनाई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एसोसिएशन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उद्देश्य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पूरा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 </a:t>
            </a:r>
            <a:r>
              <a:rPr lang="hi-IN" sz="1100" dirty="0"/>
              <a:t>इन</a:t>
            </a:r>
            <a:r>
              <a:rPr lang="en-US" sz="1100" dirty="0"/>
              <a:t> </a:t>
            </a:r>
            <a:r>
              <a:rPr lang="hi-IN" sz="1100" dirty="0"/>
              <a:t>पुस्तकों</a:t>
            </a:r>
            <a:r>
              <a:rPr lang="en-US" sz="1100" dirty="0"/>
              <a:t> </a:t>
            </a:r>
            <a:r>
              <a:rPr lang="hi-IN" sz="1100" dirty="0"/>
              <a:t>को</a:t>
            </a:r>
            <a:r>
              <a:rPr lang="en-US" sz="1100" dirty="0"/>
              <a:t> </a:t>
            </a:r>
            <a:r>
              <a:rPr lang="en-US" sz="1100" dirty="0" err="1"/>
              <a:t>स्कूलों</a:t>
            </a:r>
            <a:r>
              <a:rPr lang="en-US" sz="1100" dirty="0"/>
              <a:t>, </a:t>
            </a:r>
            <a:r>
              <a:rPr lang="hi-IN" sz="1100" dirty="0"/>
              <a:t>कॉलेजों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विश्वविद्यालयों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पुस्तकालयों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भेजा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, </a:t>
            </a:r>
            <a:r>
              <a:rPr lang="en-US" sz="1100" dirty="0" err="1"/>
              <a:t>बशर्ते</a:t>
            </a:r>
            <a:r>
              <a:rPr lang="en-US" sz="1100" dirty="0"/>
              <a:t> </a:t>
            </a:r>
            <a:r>
              <a:rPr lang="en-US" sz="1100" dirty="0" err="1"/>
              <a:t>इससे</a:t>
            </a:r>
            <a:r>
              <a:rPr lang="en-US" sz="1100" dirty="0"/>
              <a:t> </a:t>
            </a:r>
            <a:r>
              <a:rPr lang="en-US" sz="1100" dirty="0" err="1"/>
              <a:t>कोई</a:t>
            </a:r>
            <a:r>
              <a:rPr lang="en-US" sz="1100" dirty="0"/>
              <a:t> </a:t>
            </a:r>
            <a:r>
              <a:rPr lang="en-US" sz="1100" dirty="0" err="1"/>
              <a:t>आर्थिक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राजनीतिक</a:t>
            </a:r>
            <a:r>
              <a:rPr lang="en-US" sz="1100" dirty="0"/>
              <a:t> </a:t>
            </a:r>
            <a:r>
              <a:rPr lang="en-US" sz="1100" dirty="0" err="1"/>
              <a:t>लाभ</a:t>
            </a:r>
            <a:r>
              <a:rPr lang="en-US" sz="1100" dirty="0"/>
              <a:t> </a:t>
            </a:r>
            <a:r>
              <a:rPr lang="en-US" sz="1100" dirty="0" err="1"/>
              <a:t>प्राप्त</a:t>
            </a:r>
            <a:r>
              <a:rPr lang="en-US" sz="1100" dirty="0"/>
              <a:t> न </a:t>
            </a:r>
            <a:r>
              <a:rPr lang="en-US" sz="1100" dirty="0" err="1"/>
              <a:t>करें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उनका</a:t>
            </a:r>
            <a:r>
              <a:rPr lang="en-US" sz="1100" dirty="0"/>
              <a:t> </a:t>
            </a:r>
            <a:r>
              <a:rPr lang="en-US" sz="1100" dirty="0" err="1"/>
              <a:t>कोई</a:t>
            </a:r>
            <a:r>
              <a:rPr lang="en-US" sz="1100" dirty="0"/>
              <a:t>, </a:t>
            </a:r>
            <a:r>
              <a:rPr lang="en-US" sz="1100" dirty="0" err="1"/>
              <a:t>सांप्रदायिक</a:t>
            </a:r>
            <a:r>
              <a:rPr lang="en-US" sz="1100" dirty="0"/>
              <a:t> </a:t>
            </a:r>
            <a:r>
              <a:rPr lang="en-US" sz="1100" dirty="0" err="1"/>
              <a:t>दुरूपयोग</a:t>
            </a:r>
            <a:r>
              <a:rPr lang="en-US" sz="1100" dirty="0"/>
              <a:t> न </a:t>
            </a:r>
            <a:r>
              <a:rPr lang="en-US" sz="1100" dirty="0" err="1"/>
              <a:t>हो</a:t>
            </a:r>
            <a:r>
              <a:rPr lang="en-US" sz="1100" dirty="0"/>
              <a:t>. </a:t>
            </a:r>
            <a:r>
              <a:rPr lang="en-US" sz="1100" dirty="0" err="1"/>
              <a:t>इन</a:t>
            </a:r>
            <a:r>
              <a:rPr lang="en-US" sz="1100" dirty="0"/>
              <a:t> </a:t>
            </a:r>
            <a:r>
              <a:rPr lang="en-US" sz="1100" dirty="0" err="1"/>
              <a:t>पीडीएफ</a:t>
            </a:r>
            <a:r>
              <a:rPr lang="en-US" sz="1100" dirty="0"/>
              <a:t> </a:t>
            </a:r>
            <a:r>
              <a:rPr lang="en-US" sz="1100" dirty="0" err="1"/>
              <a:t>फाइलों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स्कूलों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विश्वविद्यालयों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पुस्तकालयों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कंप्यूटर</a:t>
            </a:r>
            <a:r>
              <a:rPr lang="en-US" sz="1100" dirty="0"/>
              <a:t> </a:t>
            </a:r>
            <a:r>
              <a:rPr lang="en-US" sz="1100" dirty="0" err="1"/>
              <a:t>नेटवर्क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डाला</a:t>
            </a:r>
            <a:r>
              <a:rPr lang="en-US" sz="1100" dirty="0"/>
              <a:t> </a:t>
            </a:r>
            <a:r>
              <a:rPr lang="en-US" sz="1100" dirty="0" err="1"/>
              <a:t>जा</a:t>
            </a:r>
            <a:r>
              <a:rPr lang="en-US" sz="1100" dirty="0"/>
              <a:t> </a:t>
            </a:r>
            <a:r>
              <a:rPr lang="en-US" sz="1100" dirty="0" err="1"/>
              <a:t>सकता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96144" y="5000625"/>
            <a:ext cx="8382000" cy="2390972"/>
          </a:xfrm>
          <a:prstGeom prst="rect">
            <a:avLst/>
          </a:prstGeom>
        </p:spPr>
        <p:txBody>
          <a:bodyPr wrap="square" lIns="104708" tIns="52354" rIns="104708" bIns="5235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/>
              <a:t>जीन-पियरे</a:t>
            </a:r>
            <a:r>
              <a:rPr lang="en-US" sz="1100" dirty="0"/>
              <a:t> </a:t>
            </a:r>
            <a:r>
              <a:rPr lang="en-US" sz="1100" dirty="0" err="1"/>
              <a:t>पेटिट</a:t>
            </a:r>
            <a:r>
              <a:rPr lang="en-US" sz="1100" dirty="0"/>
              <a:t> </a:t>
            </a:r>
            <a:r>
              <a:rPr lang="en-US" sz="1100" dirty="0" err="1"/>
              <a:t>ऐसे</a:t>
            </a:r>
            <a:r>
              <a:rPr lang="en-US" sz="1100" dirty="0"/>
              <a:t> </a:t>
            </a:r>
            <a:r>
              <a:rPr lang="en-US" sz="1100" dirty="0" err="1"/>
              <a:t>अनेक</a:t>
            </a:r>
            <a:r>
              <a:rPr lang="en-US" sz="1100" dirty="0"/>
              <a:t> </a:t>
            </a:r>
            <a:r>
              <a:rPr lang="en-US" sz="1100" dirty="0" err="1"/>
              <a:t>कार्य</a:t>
            </a:r>
            <a:r>
              <a:rPr lang="en-US" sz="1100" dirty="0"/>
              <a:t> </a:t>
            </a:r>
            <a:r>
              <a:rPr lang="en-US" sz="1100" dirty="0" err="1"/>
              <a:t>करना</a:t>
            </a:r>
            <a:r>
              <a:rPr lang="en-US" sz="1100" dirty="0"/>
              <a:t> </a:t>
            </a:r>
            <a:r>
              <a:rPr lang="en-US" sz="1100" dirty="0" err="1"/>
              <a:t>चाहते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जो</a:t>
            </a:r>
            <a:r>
              <a:rPr lang="en-US" sz="1100" dirty="0"/>
              <a:t> </a:t>
            </a:r>
            <a:r>
              <a:rPr lang="en-US" sz="1100" dirty="0" err="1"/>
              <a:t>अधिकांश</a:t>
            </a:r>
            <a:r>
              <a:rPr lang="en-US" sz="1100" dirty="0"/>
              <a:t> </a:t>
            </a:r>
            <a:r>
              <a:rPr lang="en-US" sz="1100" dirty="0" err="1"/>
              <a:t>लोगों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आसानी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हो</a:t>
            </a:r>
            <a:r>
              <a:rPr lang="en-US" sz="1100" dirty="0"/>
              <a:t> </a:t>
            </a:r>
            <a:r>
              <a:rPr lang="en-US" sz="1100" dirty="0" err="1"/>
              <a:t>सकें</a:t>
            </a:r>
            <a:r>
              <a:rPr lang="en-US" sz="1100" dirty="0"/>
              <a:t>. </a:t>
            </a:r>
            <a:r>
              <a:rPr lang="en-US" sz="1100" dirty="0" err="1"/>
              <a:t>यहां</a:t>
            </a:r>
            <a:r>
              <a:rPr lang="en-US" sz="1100" dirty="0"/>
              <a:t> </a:t>
            </a:r>
            <a:r>
              <a:rPr lang="en-US" sz="1100" dirty="0" err="1"/>
              <a:t>तक</a:t>
            </a:r>
            <a:r>
              <a:rPr lang="en-US" sz="1100" dirty="0"/>
              <a:t> </a:t>
            </a:r>
            <a:r>
              <a:rPr lang="en-US" sz="1100" dirty="0" err="1"/>
              <a:t>कि</a:t>
            </a:r>
            <a:r>
              <a:rPr lang="en-US" sz="1100" dirty="0"/>
              <a:t> </a:t>
            </a:r>
            <a:r>
              <a:rPr lang="en-US" sz="1100" dirty="0" err="1"/>
              <a:t>निरक्षर</a:t>
            </a:r>
            <a:r>
              <a:rPr lang="en-US" sz="1100" dirty="0"/>
              <a:t> </a:t>
            </a:r>
            <a:r>
              <a:rPr lang="en-US" sz="1100" dirty="0" err="1"/>
              <a:t>लोग</a:t>
            </a:r>
            <a:r>
              <a:rPr lang="en-US" sz="1100" dirty="0"/>
              <a:t> </a:t>
            </a:r>
            <a:r>
              <a:rPr lang="en-US" sz="1100" dirty="0" err="1"/>
              <a:t>भी</a:t>
            </a:r>
            <a:r>
              <a:rPr lang="en-US" sz="1100" dirty="0"/>
              <a:t> </a:t>
            </a:r>
            <a:r>
              <a:rPr lang="en-US" sz="1100" dirty="0" err="1"/>
              <a:t>उन्हें</a:t>
            </a:r>
            <a:r>
              <a:rPr lang="en-US" sz="1100" dirty="0"/>
              <a:t> </a:t>
            </a:r>
            <a:r>
              <a:rPr lang="en-US" sz="1100" dirty="0" err="1"/>
              <a:t>पढ</a:t>
            </a:r>
            <a:r>
              <a:rPr lang="en-US" sz="1100" dirty="0"/>
              <a:t>़ </a:t>
            </a:r>
            <a:r>
              <a:rPr lang="en-US" sz="1100" dirty="0" err="1"/>
              <a:t>सकें</a:t>
            </a:r>
            <a:r>
              <a:rPr lang="en-US" sz="1100" dirty="0"/>
              <a:t>. </a:t>
            </a:r>
            <a:r>
              <a:rPr lang="en-US" sz="1100" dirty="0" err="1"/>
              <a:t>क्योंकि</a:t>
            </a:r>
            <a:r>
              <a:rPr lang="en-US" sz="1100" dirty="0"/>
              <a:t> </a:t>
            </a:r>
            <a:r>
              <a:rPr lang="en-US" sz="1100" dirty="0" err="1"/>
              <a:t>जब</a:t>
            </a:r>
            <a:r>
              <a:rPr lang="en-US" sz="1100" dirty="0"/>
              <a:t> </a:t>
            </a:r>
            <a:r>
              <a:rPr lang="en-US" sz="1100" dirty="0" err="1"/>
              <a:t>पाठक</a:t>
            </a:r>
            <a:r>
              <a:rPr lang="en-US" sz="1100" dirty="0"/>
              <a:t> </a:t>
            </a:r>
            <a:r>
              <a:rPr lang="en-US" sz="1100" dirty="0" err="1"/>
              <a:t>उन</a:t>
            </a:r>
            <a:r>
              <a:rPr lang="en-US" sz="1100" dirty="0"/>
              <a:t> </a:t>
            </a:r>
            <a:r>
              <a:rPr lang="en-US" sz="1100" dirty="0" err="1"/>
              <a:t>पर</a:t>
            </a:r>
            <a:r>
              <a:rPr lang="en-US" sz="1100" dirty="0"/>
              <a:t> </a:t>
            </a:r>
            <a:r>
              <a:rPr lang="en-US" sz="1100" dirty="0" err="1"/>
              <a:t>क्लिक</a:t>
            </a:r>
            <a:r>
              <a:rPr lang="en-US" sz="1100" dirty="0"/>
              <a:t> </a:t>
            </a:r>
            <a:r>
              <a:rPr lang="en-US" sz="1100" dirty="0" err="1"/>
              <a:t>करेंगे</a:t>
            </a:r>
            <a:r>
              <a:rPr lang="en-US" sz="1100" dirty="0"/>
              <a:t> </a:t>
            </a:r>
            <a:r>
              <a:rPr lang="en-US" sz="1100" dirty="0" err="1"/>
              <a:t>तो</a:t>
            </a:r>
            <a:r>
              <a:rPr lang="en-US" sz="1100" dirty="0"/>
              <a:t> </a:t>
            </a:r>
            <a:r>
              <a:rPr lang="en-US" sz="1100" dirty="0" err="1"/>
              <a:t>लिखित</a:t>
            </a:r>
            <a:r>
              <a:rPr lang="en-US" sz="1100" dirty="0"/>
              <a:t> </a:t>
            </a:r>
            <a:r>
              <a:rPr lang="en-US" sz="1100" dirty="0" err="1"/>
              <a:t>भाग</a:t>
            </a:r>
            <a:r>
              <a:rPr lang="en-US" sz="1100" dirty="0"/>
              <a:t> </a:t>
            </a:r>
            <a:r>
              <a:rPr lang="en-US" sz="1100" dirty="0" err="1"/>
              <a:t>स्वयं</a:t>
            </a:r>
            <a:r>
              <a:rPr lang="en-US" sz="1100" dirty="0"/>
              <a:t> </a:t>
            </a:r>
            <a:r>
              <a:rPr lang="en-US" sz="1100" dirty="0" err="1"/>
              <a:t>ही</a:t>
            </a:r>
            <a:r>
              <a:rPr lang="en-US" sz="1100" dirty="0"/>
              <a:t> "</a:t>
            </a:r>
            <a:r>
              <a:rPr lang="en-US" sz="1100" dirty="0" err="1"/>
              <a:t>बोलेगा</a:t>
            </a:r>
            <a:r>
              <a:rPr lang="en-US" sz="1100" dirty="0"/>
              <a:t>". </a:t>
            </a:r>
            <a:r>
              <a:rPr lang="en-US" sz="1100" dirty="0" err="1"/>
              <a:t>इस</a:t>
            </a:r>
            <a:r>
              <a:rPr lang="en-US" sz="1100" dirty="0"/>
              <a:t> </a:t>
            </a:r>
            <a:r>
              <a:rPr lang="en-US" sz="1100" dirty="0" err="1"/>
              <a:t>प्रकार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नवाचार</a:t>
            </a:r>
            <a:r>
              <a:rPr lang="en-US" sz="1100" dirty="0"/>
              <a:t> "</a:t>
            </a:r>
            <a:r>
              <a:rPr lang="en-US" sz="1100" dirty="0" err="1"/>
              <a:t>साक्षरता</a:t>
            </a:r>
            <a:r>
              <a:rPr lang="en-US" sz="1100" dirty="0"/>
              <a:t> </a:t>
            </a:r>
            <a:r>
              <a:rPr lang="en-US" sz="1100" dirty="0" err="1"/>
              <a:t>योजनाओं</a:t>
            </a:r>
            <a:r>
              <a:rPr lang="en-US" sz="1100" dirty="0"/>
              <a:t>"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सहायक</a:t>
            </a:r>
            <a:r>
              <a:rPr lang="en-US" sz="1100" dirty="0"/>
              <a:t> </a:t>
            </a:r>
            <a:r>
              <a:rPr lang="en-US" sz="1100" dirty="0" err="1"/>
              <a:t>होंगे</a:t>
            </a:r>
            <a:r>
              <a:rPr lang="en-US" sz="1100" dirty="0"/>
              <a:t>. </a:t>
            </a:r>
            <a:r>
              <a:rPr lang="en-US" sz="1100" dirty="0" err="1"/>
              <a:t>दूसरी</a:t>
            </a:r>
            <a:r>
              <a:rPr lang="en-US" sz="1100" dirty="0"/>
              <a:t> </a:t>
            </a:r>
            <a:r>
              <a:rPr lang="en-US" sz="1100" dirty="0" err="1"/>
              <a:t>एल्बम</a:t>
            </a:r>
            <a:r>
              <a:rPr lang="en-US" sz="1100" dirty="0"/>
              <a:t> "</a:t>
            </a:r>
            <a:r>
              <a:rPr lang="en-US" sz="1100" dirty="0" err="1"/>
              <a:t>द्विभाषी</a:t>
            </a:r>
            <a:r>
              <a:rPr lang="en-US" sz="1100" dirty="0"/>
              <a:t>" </a:t>
            </a:r>
            <a:r>
              <a:rPr lang="en-US" sz="1100" dirty="0" err="1"/>
              <a:t>होंगी</a:t>
            </a:r>
            <a:r>
              <a:rPr lang="en-US" sz="1100" dirty="0"/>
              <a:t> </a:t>
            </a:r>
            <a:r>
              <a:rPr lang="en-US" sz="1100" dirty="0" err="1"/>
              <a:t>जहां</a:t>
            </a:r>
            <a:r>
              <a:rPr lang="en-US" sz="1100" dirty="0"/>
              <a:t> </a:t>
            </a:r>
            <a:r>
              <a:rPr lang="en-US" sz="1100" dirty="0" err="1"/>
              <a:t>मात्र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क्लिक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ही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दूसरी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स्विच</a:t>
            </a:r>
            <a:r>
              <a:rPr lang="en-US" sz="1100" dirty="0"/>
              <a:t> </a:t>
            </a:r>
            <a:r>
              <a:rPr lang="en-US" sz="1100" dirty="0" err="1"/>
              <a:t>करना</a:t>
            </a:r>
            <a:r>
              <a:rPr lang="en-US" sz="1100" dirty="0"/>
              <a:t> </a:t>
            </a:r>
            <a:r>
              <a:rPr lang="en-US" sz="1100" dirty="0" err="1"/>
              <a:t>संभव</a:t>
            </a:r>
            <a:r>
              <a:rPr lang="en-US" sz="1100" dirty="0"/>
              <a:t> </a:t>
            </a:r>
            <a:r>
              <a:rPr lang="en-US" sz="1100" dirty="0" err="1"/>
              <a:t>होगा</a:t>
            </a:r>
            <a:r>
              <a:rPr lang="en-US" sz="1100" dirty="0"/>
              <a:t>. </a:t>
            </a:r>
            <a:r>
              <a:rPr lang="en-US" sz="1100" dirty="0" err="1"/>
              <a:t>इसके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उपकरण</a:t>
            </a:r>
            <a:r>
              <a:rPr lang="en-US" sz="1100" dirty="0"/>
              <a:t> </a:t>
            </a:r>
            <a:r>
              <a:rPr lang="en-US" sz="1100" dirty="0" err="1"/>
              <a:t>उपलब्ध</a:t>
            </a:r>
            <a:r>
              <a:rPr lang="en-US" sz="1100" dirty="0"/>
              <a:t> </a:t>
            </a:r>
            <a:r>
              <a:rPr lang="en-US" sz="1100" dirty="0" err="1"/>
              <a:t>कराया</a:t>
            </a:r>
            <a:r>
              <a:rPr lang="en-US" sz="1100" dirty="0"/>
              <a:t> </a:t>
            </a:r>
            <a:r>
              <a:rPr lang="en-US" sz="1100" dirty="0" err="1"/>
              <a:t>जायेगा</a:t>
            </a:r>
            <a:r>
              <a:rPr lang="en-US" sz="1100" dirty="0"/>
              <a:t> </a:t>
            </a:r>
            <a:r>
              <a:rPr lang="en-US" sz="1100" dirty="0" err="1"/>
              <a:t>जो</a:t>
            </a:r>
            <a:r>
              <a:rPr lang="en-US" sz="1100" dirty="0"/>
              <a:t> </a:t>
            </a:r>
            <a:r>
              <a:rPr lang="en-US" sz="1100" dirty="0" err="1"/>
              <a:t>भाषा</a:t>
            </a:r>
            <a:r>
              <a:rPr lang="en-US" sz="1100" dirty="0"/>
              <a:t> </a:t>
            </a:r>
            <a:r>
              <a:rPr lang="en-US" sz="1100" dirty="0" err="1"/>
              <a:t>कौशल</a:t>
            </a:r>
            <a:r>
              <a:rPr lang="en-US" sz="1100" dirty="0"/>
              <a:t> </a:t>
            </a:r>
            <a:r>
              <a:rPr lang="en-US" sz="1100" dirty="0" err="1"/>
              <a:t>विकसित</a:t>
            </a:r>
            <a:r>
              <a:rPr lang="en-US" sz="1100" dirty="0"/>
              <a:t> </a:t>
            </a:r>
            <a:r>
              <a:rPr lang="en-US" sz="1100" dirty="0" err="1"/>
              <a:t>करने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लोगों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मदद</a:t>
            </a:r>
            <a:r>
              <a:rPr lang="en-US" sz="1100" dirty="0"/>
              <a:t> </a:t>
            </a:r>
            <a:r>
              <a:rPr lang="en-US" sz="1100" dirty="0" err="1"/>
              <a:t>देगा</a:t>
            </a:r>
            <a:r>
              <a:rPr lang="en-US" sz="1100" dirty="0"/>
              <a:t>.</a:t>
            </a:r>
          </a:p>
          <a:p>
            <a:pPr>
              <a:lnSpc>
                <a:spcPct val="150000"/>
              </a:lnSpc>
            </a:pP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rgbClr val="FF0000"/>
                </a:solidFill>
              </a:rPr>
              <a:t>जीन-पियरे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पेटिट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जन्म</a:t>
            </a:r>
            <a:r>
              <a:rPr lang="en-US" sz="1100" dirty="0"/>
              <a:t> 1937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हुआ</a:t>
            </a:r>
            <a:r>
              <a:rPr lang="en-US" sz="1100" dirty="0"/>
              <a:t> </a:t>
            </a:r>
            <a:r>
              <a:rPr lang="en-US" sz="1100" dirty="0" err="1"/>
              <a:t>था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फ्रेंच</a:t>
            </a:r>
            <a:r>
              <a:rPr lang="en-US" sz="1100" dirty="0"/>
              <a:t> </a:t>
            </a:r>
            <a:r>
              <a:rPr lang="en-US" sz="1100" dirty="0" err="1"/>
              <a:t>अनुसंधान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अपना</a:t>
            </a:r>
            <a:r>
              <a:rPr lang="en-US" sz="1100" dirty="0"/>
              <a:t> </a:t>
            </a:r>
            <a:r>
              <a:rPr lang="en-US" sz="1100" dirty="0" err="1"/>
              <a:t>करियर</a:t>
            </a:r>
            <a:r>
              <a:rPr lang="en-US" sz="1100" dirty="0"/>
              <a:t> </a:t>
            </a:r>
            <a:r>
              <a:rPr lang="en-US" sz="1100" dirty="0" err="1"/>
              <a:t>बनाया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प्लाज्मा</a:t>
            </a:r>
            <a:r>
              <a:rPr lang="en-US" sz="1100" dirty="0"/>
              <a:t> </a:t>
            </a:r>
            <a:r>
              <a:rPr lang="en-US" sz="1100" dirty="0" err="1"/>
              <a:t>भौतिक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रूप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काम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,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एक</a:t>
            </a:r>
            <a:r>
              <a:rPr lang="en-US" sz="1100" dirty="0"/>
              <a:t> </a:t>
            </a:r>
            <a:r>
              <a:rPr lang="en-US" sz="1100" dirty="0" err="1"/>
              <a:t>कंप्यूटर</a:t>
            </a:r>
            <a:r>
              <a:rPr lang="en-US" sz="1100" dirty="0"/>
              <a:t> </a:t>
            </a:r>
            <a:r>
              <a:rPr lang="en-US" sz="1100" dirty="0" err="1"/>
              <a:t>साइंस</a:t>
            </a:r>
            <a:r>
              <a:rPr lang="en-US" sz="1100" dirty="0"/>
              <a:t> </a:t>
            </a:r>
            <a:r>
              <a:rPr lang="en-US" sz="1100" dirty="0" err="1"/>
              <a:t>सेंटर</a:t>
            </a:r>
            <a:r>
              <a:rPr lang="en-US" sz="1100" dirty="0"/>
              <a:t> </a:t>
            </a:r>
            <a:r>
              <a:rPr lang="en-US" sz="1100" dirty="0" err="1"/>
              <a:t>का</a:t>
            </a:r>
            <a:r>
              <a:rPr lang="en-US" sz="1100" dirty="0"/>
              <a:t> </a:t>
            </a:r>
            <a:r>
              <a:rPr lang="en-US" sz="1100" dirty="0" err="1"/>
              <a:t>निर्देशन</a:t>
            </a:r>
            <a:r>
              <a:rPr lang="en-US" sz="1100" dirty="0"/>
              <a:t> </a:t>
            </a:r>
            <a:r>
              <a:rPr lang="en-US" sz="1100" dirty="0" err="1"/>
              <a:t>किया</a:t>
            </a:r>
            <a:r>
              <a:rPr lang="en-US" sz="1100" dirty="0"/>
              <a:t>,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तमाम</a:t>
            </a:r>
            <a:r>
              <a:rPr lang="en-US" sz="1100" dirty="0"/>
              <a:t> </a:t>
            </a:r>
            <a:r>
              <a:rPr lang="en-US" sz="1100" dirty="0" err="1"/>
              <a:t>सॉफ्टवेयर्स</a:t>
            </a:r>
            <a:r>
              <a:rPr lang="en-US" sz="1100" dirty="0"/>
              <a:t> </a:t>
            </a:r>
            <a:r>
              <a:rPr lang="en-US" sz="1100" dirty="0" err="1"/>
              <a:t>बनाए</a:t>
            </a:r>
            <a:r>
              <a:rPr lang="en-US" sz="1100" dirty="0"/>
              <a:t>.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सैकड़ों</a:t>
            </a:r>
            <a:r>
              <a:rPr lang="en-US" sz="1100" dirty="0"/>
              <a:t> </a:t>
            </a:r>
            <a:r>
              <a:rPr lang="en-US" sz="1100" dirty="0" err="1"/>
              <a:t>लेख</a:t>
            </a:r>
            <a:r>
              <a:rPr lang="en-US" sz="1100" dirty="0"/>
              <a:t> </a:t>
            </a:r>
            <a:r>
              <a:rPr lang="en-US" sz="1100" dirty="0" err="1"/>
              <a:t>वैज्ञानिक</a:t>
            </a:r>
            <a:r>
              <a:rPr lang="en-US" sz="1100" dirty="0"/>
              <a:t> </a:t>
            </a:r>
            <a:r>
              <a:rPr lang="en-US" sz="1100" dirty="0" err="1"/>
              <a:t>पत्रिकाओं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प्रकाशित</a:t>
            </a:r>
            <a:r>
              <a:rPr lang="en-US" sz="1100" dirty="0"/>
              <a:t> </a:t>
            </a:r>
            <a:r>
              <a:rPr lang="en-US" sz="1100" dirty="0" err="1"/>
              <a:t>हुए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जिनमें</a:t>
            </a:r>
            <a:r>
              <a:rPr lang="en-US" sz="1100" dirty="0"/>
              <a:t> </a:t>
            </a:r>
            <a:r>
              <a:rPr lang="en-US" sz="1100" dirty="0" err="1"/>
              <a:t>द्रव</a:t>
            </a:r>
            <a:r>
              <a:rPr lang="en-US" sz="1100" dirty="0"/>
              <a:t> </a:t>
            </a:r>
            <a:r>
              <a:rPr lang="en-US" sz="1100" dirty="0" err="1"/>
              <a:t>यांत्रिकी</a:t>
            </a:r>
            <a:r>
              <a:rPr lang="en-US" sz="1100" dirty="0"/>
              <a:t> </a:t>
            </a:r>
            <a:r>
              <a:rPr lang="en-US" sz="1100" dirty="0" err="1"/>
              <a:t>से</a:t>
            </a:r>
            <a:r>
              <a:rPr lang="en-US" sz="1100" dirty="0"/>
              <a:t> </a:t>
            </a:r>
            <a:r>
              <a:rPr lang="en-US" sz="1100" dirty="0" err="1"/>
              <a:t>लेकर</a:t>
            </a:r>
            <a:r>
              <a:rPr lang="en-US" sz="1100" dirty="0"/>
              <a:t> </a:t>
            </a:r>
            <a:r>
              <a:rPr lang="en-US" sz="1100" dirty="0" err="1"/>
              <a:t>सैद्धांतिक</a:t>
            </a:r>
            <a:r>
              <a:rPr lang="en-US" sz="1100" dirty="0"/>
              <a:t> </a:t>
            </a:r>
            <a:r>
              <a:rPr lang="en-US" sz="1100" dirty="0" err="1"/>
              <a:t>सृष्टिशास्त्र</a:t>
            </a:r>
            <a:r>
              <a:rPr lang="en-US" sz="1100" dirty="0"/>
              <a:t> </a:t>
            </a:r>
            <a:r>
              <a:rPr lang="en-US" sz="1100" dirty="0" err="1"/>
              <a:t>तक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विषय</a:t>
            </a:r>
            <a:r>
              <a:rPr lang="en-US" sz="1100" dirty="0"/>
              <a:t> </a:t>
            </a:r>
            <a:r>
              <a:rPr lang="en-US" sz="1100" dirty="0" err="1"/>
              <a:t>शामिल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. </a:t>
            </a:r>
            <a:r>
              <a:rPr lang="en-US" sz="1100" dirty="0" err="1"/>
              <a:t>उन्होंने</a:t>
            </a:r>
            <a:r>
              <a:rPr lang="en-US" sz="1100" dirty="0"/>
              <a:t> </a:t>
            </a:r>
            <a:r>
              <a:rPr lang="en-US" sz="1100" dirty="0" err="1"/>
              <a:t>लगभग</a:t>
            </a:r>
            <a:r>
              <a:rPr lang="en-US" sz="1100" dirty="0"/>
              <a:t> </a:t>
            </a:r>
            <a:r>
              <a:rPr lang="en-US" sz="1100" dirty="0" err="1"/>
              <a:t>तीस</a:t>
            </a:r>
            <a:r>
              <a:rPr lang="en-US" sz="1100" dirty="0"/>
              <a:t> </a:t>
            </a:r>
            <a:r>
              <a:rPr lang="en-US" sz="1100" dirty="0" err="1"/>
              <a:t>पुस्तकें</a:t>
            </a:r>
            <a:r>
              <a:rPr lang="en-US" sz="1100" dirty="0"/>
              <a:t> </a:t>
            </a:r>
            <a:r>
              <a:rPr lang="en-US" sz="1100" dirty="0" err="1"/>
              <a:t>लिखी</a:t>
            </a:r>
            <a:r>
              <a:rPr lang="en-US" sz="1100" dirty="0"/>
              <a:t> </a:t>
            </a:r>
            <a:r>
              <a:rPr lang="en-US" sz="1100" dirty="0" err="1"/>
              <a:t>हैं</a:t>
            </a:r>
            <a:r>
              <a:rPr lang="en-US" sz="1100" dirty="0"/>
              <a:t> </a:t>
            </a:r>
            <a:r>
              <a:rPr lang="en-US" sz="1100" dirty="0" err="1"/>
              <a:t>जिनका</a:t>
            </a:r>
            <a:r>
              <a:rPr lang="en-US" sz="1100" dirty="0"/>
              <a:t> </a:t>
            </a:r>
            <a:r>
              <a:rPr lang="en-US" sz="1100" dirty="0" err="1"/>
              <a:t>कई</a:t>
            </a:r>
            <a:r>
              <a:rPr lang="en-US" sz="1100" dirty="0"/>
              <a:t> </a:t>
            </a:r>
            <a:r>
              <a:rPr lang="en-US" sz="1100" dirty="0" err="1"/>
              <a:t>भाषाओं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अनुवाद</a:t>
            </a:r>
            <a:r>
              <a:rPr lang="en-US" sz="1100" dirty="0"/>
              <a:t> </a:t>
            </a:r>
            <a:r>
              <a:rPr lang="en-US" sz="1100" dirty="0" err="1"/>
              <a:t>हुआ</a:t>
            </a:r>
            <a:r>
              <a:rPr lang="en-US" sz="1100" dirty="0"/>
              <a:t> </a:t>
            </a:r>
            <a:r>
              <a:rPr lang="en-US" sz="1100" dirty="0" err="1"/>
              <a:t>है</a:t>
            </a:r>
            <a:r>
              <a:rPr lang="en-US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0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FASTER THAN LIGHT\PIX\V-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" y="-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58544" y="5534025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अक्ष</a:t>
            </a:r>
            <a:r>
              <a:rPr lang="en-US" sz="1600" dirty="0" smtClean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hi-IN" sz="1600" dirty="0" smtClean="0"/>
              <a:t>सीध</a:t>
            </a:r>
            <a:r>
              <a:rPr lang="en-US" sz="1600" dirty="0" smtClean="0"/>
              <a:t> </a:t>
            </a:r>
            <a:r>
              <a:rPr lang="hi-IN" sz="1600" dirty="0" smtClean="0"/>
              <a:t>में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912603" y="266700"/>
            <a:ext cx="4174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नक़्शानवीस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कार्टोग्राफर</a:t>
            </a:r>
            <a:r>
              <a:rPr lang="en-US" sz="32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9144" y="1272302"/>
            <a:ext cx="39997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चलें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hi-IN" sz="1800"/>
              <a:t>परवलीय</a:t>
            </a:r>
            <a:r>
              <a:rPr lang="en-US" sz="1800" smtClean="0"/>
              <a:t> </a:t>
            </a:r>
            <a:r>
              <a:rPr lang="en-US" sz="1800" dirty="0" err="1"/>
              <a:t>आकार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सतह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en-US" sz="1800" dirty="0" err="1"/>
              <a:t>एक</a:t>
            </a:r>
            <a:r>
              <a:rPr lang="en-US" sz="1800" dirty="0"/>
              <a:t> "</a:t>
            </a:r>
            <a:r>
              <a:rPr lang="en-US" sz="1800" dirty="0" err="1"/>
              <a:t>मक्खन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लोंदे</a:t>
            </a:r>
            <a:r>
              <a:rPr lang="en-US" sz="1800" dirty="0"/>
              <a:t>"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विचार</a:t>
            </a:r>
            <a:r>
              <a:rPr lang="en-US" sz="1800" dirty="0"/>
              <a:t> </a:t>
            </a:r>
            <a:r>
              <a:rPr lang="en-US" sz="1800" dirty="0" err="1"/>
              <a:t>करें</a:t>
            </a:r>
            <a:r>
              <a:rPr lang="en-US" sz="1800" dirty="0"/>
              <a:t>. </a:t>
            </a:r>
            <a:r>
              <a:rPr lang="en-US" sz="1800" dirty="0" err="1"/>
              <a:t>उस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बिंदु</a:t>
            </a:r>
            <a:r>
              <a:rPr lang="en-US" sz="1800" dirty="0"/>
              <a:t> M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स्थिति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, </a:t>
            </a:r>
            <a:r>
              <a:rPr lang="en-US" sz="1800" dirty="0" err="1"/>
              <a:t>दो</a:t>
            </a:r>
            <a:r>
              <a:rPr lang="en-US" sz="1800" dirty="0"/>
              <a:t> </a:t>
            </a:r>
            <a:r>
              <a:rPr lang="en-US" sz="1800" dirty="0" err="1"/>
              <a:t>अंकों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प्राप्त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जिन्हें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निर्देशांक</a:t>
            </a:r>
            <a:r>
              <a:rPr lang="en-US" sz="1800" dirty="0"/>
              <a:t> </a:t>
            </a:r>
            <a:r>
              <a:rPr lang="en-US" sz="1800" dirty="0" err="1"/>
              <a:t>कहेंगे</a:t>
            </a:r>
            <a:r>
              <a:rPr lang="en-US" sz="1800" dirty="0"/>
              <a:t>.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उस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 </a:t>
            </a:r>
            <a:r>
              <a:rPr lang="en-US" sz="1800" dirty="0" err="1"/>
              <a:t>संभव</a:t>
            </a:r>
            <a:r>
              <a:rPr lang="en-US" sz="1800" dirty="0"/>
              <a:t> </a:t>
            </a:r>
            <a:r>
              <a:rPr lang="en-US" sz="1800" dirty="0" err="1"/>
              <a:t>प्रणालियों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विकल्पों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अनंतता</a:t>
            </a:r>
            <a:r>
              <a:rPr lang="en-US" sz="1800" dirty="0"/>
              <a:t> </a:t>
            </a:r>
            <a:r>
              <a:rPr lang="hi-IN" sz="1800" dirty="0" smtClean="0"/>
              <a:t>होगी</a:t>
            </a:r>
            <a:r>
              <a:rPr lang="en-US" sz="1800" dirty="0" smtClean="0"/>
              <a:t>. </a:t>
            </a:r>
            <a:r>
              <a:rPr lang="en-US" sz="1800" dirty="0" err="1"/>
              <a:t>उदाहरण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,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उसे</a:t>
            </a:r>
            <a:r>
              <a:rPr lang="en-US" sz="1800" dirty="0"/>
              <a:t> </a:t>
            </a:r>
            <a:r>
              <a:rPr lang="en-US" sz="1800" dirty="0" err="1"/>
              <a:t>दो</a:t>
            </a:r>
            <a:r>
              <a:rPr lang="en-US" sz="1800" dirty="0"/>
              <a:t> </a:t>
            </a:r>
            <a:r>
              <a:rPr lang="en-US" sz="1800" dirty="0" err="1"/>
              <a:t>सतहों</a:t>
            </a:r>
            <a:r>
              <a:rPr lang="en-US" sz="1800" dirty="0"/>
              <a:t> (</a:t>
            </a:r>
            <a:r>
              <a:rPr lang="en-US" sz="1800" dirty="0" err="1"/>
              <a:t>प्लेन</a:t>
            </a:r>
            <a:r>
              <a:rPr lang="en-US" sz="1800" dirty="0"/>
              <a:t>)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काट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जिनका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सेक्शन</a:t>
            </a:r>
            <a:r>
              <a:rPr lang="en-US" sz="1800" dirty="0" smtClean="0"/>
              <a:t> </a:t>
            </a:r>
            <a:r>
              <a:rPr lang="en-US" sz="1800" dirty="0" err="1" smtClean="0"/>
              <a:t>दो</a:t>
            </a:r>
            <a:r>
              <a:rPr lang="en-US" sz="1800" dirty="0" smtClean="0"/>
              <a:t> </a:t>
            </a:r>
            <a:r>
              <a:rPr lang="en-US" sz="1800" dirty="0" err="1" smtClean="0"/>
              <a:t>वक्रों</a:t>
            </a:r>
            <a:r>
              <a:rPr lang="en-US" sz="1800" dirty="0" smtClean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बना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2603" y="5229225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मक्खन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लोंदे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2-d </a:t>
            </a:r>
            <a:r>
              <a:rPr lang="en-US" sz="1800" dirty="0" err="1"/>
              <a:t>स्पेस-टाइम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छवि</a:t>
            </a:r>
            <a:r>
              <a:rPr lang="en-US" sz="1800" dirty="0"/>
              <a:t> </a:t>
            </a:r>
            <a:r>
              <a:rPr lang="en-US" sz="1800" dirty="0" err="1"/>
              <a:t>बनानी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निर्देशांक</a:t>
            </a:r>
            <a:r>
              <a:rPr lang="en-US" sz="1800" dirty="0"/>
              <a:t> </a:t>
            </a:r>
            <a:r>
              <a:rPr lang="en-US" sz="1800" dirty="0" err="1"/>
              <a:t>ऐसे</a:t>
            </a:r>
            <a:r>
              <a:rPr lang="en-US" sz="1800" dirty="0"/>
              <a:t> </a:t>
            </a:r>
            <a:r>
              <a:rPr lang="en-US" sz="1800" dirty="0" err="1"/>
              <a:t>होने</a:t>
            </a:r>
            <a:r>
              <a:rPr lang="en-US" sz="1800" dirty="0"/>
              <a:t> </a:t>
            </a:r>
            <a:r>
              <a:rPr lang="en-US" sz="1800" dirty="0" err="1"/>
              <a:t>चाहिए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स्पष्ट</a:t>
            </a:r>
            <a:r>
              <a:rPr lang="en-US" sz="1800" dirty="0"/>
              <a:t> </a:t>
            </a:r>
            <a:r>
              <a:rPr lang="en-US" sz="1800" dirty="0" err="1"/>
              <a:t>रूप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स्पेस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टाइम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परिभाषित</a:t>
            </a:r>
            <a:r>
              <a:rPr lang="en-US" sz="1800" dirty="0"/>
              <a:t> </a:t>
            </a:r>
            <a:r>
              <a:rPr lang="en-US" sz="1800" dirty="0" err="1"/>
              <a:t>करें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9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Desktop\FASTER THAN LIGHT\PIX\V-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7992" y="6625650"/>
            <a:ext cx="3299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(*)  </a:t>
            </a:r>
            <a:r>
              <a:rPr lang="en-US" sz="1400" dirty="0"/>
              <a:t>'द </a:t>
            </a:r>
            <a:r>
              <a:rPr lang="en-US" sz="1400" dirty="0" err="1"/>
              <a:t>लिटिल</a:t>
            </a:r>
            <a:r>
              <a:rPr lang="en-US" sz="1400" dirty="0"/>
              <a:t> </a:t>
            </a:r>
            <a:r>
              <a:rPr lang="en-US" sz="1400" dirty="0" err="1"/>
              <a:t>प्रिंस</a:t>
            </a:r>
            <a:r>
              <a:rPr lang="en-US" sz="1400" dirty="0"/>
              <a:t>'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    </a:t>
            </a:r>
            <a:r>
              <a:rPr lang="hi-IN" sz="1400" dirty="0" smtClean="0"/>
              <a:t>डी</a:t>
            </a:r>
            <a:r>
              <a:rPr lang="en-US" sz="1400" dirty="0" smtClean="0"/>
              <a:t> </a:t>
            </a:r>
            <a:r>
              <a:rPr lang="hi-IN" sz="1400" dirty="0" smtClean="0"/>
              <a:t>एंटोनी</a:t>
            </a:r>
            <a:r>
              <a:rPr lang="en-US" sz="1400" dirty="0" smtClean="0"/>
              <a:t> </a:t>
            </a:r>
            <a:r>
              <a:rPr lang="hi-IN" sz="1400" dirty="0" smtClean="0"/>
              <a:t>दी</a:t>
            </a:r>
            <a:r>
              <a:rPr lang="en-US" sz="1400" dirty="0" smtClean="0"/>
              <a:t> </a:t>
            </a:r>
            <a:r>
              <a:rPr lang="hi-IN" sz="1400" dirty="0" smtClean="0"/>
              <a:t>सेंट-एक्सुपेरी,</a:t>
            </a:r>
            <a:r>
              <a:rPr lang="en-US" sz="1400" dirty="0" smtClean="0"/>
              <a:t> </a:t>
            </a:r>
            <a:r>
              <a:rPr lang="hi-IN" sz="1400" dirty="0" smtClean="0"/>
              <a:t>फ्रांस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67544" y="301050"/>
            <a:ext cx="4243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मेरे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लिए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एक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भेड़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बनाएं</a:t>
            </a:r>
            <a:r>
              <a:rPr lang="en-US" sz="3200" dirty="0">
                <a:solidFill>
                  <a:srgbClr val="FF0000"/>
                </a:solidFill>
              </a:rPr>
              <a:t> (*)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303" y="1196102"/>
            <a:ext cx="49196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सदी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शुरुआत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होने</a:t>
            </a:r>
            <a:r>
              <a:rPr lang="en-US" sz="1800" dirty="0"/>
              <a:t> </a:t>
            </a:r>
            <a:r>
              <a:rPr lang="en-US" sz="1800" dirty="0" err="1"/>
              <a:t>वाले</a:t>
            </a:r>
            <a:r>
              <a:rPr lang="en-US" sz="1800" dirty="0"/>
              <a:t> </a:t>
            </a:r>
            <a:r>
              <a:rPr lang="en-US" sz="1800" dirty="0" err="1"/>
              <a:t>प्रमुख</a:t>
            </a:r>
            <a:r>
              <a:rPr lang="en-US" sz="1800" dirty="0"/>
              <a:t> </a:t>
            </a:r>
            <a:r>
              <a:rPr lang="en-US" sz="1800" dirty="0" err="1"/>
              <a:t>बदलावों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विचार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3-d</a:t>
            </a:r>
            <a:r>
              <a:rPr lang="en-US" sz="1800" dirty="0"/>
              <a:t> </a:t>
            </a:r>
            <a:r>
              <a:rPr lang="en-US" sz="1800" dirty="0" err="1"/>
              <a:t>स्पेस-टाइम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, </a:t>
            </a:r>
            <a:r>
              <a:rPr lang="en-US" sz="1800" dirty="0" err="1"/>
              <a:t>बल्कि</a:t>
            </a:r>
            <a:r>
              <a:rPr lang="en-US" sz="1800" dirty="0"/>
              <a:t> </a:t>
            </a:r>
            <a:r>
              <a:rPr lang="en-US" sz="1800" dirty="0" err="1"/>
              <a:t>4-d</a:t>
            </a:r>
            <a:r>
              <a:rPr lang="en-US" sz="1800" dirty="0"/>
              <a:t>  </a:t>
            </a:r>
            <a:r>
              <a:rPr lang="en-US" sz="1800" dirty="0" err="1"/>
              <a:t>हाइपर-सरफेस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रहते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उसी</a:t>
            </a:r>
            <a:r>
              <a:rPr lang="en-US" sz="1800" dirty="0"/>
              <a:t> </a:t>
            </a:r>
            <a:r>
              <a:rPr lang="en-US" sz="1800" dirty="0" err="1"/>
              <a:t>अवधि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नई</a:t>
            </a:r>
            <a:r>
              <a:rPr lang="en-US" sz="1800" dirty="0"/>
              <a:t> </a:t>
            </a:r>
            <a:r>
              <a:rPr lang="en-US" sz="1800" dirty="0" err="1"/>
              <a:t>खोजों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पुरानी</a:t>
            </a:r>
            <a:r>
              <a:rPr lang="en-US" sz="1800" dirty="0"/>
              <a:t> </a:t>
            </a:r>
            <a:r>
              <a:rPr lang="en-US" sz="1800" dirty="0" err="1"/>
              <a:t>समीकरणों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समृद्ध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 </a:t>
            </a:r>
            <a:r>
              <a:rPr lang="en-US" sz="1800" dirty="0" err="1"/>
              <a:t>जैसे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मैक्सवेल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विद्युत-चुंबकत्व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समीकरण</a:t>
            </a:r>
            <a:r>
              <a:rPr lang="en-US" sz="1800" dirty="0"/>
              <a:t>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नई</a:t>
            </a:r>
            <a:r>
              <a:rPr lang="en-US" sz="1800" dirty="0" smtClean="0"/>
              <a:t> </a:t>
            </a:r>
            <a:r>
              <a:rPr lang="en-US" sz="1800" dirty="0" err="1"/>
              <a:t>घटनाएं</a:t>
            </a:r>
            <a:r>
              <a:rPr lang="en-US" sz="1800" dirty="0"/>
              <a:t> </a:t>
            </a:r>
            <a:r>
              <a:rPr lang="en-US" sz="1800" dirty="0" err="1"/>
              <a:t>जैसे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विद्युत</a:t>
            </a:r>
            <a:r>
              <a:rPr lang="en-US" sz="1800" dirty="0"/>
              <a:t> </a:t>
            </a:r>
            <a:r>
              <a:rPr lang="en-US" sz="1800" dirty="0" err="1"/>
              <a:t>आवेश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दर्शन</a:t>
            </a:r>
            <a:r>
              <a:rPr lang="en-US" sz="1800" dirty="0"/>
              <a:t>, </a:t>
            </a:r>
            <a:r>
              <a:rPr lang="en-US" sz="1800" dirty="0" err="1"/>
              <a:t>आदि</a:t>
            </a:r>
            <a:r>
              <a:rPr lang="en-US" sz="1800" dirty="0"/>
              <a:t>. </a:t>
            </a:r>
            <a:r>
              <a:rPr lang="en-US" sz="1800" dirty="0" err="1"/>
              <a:t>इससे</a:t>
            </a:r>
            <a:r>
              <a:rPr lang="en-US" sz="1800" dirty="0"/>
              <a:t> </a:t>
            </a:r>
            <a:r>
              <a:rPr lang="en-US" sz="1800" dirty="0" err="1"/>
              <a:t>भौतिक</a:t>
            </a:r>
            <a:r>
              <a:rPr lang="en-US" sz="1800" dirty="0"/>
              <a:t> </a:t>
            </a:r>
            <a:r>
              <a:rPr lang="en-US" sz="1800" dirty="0" err="1"/>
              <a:t>वैज्ञानिकों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"</a:t>
            </a:r>
            <a:r>
              <a:rPr lang="en-US" sz="1800" dirty="0" err="1"/>
              <a:t>टूलकिट</a:t>
            </a:r>
            <a:r>
              <a:rPr lang="en-US" sz="1800" dirty="0"/>
              <a:t>" </a:t>
            </a:r>
            <a:r>
              <a:rPr lang="en-US" sz="1800" dirty="0" err="1"/>
              <a:t>मिली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एक-दूसरे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परस्पर-निर्भर</a:t>
            </a:r>
            <a:r>
              <a:rPr lang="en-US" sz="1800" dirty="0"/>
              <a:t> </a:t>
            </a:r>
            <a:r>
              <a:rPr lang="en-US" sz="1800" dirty="0" err="1"/>
              <a:t>समीकरणों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सेट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, </a:t>
            </a:r>
            <a:r>
              <a:rPr lang="en-US" sz="1800" dirty="0" err="1"/>
              <a:t>जिसमें</a:t>
            </a:r>
            <a:r>
              <a:rPr lang="en-US" sz="1800" dirty="0"/>
              <a:t> "</a:t>
            </a:r>
            <a:r>
              <a:rPr lang="en-US" sz="1800" dirty="0" err="1"/>
              <a:t>स्थिरांक</a:t>
            </a:r>
            <a:r>
              <a:rPr lang="en-US" sz="1800" dirty="0"/>
              <a:t>" (</a:t>
            </a:r>
            <a:r>
              <a:rPr lang="en-US" sz="1800" dirty="0" err="1"/>
              <a:t>कांस्टेंट</a:t>
            </a:r>
            <a:r>
              <a:rPr lang="en-US" sz="1800" dirty="0"/>
              <a:t>) </a:t>
            </a:r>
            <a:r>
              <a:rPr lang="hi-IN" sz="1800" dirty="0" smtClean="0"/>
              <a:t>भी</a:t>
            </a:r>
            <a:r>
              <a:rPr lang="en-US" sz="1800" dirty="0" smtClean="0"/>
              <a:t> </a:t>
            </a:r>
            <a:r>
              <a:rPr lang="en-US" sz="1800" dirty="0" err="1" smtClean="0"/>
              <a:t>शामिल</a:t>
            </a:r>
            <a:r>
              <a:rPr lang="en-US" sz="1800" dirty="0" smtClean="0"/>
              <a:t> </a:t>
            </a:r>
            <a:r>
              <a:rPr lang="en-US" sz="1800" dirty="0" err="1"/>
              <a:t>थे</a:t>
            </a:r>
            <a:r>
              <a:rPr lang="en-US" sz="18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097" y="3933825"/>
            <a:ext cx="52387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G : </a:t>
            </a:r>
            <a:r>
              <a:rPr lang="en-US" sz="1600" dirty="0" err="1"/>
              <a:t>गुरुत्वाकर्षण</a:t>
            </a:r>
            <a:r>
              <a:rPr lang="en-US" sz="1600" dirty="0"/>
              <a:t> </a:t>
            </a:r>
            <a:r>
              <a:rPr lang="en-US" sz="1600" dirty="0" err="1"/>
              <a:t>स्थिरांक</a:t>
            </a:r>
            <a:endParaRPr lang="en-US" sz="1600" dirty="0"/>
          </a:p>
          <a:p>
            <a:r>
              <a:rPr lang="en-US" sz="1600" dirty="0" smtClean="0"/>
              <a:t>C : </a:t>
            </a:r>
            <a:r>
              <a:rPr lang="en-US" sz="1600" dirty="0" err="1"/>
              <a:t>प्रकाश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endParaRPr lang="en-US" sz="1600" dirty="0"/>
          </a:p>
          <a:p>
            <a:r>
              <a:rPr lang="en-US" sz="1600" dirty="0"/>
              <a:t>m : </a:t>
            </a:r>
            <a:r>
              <a:rPr lang="en-US" sz="1600" dirty="0" err="1"/>
              <a:t>प्राथमिक</a:t>
            </a:r>
            <a:r>
              <a:rPr lang="en-US" sz="1600" dirty="0"/>
              <a:t> </a:t>
            </a:r>
            <a:r>
              <a:rPr lang="en-US" sz="1600" dirty="0" err="1"/>
              <a:t>द्रव्यमान</a:t>
            </a:r>
            <a:r>
              <a:rPr lang="en-US" sz="1600" dirty="0"/>
              <a:t> (</a:t>
            </a:r>
            <a:r>
              <a:rPr lang="en-US" sz="1600" dirty="0" err="1"/>
              <a:t>नाभिक</a:t>
            </a:r>
            <a:r>
              <a:rPr lang="en-US" sz="1600" dirty="0"/>
              <a:t>, </a:t>
            </a:r>
            <a:r>
              <a:rPr lang="en-US" sz="1600" dirty="0" err="1"/>
              <a:t>इलेक्ट्रॉन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H : </a:t>
            </a:r>
            <a:r>
              <a:rPr lang="en-US" sz="1600" dirty="0" err="1"/>
              <a:t>प्लांक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स्थिरांक</a:t>
            </a:r>
            <a:endParaRPr lang="en-US" sz="1600" dirty="0"/>
          </a:p>
          <a:p>
            <a:r>
              <a:rPr lang="en-US" sz="1600" dirty="0"/>
              <a:t>e : </a:t>
            </a:r>
            <a:r>
              <a:rPr lang="en-US" sz="1600" dirty="0" err="1"/>
              <a:t>प्राथमिक</a:t>
            </a:r>
            <a:r>
              <a:rPr lang="en-US" sz="1600" dirty="0"/>
              <a:t> </a:t>
            </a:r>
            <a:r>
              <a:rPr lang="en-US" sz="1600" dirty="0" err="1"/>
              <a:t>इलेक्ट्रिक</a:t>
            </a:r>
            <a:r>
              <a:rPr lang="en-US" sz="1600" dirty="0"/>
              <a:t> </a:t>
            </a:r>
            <a:r>
              <a:rPr lang="en-US" sz="1600" dirty="0" err="1"/>
              <a:t>चार्ज</a:t>
            </a:r>
            <a:endParaRPr lang="en-US" sz="1600" dirty="0"/>
          </a:p>
          <a:p>
            <a:r>
              <a:rPr lang="en-US" sz="1600" dirty="0"/>
              <a:t>μ U : "</a:t>
            </a:r>
            <a:r>
              <a:rPr lang="en-US" sz="1600" dirty="0" err="1"/>
              <a:t>शून्य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चुंबकीय</a:t>
            </a:r>
            <a:r>
              <a:rPr lang="en-US" sz="1600" dirty="0"/>
              <a:t> </a:t>
            </a:r>
            <a:r>
              <a:rPr lang="en-US" sz="1600" dirty="0" err="1"/>
              <a:t>पारगम्यता</a:t>
            </a:r>
            <a:r>
              <a:rPr lang="en-US" sz="1600" dirty="0"/>
              <a:t> (permeability)"</a:t>
            </a:r>
          </a:p>
          <a:p>
            <a:r>
              <a:rPr lang="en-US" sz="1600" dirty="0"/>
              <a:t>α :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संरचना</a:t>
            </a:r>
            <a:r>
              <a:rPr lang="en-US" sz="1600" dirty="0"/>
              <a:t> (</a:t>
            </a:r>
            <a:r>
              <a:rPr lang="en-US" sz="1600" dirty="0" err="1"/>
              <a:t>परमाणु</a:t>
            </a:r>
            <a:r>
              <a:rPr lang="en-US" sz="1600" dirty="0"/>
              <a:t> </a:t>
            </a:r>
            <a:r>
              <a:rPr lang="en-US" sz="1600" dirty="0" err="1"/>
              <a:t>ज्यामिति</a:t>
            </a:r>
            <a:r>
              <a:rPr lang="en-US" sz="16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344" y="5991225"/>
            <a:ext cx="4078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खोजा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जगह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परमाणु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परमाणुओं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विकास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, </a:t>
            </a:r>
            <a:r>
              <a:rPr lang="en-US" sz="1600" dirty="0" err="1"/>
              <a:t>उनका</a:t>
            </a:r>
            <a:r>
              <a:rPr lang="en-US" sz="1600" dirty="0"/>
              <a:t> </a:t>
            </a:r>
            <a:r>
              <a:rPr lang="en-US" sz="1600" dirty="0" err="1"/>
              <a:t>अतीत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स्पेस-टाइम</a:t>
            </a:r>
            <a:r>
              <a:rPr lang="en-US" sz="1600" dirty="0"/>
              <a:t> 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छोटे</a:t>
            </a:r>
            <a:r>
              <a:rPr lang="en-US" sz="1600" dirty="0"/>
              <a:t> </a:t>
            </a:r>
            <a:r>
              <a:rPr lang="en-US" sz="1600" dirty="0" err="1"/>
              <a:t>हिस्से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5344" y="1794316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टूलबॉक्स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 err="1"/>
              <a:t>समीकरण</a:t>
            </a:r>
            <a:r>
              <a:rPr lang="en-US" sz="1600" dirty="0"/>
              <a:t> + </a:t>
            </a:r>
            <a:r>
              <a:rPr lang="en-US" sz="1600" dirty="0" err="1"/>
              <a:t>स्थिरांक</a:t>
            </a:r>
            <a:r>
              <a:rPr lang="en-US" sz="16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3744" y="2494464"/>
            <a:ext cx="569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समय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018089" y="3707437"/>
            <a:ext cx="566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स्पेस</a:t>
            </a:r>
            <a:r>
              <a:rPr lang="en-US" sz="1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0144" y="3428018"/>
            <a:ext cx="450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घड़ी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465191" y="3867805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नापने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फ़ीता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6585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FASTER THAN LIGHT\PIX\V-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544" y="6905624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smtClean="0"/>
              <a:t> </a:t>
            </a:r>
            <a:r>
              <a:rPr lang="en-US" sz="1400" dirty="0" smtClean="0"/>
              <a:t>(*)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कह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स्पेस</a:t>
            </a:r>
            <a:r>
              <a:rPr lang="en-US" sz="1400" dirty="0"/>
              <a:t> </a:t>
            </a:r>
            <a:r>
              <a:rPr lang="en-US" sz="1400" dirty="0" err="1"/>
              <a:t>स्थानीय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समूहों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घूमने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स्थान्तरण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अपरिवर्तनीय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86544" y="350699"/>
            <a:ext cx="982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prstClr val="black"/>
                </a:solidFill>
              </a:rPr>
              <a:t>संतुलन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के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प्रसिद्ध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नियम</a:t>
            </a:r>
            <a:r>
              <a:rPr lang="en-US" sz="1800" dirty="0">
                <a:solidFill>
                  <a:prstClr val="black"/>
                </a:solidFill>
              </a:rPr>
              <a:t> E = </a:t>
            </a:r>
            <a:r>
              <a:rPr lang="en-US" sz="1800" dirty="0" err="1">
                <a:solidFill>
                  <a:prstClr val="black"/>
                </a:solidFill>
              </a:rPr>
              <a:t>mc²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से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हमें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यह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पता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चला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कि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विकिरण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(Radiation</a:t>
            </a:r>
            <a:r>
              <a:rPr lang="en-US" sz="1800" dirty="0">
                <a:solidFill>
                  <a:prstClr val="black"/>
                </a:solidFill>
              </a:rPr>
              <a:t>) </a:t>
            </a:r>
            <a:r>
              <a:rPr lang="en-US" sz="1800" dirty="0" err="1">
                <a:solidFill>
                  <a:prstClr val="black"/>
                </a:solidFill>
              </a:rPr>
              <a:t>और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पदार्थ</a:t>
            </a:r>
            <a:r>
              <a:rPr lang="en-US" sz="1800" dirty="0">
                <a:solidFill>
                  <a:prstClr val="black"/>
                </a:solidFill>
              </a:rPr>
              <a:t> (</a:t>
            </a:r>
            <a:r>
              <a:rPr lang="en-US" sz="1800" dirty="0" err="1">
                <a:solidFill>
                  <a:prstClr val="black"/>
                </a:solidFill>
              </a:rPr>
              <a:t>मैटर</a:t>
            </a:r>
            <a:r>
              <a:rPr lang="en-US" sz="1800" dirty="0">
                <a:solidFill>
                  <a:prstClr val="black"/>
                </a:solidFill>
              </a:rPr>
              <a:t>) </a:t>
            </a:r>
            <a:r>
              <a:rPr lang="en-US" sz="1800" dirty="0" err="1">
                <a:solidFill>
                  <a:prstClr val="black"/>
                </a:solidFill>
              </a:rPr>
              <a:t>एक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ही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/>
            </a:r>
            <a:br>
              <a:rPr lang="en-US" sz="1800" dirty="0" smtClean="0">
                <a:solidFill>
                  <a:prstClr val="black"/>
                </a:solidFill>
              </a:rPr>
            </a:br>
            <a:r>
              <a:rPr lang="en-US" sz="1800" dirty="0" err="1" smtClean="0">
                <a:solidFill>
                  <a:prstClr val="black"/>
                </a:solidFill>
              </a:rPr>
              <a:t>ऊर्जा-पदार्थ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की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दो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अभिव्यक्तियाँ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थीं</a:t>
            </a:r>
            <a:r>
              <a:rPr lang="en-US" sz="1800" dirty="0">
                <a:solidFill>
                  <a:prstClr val="black"/>
                </a:solidFill>
              </a:rPr>
              <a:t>. </a:t>
            </a:r>
            <a:r>
              <a:rPr lang="en-US" sz="1800" dirty="0" err="1">
                <a:solidFill>
                  <a:prstClr val="black"/>
                </a:solidFill>
              </a:rPr>
              <a:t>फिर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</a:rPr>
              <a:t>लोग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जल्दी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से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ताजी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हवा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में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</a:rPr>
              <a:t>बाहर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गए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और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उन्होंने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अद्भुत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प्रयोगों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के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माध्यम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से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जांच-पड़ताल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करना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शुरू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की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हमारे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 </a:t>
            </a:r>
            <a:r>
              <a:rPr lang="en-US" sz="1800" dirty="0" err="1"/>
              <a:t>सिर्फ</a:t>
            </a:r>
            <a:r>
              <a:rPr lang="en-US" sz="1800" dirty="0"/>
              <a:t> </a:t>
            </a:r>
            <a:r>
              <a:rPr lang="en-US" sz="1800" dirty="0" err="1"/>
              <a:t>हाइपर-सरफेस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err="1" smtClean="0"/>
              <a:t>स्थानीय</a:t>
            </a:r>
            <a:r>
              <a:rPr lang="en-US" sz="1800" dirty="0" smtClean="0"/>
              <a:t> </a:t>
            </a:r>
            <a:r>
              <a:rPr lang="en-US" sz="1800" dirty="0" err="1"/>
              <a:t>गुणधर्मों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अध्ययन</a:t>
            </a:r>
            <a:r>
              <a:rPr lang="en-US" sz="1800" dirty="0"/>
              <a:t> </a:t>
            </a:r>
            <a:r>
              <a:rPr lang="en-US" sz="1800" dirty="0" err="1"/>
              <a:t>करना</a:t>
            </a:r>
            <a:r>
              <a:rPr lang="en-US" sz="1800" dirty="0"/>
              <a:t> </a:t>
            </a:r>
            <a:r>
              <a:rPr lang="en-US" sz="1800" dirty="0" err="1"/>
              <a:t>बचा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 smtClean="0"/>
              <a:t>.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3944" y="2409825"/>
            <a:ext cx="335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कल्पना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</a:t>
            </a:r>
            <a:r>
              <a:rPr lang="en-US" sz="1600" dirty="0" err="1"/>
              <a:t>जिसकी</a:t>
            </a:r>
            <a:r>
              <a:rPr lang="en-US" sz="1600" dirty="0"/>
              <a:t> </a:t>
            </a:r>
            <a:r>
              <a:rPr lang="en-US" sz="1600" dirty="0" err="1"/>
              <a:t>वक्रता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बिंदु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बिंदु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बदलती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स्टैंसिल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स्लाइड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: </a:t>
            </a:r>
            <a:endParaRPr lang="en-US" sz="1600" dirty="0" smtClean="0"/>
          </a:p>
          <a:p>
            <a:pPr algn="ctr"/>
            <a:r>
              <a:rPr lang="en-US" sz="2400" dirty="0" smtClean="0"/>
              <a:t>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124744" y="5619750"/>
            <a:ext cx="3180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चलेगा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स्टैंसिल</a:t>
            </a:r>
            <a:r>
              <a:rPr lang="en-US" sz="1600" dirty="0"/>
              <a:t> </a:t>
            </a:r>
            <a:r>
              <a:rPr lang="en-US" sz="1600" dirty="0" err="1"/>
              <a:t>अपरिवर्तनीय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चालू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हटाते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(</a:t>
            </a:r>
            <a:r>
              <a:rPr lang="en-US" sz="1600" dirty="0" err="1"/>
              <a:t>थोड़ा</a:t>
            </a:r>
            <a:r>
              <a:rPr lang="en-US" sz="1600" dirty="0"/>
              <a:t> </a:t>
            </a:r>
            <a:r>
              <a:rPr lang="en-US" sz="1600" dirty="0" err="1"/>
              <a:t>सा</a:t>
            </a:r>
            <a:r>
              <a:rPr lang="en-US" sz="1600" dirty="0"/>
              <a:t>,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ज्यादा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) (*)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1666" y="3476625"/>
            <a:ext cx="437356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9144" y="3476625"/>
            <a:ext cx="4114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/>
              <a:t>अब</a:t>
            </a:r>
            <a:r>
              <a:rPr lang="en-US" sz="1700" dirty="0"/>
              <a:t> </a:t>
            </a:r>
            <a:r>
              <a:rPr lang="en-US" sz="1700" dirty="0" err="1"/>
              <a:t>हम</a:t>
            </a:r>
            <a:r>
              <a:rPr lang="en-US" sz="1700" dirty="0"/>
              <a:t> </a:t>
            </a:r>
            <a:r>
              <a:rPr lang="en-US" sz="1700" dirty="0" err="1"/>
              <a:t>स्टैंसिल</a:t>
            </a:r>
            <a:r>
              <a:rPr lang="en-US" sz="1700" dirty="0"/>
              <a:t> </a:t>
            </a:r>
            <a:r>
              <a:rPr lang="en-US" sz="1700" dirty="0" err="1"/>
              <a:t>पर</a:t>
            </a:r>
            <a:r>
              <a:rPr lang="en-US" sz="1700" dirty="0"/>
              <a:t> </a:t>
            </a:r>
            <a:r>
              <a:rPr lang="en-US" sz="1700" dirty="0" err="1"/>
              <a:t>वापिस</a:t>
            </a:r>
            <a:r>
              <a:rPr lang="en-US" sz="1700" dirty="0"/>
              <a:t> </a:t>
            </a:r>
            <a:r>
              <a:rPr lang="en-US" sz="1700" dirty="0" err="1"/>
              <a:t>चलेंगे</a:t>
            </a:r>
            <a:r>
              <a:rPr lang="en-US" sz="1700" dirty="0"/>
              <a:t>.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/>
              <a:t>उसका</a:t>
            </a:r>
            <a:r>
              <a:rPr lang="en-US" sz="1700" dirty="0" smtClean="0"/>
              <a:t> </a:t>
            </a:r>
            <a:r>
              <a:rPr lang="en-US" sz="1700" dirty="0" err="1"/>
              <a:t>साइज</a:t>
            </a:r>
            <a:r>
              <a:rPr lang="en-US" sz="1700" dirty="0"/>
              <a:t> </a:t>
            </a:r>
            <a:r>
              <a:rPr lang="en-US" sz="1700" dirty="0" err="1"/>
              <a:t>नहीं</a:t>
            </a:r>
            <a:r>
              <a:rPr lang="en-US" sz="1700" dirty="0"/>
              <a:t> </a:t>
            </a:r>
            <a:r>
              <a:rPr lang="en-US" sz="1700" dirty="0" err="1"/>
              <a:t>बदलेगा</a:t>
            </a:r>
            <a:r>
              <a:rPr lang="en-US" sz="1700" dirty="0"/>
              <a:t>. </a:t>
            </a:r>
            <a:r>
              <a:rPr lang="en-US" sz="1700" dirty="0" err="1"/>
              <a:t>अगर</a:t>
            </a:r>
            <a:r>
              <a:rPr lang="en-US" sz="1700" dirty="0"/>
              <a:t> </a:t>
            </a:r>
            <a:r>
              <a:rPr lang="en-US" sz="1700" dirty="0" err="1"/>
              <a:t>हम</a:t>
            </a:r>
            <a:r>
              <a:rPr lang="en-US" sz="1700" dirty="0"/>
              <a:t> </a:t>
            </a:r>
            <a:r>
              <a:rPr lang="en-US" sz="1700" dirty="0" err="1"/>
              <a:t>उसे</a:t>
            </a:r>
            <a:r>
              <a:rPr lang="en-US" sz="1700" dirty="0"/>
              <a:t> </a:t>
            </a:r>
            <a:r>
              <a:rPr lang="en-US" sz="1700" dirty="0" err="1"/>
              <a:t>पलटेंगे</a:t>
            </a:r>
            <a:r>
              <a:rPr lang="en-US" sz="1700" dirty="0"/>
              <a:t> </a:t>
            </a:r>
            <a:r>
              <a:rPr lang="en-US" sz="1700" dirty="0" err="1"/>
              <a:t>तो</a:t>
            </a:r>
            <a:r>
              <a:rPr lang="en-US" sz="1700" dirty="0"/>
              <a:t> </a:t>
            </a:r>
            <a:r>
              <a:rPr lang="en-US" sz="1700" dirty="0" err="1"/>
              <a:t>हम</a:t>
            </a:r>
            <a:r>
              <a:rPr lang="en-US" sz="1700" dirty="0"/>
              <a:t> </a:t>
            </a:r>
            <a:r>
              <a:rPr lang="en-US" sz="1700" dirty="0" err="1"/>
              <a:t>उसका</a:t>
            </a:r>
            <a:r>
              <a:rPr lang="en-US" sz="1700" dirty="0"/>
              <a:t> </a:t>
            </a:r>
            <a:r>
              <a:rPr lang="en-US" sz="1700" dirty="0" err="1"/>
              <a:t>पहले</a:t>
            </a:r>
            <a:r>
              <a:rPr lang="en-US" sz="1700" dirty="0"/>
              <a:t> </a:t>
            </a:r>
            <a:r>
              <a:rPr lang="en-US" sz="1700" dirty="0" err="1"/>
              <a:t>वाला</a:t>
            </a:r>
            <a:r>
              <a:rPr lang="en-US" sz="1700" dirty="0"/>
              <a:t> </a:t>
            </a:r>
            <a:r>
              <a:rPr lang="en-US" sz="1700" dirty="0" err="1"/>
              <a:t>पक्ष</a:t>
            </a:r>
            <a:r>
              <a:rPr lang="en-US" sz="1700" dirty="0"/>
              <a:t> </a:t>
            </a:r>
            <a:r>
              <a:rPr lang="en-US" sz="1700" dirty="0" err="1"/>
              <a:t>देखेंगे</a:t>
            </a:r>
            <a:r>
              <a:rPr lang="en-US" sz="1700" dirty="0"/>
              <a:t>. "</a:t>
            </a:r>
            <a:r>
              <a:rPr lang="en-US" sz="1700" dirty="0" err="1"/>
              <a:t>दर्पण-बदल</a:t>
            </a:r>
            <a:r>
              <a:rPr lang="en-US" sz="1700" dirty="0"/>
              <a:t>" </a:t>
            </a:r>
            <a:r>
              <a:rPr lang="en-US" sz="1700" dirty="0" err="1"/>
              <a:t>उसके</a:t>
            </a:r>
            <a:r>
              <a:rPr lang="en-US" sz="1700" dirty="0"/>
              <a:t> </a:t>
            </a:r>
            <a:r>
              <a:rPr lang="en-US" sz="1700" dirty="0" err="1"/>
              <a:t>साइज</a:t>
            </a:r>
            <a:r>
              <a:rPr lang="en-US" sz="1700" dirty="0"/>
              <a:t> </a:t>
            </a:r>
            <a:r>
              <a:rPr lang="en-US" sz="1700" dirty="0" err="1"/>
              <a:t>को</a:t>
            </a:r>
            <a:r>
              <a:rPr lang="en-US" sz="1700" dirty="0"/>
              <a:t> </a:t>
            </a:r>
            <a:r>
              <a:rPr lang="hi-IN" sz="1700" dirty="0"/>
              <a:t>अपरिवर्तनीय</a:t>
            </a:r>
            <a:r>
              <a:rPr lang="en-US" sz="1700" dirty="0" smtClean="0"/>
              <a:t> </a:t>
            </a:r>
            <a:r>
              <a:rPr lang="en-US" sz="1700" dirty="0" err="1"/>
              <a:t>रखती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237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FASTER THAN LIGHT\PIX\V-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63544" y="4848225"/>
            <a:ext cx="278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smtClean="0"/>
              <a:t> (*)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प्रयोग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फ्रांसीसी</a:t>
            </a:r>
            <a:r>
              <a:rPr lang="en-US" sz="1800" dirty="0"/>
              <a:t> </a:t>
            </a:r>
            <a:r>
              <a:rPr lang="en-US" sz="1800" dirty="0" err="1"/>
              <a:t>गणितज्ञ</a:t>
            </a:r>
            <a:r>
              <a:rPr lang="en-US" sz="1800" dirty="0"/>
              <a:t> </a:t>
            </a:r>
            <a:r>
              <a:rPr lang="en-US" sz="1800" dirty="0" err="1"/>
              <a:t>जीन-मैरी</a:t>
            </a:r>
            <a:r>
              <a:rPr lang="en-US" sz="1800" dirty="0"/>
              <a:t> </a:t>
            </a:r>
            <a:r>
              <a:rPr lang="en-US" sz="1800" dirty="0" err="1"/>
              <a:t>सौरियो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ने</a:t>
            </a:r>
            <a:r>
              <a:rPr lang="en-US" sz="1800" dirty="0" smtClean="0"/>
              <a:t> </a:t>
            </a:r>
            <a:r>
              <a:rPr lang="en-US" sz="1800" dirty="0" err="1"/>
              <a:t>कल्पना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थी</a:t>
            </a:r>
            <a:r>
              <a:rPr lang="en-US" sz="1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982" y="495895"/>
            <a:ext cx="4567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प्रिय</a:t>
            </a:r>
            <a:r>
              <a:rPr lang="en-US" sz="1800" dirty="0"/>
              <a:t> </a:t>
            </a:r>
            <a:r>
              <a:rPr lang="en-US" sz="1800" dirty="0" err="1"/>
              <a:t>टायरसिअस</a:t>
            </a:r>
            <a:r>
              <a:rPr lang="en-US" sz="1800" dirty="0"/>
              <a:t>,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तुम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जानते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तुम्हारा</a:t>
            </a:r>
            <a:r>
              <a:rPr lang="en-US" sz="1800" dirty="0"/>
              <a:t> </a:t>
            </a:r>
            <a:r>
              <a:rPr lang="en-US" sz="1800" dirty="0" err="1"/>
              <a:t>खोल</a:t>
            </a:r>
            <a:r>
              <a:rPr lang="en-US" sz="1800" dirty="0"/>
              <a:t> </a:t>
            </a:r>
            <a:r>
              <a:rPr lang="en-US" sz="1800" dirty="0" err="1"/>
              <a:t>उसकी</a:t>
            </a:r>
            <a:r>
              <a:rPr lang="en-US" sz="1800" dirty="0"/>
              <a:t> </a:t>
            </a:r>
            <a:r>
              <a:rPr lang="en-US" sz="1800" dirty="0" err="1"/>
              <a:t>दर्पण-छवि</a:t>
            </a:r>
            <a:r>
              <a:rPr lang="en-US" sz="1800" dirty="0"/>
              <a:t> </a:t>
            </a:r>
            <a:r>
              <a:rPr lang="en-US" sz="1800" dirty="0" err="1"/>
              <a:t>जैसा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 smtClean="0"/>
              <a:t>है</a:t>
            </a:r>
            <a:r>
              <a:rPr lang="en-US" sz="1800" dirty="0" smtClean="0"/>
              <a:t>?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क्या</a:t>
            </a:r>
            <a:r>
              <a:rPr lang="en-US" sz="1800" dirty="0" smtClean="0"/>
              <a:t> </a:t>
            </a:r>
            <a:r>
              <a:rPr lang="en-US" sz="1800" dirty="0" err="1"/>
              <a:t>तुम</a:t>
            </a:r>
            <a:r>
              <a:rPr lang="en-US" sz="1800" dirty="0"/>
              <a:t> "</a:t>
            </a:r>
            <a:r>
              <a:rPr lang="en-US" sz="1800" dirty="0" err="1"/>
              <a:t>बाएं</a:t>
            </a:r>
            <a:r>
              <a:rPr lang="en-US" sz="1800" dirty="0"/>
              <a:t>" </a:t>
            </a:r>
            <a:r>
              <a:rPr lang="en-US" sz="1800" dirty="0" err="1"/>
              <a:t>या</a:t>
            </a:r>
            <a:r>
              <a:rPr lang="en-US" sz="1800" dirty="0"/>
              <a:t> </a:t>
            </a:r>
            <a:r>
              <a:rPr lang="en-US" sz="1800" dirty="0" err="1"/>
              <a:t>फिर</a:t>
            </a:r>
            <a:r>
              <a:rPr lang="en-US" sz="1800" dirty="0"/>
              <a:t> "</a:t>
            </a:r>
            <a:r>
              <a:rPr lang="en-US" sz="1800" dirty="0" err="1"/>
              <a:t>दाएं</a:t>
            </a:r>
            <a:r>
              <a:rPr lang="en-US" sz="1800" dirty="0"/>
              <a:t>" </a:t>
            </a:r>
            <a:r>
              <a:rPr lang="en-US" sz="1800" dirty="0" err="1"/>
              <a:t>घोंघे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133" y="2156162"/>
            <a:ext cx="2176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क्या</a:t>
            </a:r>
            <a:r>
              <a:rPr lang="en-US" sz="2000" dirty="0"/>
              <a:t> </a:t>
            </a:r>
            <a:r>
              <a:rPr lang="en-US" sz="2000" dirty="0" err="1"/>
              <a:t>वास्तव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 </a:t>
            </a:r>
            <a:r>
              <a:rPr lang="en-US" sz="2000" dirty="0" err="1"/>
              <a:t>प्रकृति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 </a:t>
            </a:r>
            <a:r>
              <a:rPr lang="en-US" sz="2000" dirty="0" err="1"/>
              <a:t>ऐसे</a:t>
            </a:r>
            <a:r>
              <a:rPr lang="en-US" sz="2000" dirty="0"/>
              <a:t> </a:t>
            </a:r>
            <a:r>
              <a:rPr lang="en-US" sz="2000" dirty="0" err="1"/>
              <a:t>जीव</a:t>
            </a:r>
            <a:r>
              <a:rPr lang="en-US" sz="2000" dirty="0"/>
              <a:t> </a:t>
            </a:r>
            <a:r>
              <a:rPr lang="en-US" sz="2000" dirty="0" err="1"/>
              <a:t>मौजूद</a:t>
            </a:r>
            <a:r>
              <a:rPr lang="en-US" sz="2000" dirty="0"/>
              <a:t> </a:t>
            </a:r>
            <a:r>
              <a:rPr lang="en-US" sz="2000" dirty="0" err="1"/>
              <a:t>होते</a:t>
            </a:r>
            <a:r>
              <a:rPr lang="en-US" sz="2000" dirty="0"/>
              <a:t> </a:t>
            </a:r>
            <a:r>
              <a:rPr lang="en-US" sz="2000" dirty="0" err="1"/>
              <a:t>हैं</a:t>
            </a:r>
            <a:r>
              <a:rPr lang="en-US" sz="2000" dirty="0"/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4544" y="1546562"/>
            <a:ext cx="2325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इन</a:t>
            </a:r>
            <a:r>
              <a:rPr lang="en-US" sz="2000" dirty="0"/>
              <a:t> </a:t>
            </a:r>
            <a:r>
              <a:rPr lang="en-US" sz="2000" dirty="0" err="1"/>
              <a:t>कॉमिक</a:t>
            </a:r>
            <a:r>
              <a:rPr lang="en-US" sz="2000" dirty="0"/>
              <a:t> </a:t>
            </a:r>
            <a:r>
              <a:rPr lang="en-US" sz="2000" dirty="0" err="1"/>
              <a:t>पुस्तकों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में</a:t>
            </a:r>
            <a:r>
              <a:rPr lang="en-US" sz="2000" dirty="0" smtClean="0"/>
              <a:t> </a:t>
            </a:r>
            <a:r>
              <a:rPr lang="en-US" sz="2000" dirty="0" err="1"/>
              <a:t>हम</a:t>
            </a:r>
            <a:r>
              <a:rPr lang="en-US" sz="2000" dirty="0"/>
              <a:t> </a:t>
            </a:r>
            <a:r>
              <a:rPr lang="en-US" sz="2000" dirty="0" err="1"/>
              <a:t>राजनीति</a:t>
            </a:r>
            <a:r>
              <a:rPr lang="en-US" sz="2000" dirty="0"/>
              <a:t> </a:t>
            </a:r>
            <a:r>
              <a:rPr lang="en-US" sz="2000" dirty="0" err="1"/>
              <a:t>पर</a:t>
            </a:r>
            <a:r>
              <a:rPr lang="en-US" sz="2000" dirty="0"/>
              <a:t> </a:t>
            </a:r>
            <a:r>
              <a:rPr lang="en-US" sz="2000" dirty="0" err="1"/>
              <a:t>चर्चा</a:t>
            </a:r>
            <a:r>
              <a:rPr lang="en-US" sz="2000" dirty="0"/>
              <a:t> </a:t>
            </a:r>
            <a:r>
              <a:rPr lang="en-US" sz="2000" dirty="0" err="1"/>
              <a:t>नहीं</a:t>
            </a:r>
            <a:r>
              <a:rPr lang="en-US" sz="2000" dirty="0"/>
              <a:t> </a:t>
            </a:r>
            <a:r>
              <a:rPr lang="en-US" sz="2000" dirty="0" err="1"/>
              <a:t>करेंगे</a:t>
            </a:r>
            <a:r>
              <a:rPr lang="en-US" sz="20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744" y="3204596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समरूपता</a:t>
            </a:r>
            <a:r>
              <a:rPr lang="en-US" sz="1600" dirty="0"/>
              <a:t> </a:t>
            </a:r>
            <a:r>
              <a:rPr lang="en-US" sz="1600" dirty="0" err="1"/>
              <a:t>मैटर-एंटी-मैटर</a:t>
            </a:r>
            <a:r>
              <a:rPr lang="en-US" sz="1600" dirty="0"/>
              <a:t> </a:t>
            </a:r>
            <a:r>
              <a:rPr lang="en-US" sz="1600" dirty="0" err="1"/>
              <a:t>द्वन्द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सामने</a:t>
            </a:r>
            <a:r>
              <a:rPr lang="en-US" sz="1600" dirty="0"/>
              <a:t> </a:t>
            </a:r>
            <a:r>
              <a:rPr lang="en-US" sz="1600" dirty="0" err="1"/>
              <a:t>लाती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आंशिक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विद्युत</a:t>
            </a:r>
            <a:r>
              <a:rPr lang="en-US" sz="1600" dirty="0" smtClean="0"/>
              <a:t> </a:t>
            </a:r>
            <a:r>
              <a:rPr lang="en-US" sz="1600" dirty="0" err="1"/>
              <a:t>आवेश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उलटता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5194" y="3620095"/>
            <a:ext cx="52387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/>
              <a:t>अब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अपने</a:t>
            </a:r>
            <a:r>
              <a:rPr lang="en-US" sz="1800" dirty="0"/>
              <a:t> </a:t>
            </a:r>
            <a:r>
              <a:rPr lang="en-US" sz="1800" dirty="0" err="1"/>
              <a:t>स्पेस-टाइम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वापिस</a:t>
            </a:r>
            <a:r>
              <a:rPr lang="en-US" sz="1800" dirty="0"/>
              <a:t> </a:t>
            </a:r>
            <a:r>
              <a:rPr lang="en-US" sz="1800" dirty="0" err="1"/>
              <a:t>चलें</a:t>
            </a:r>
            <a:r>
              <a:rPr lang="en-US" sz="1800" dirty="0"/>
              <a:t>. </a:t>
            </a:r>
            <a:r>
              <a:rPr lang="en-US" sz="1800" dirty="0" err="1"/>
              <a:t>मेरा</a:t>
            </a:r>
            <a:r>
              <a:rPr lang="en-US" sz="1800" dirty="0"/>
              <a:t> </a:t>
            </a:r>
            <a:r>
              <a:rPr lang="en-US" sz="1800" dirty="0" err="1"/>
              <a:t>सुझाव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सा</a:t>
            </a:r>
            <a:r>
              <a:rPr lang="en-US" sz="1800" dirty="0"/>
              <a:t> </a:t>
            </a:r>
            <a:r>
              <a:rPr lang="en-US" sz="1800" dirty="0" err="1"/>
              <a:t>सरल</a:t>
            </a:r>
            <a:r>
              <a:rPr lang="en-US" sz="1800" dirty="0"/>
              <a:t> </a:t>
            </a:r>
            <a:r>
              <a:rPr lang="en-US" sz="1800" dirty="0" err="1"/>
              <a:t>प्रयोग</a:t>
            </a:r>
            <a:r>
              <a:rPr lang="en-US" sz="1800" dirty="0"/>
              <a:t> </a:t>
            </a:r>
            <a:r>
              <a:rPr lang="en-US" sz="1800" dirty="0" err="1"/>
              <a:t>करें</a:t>
            </a:r>
            <a:r>
              <a:rPr lang="en-US" sz="1800" dirty="0"/>
              <a:t>. </a:t>
            </a:r>
            <a:r>
              <a:rPr lang="en-US" sz="1800" dirty="0" err="1"/>
              <a:t>घर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अलग</a:t>
            </a:r>
            <a:r>
              <a:rPr lang="en-US" sz="1800" dirty="0"/>
              <a:t> </a:t>
            </a:r>
            <a:r>
              <a:rPr lang="en-US" sz="1800" dirty="0" err="1"/>
              <a:t>कमरे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जाएं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वहां</a:t>
            </a:r>
            <a:r>
              <a:rPr lang="en-US" sz="1800" dirty="0"/>
              <a:t> </a:t>
            </a:r>
            <a:r>
              <a:rPr lang="en-US" sz="1800" dirty="0" err="1"/>
              <a:t>पर्दा</a:t>
            </a:r>
            <a:r>
              <a:rPr lang="en-US" sz="1800" dirty="0"/>
              <a:t> </a:t>
            </a:r>
            <a:r>
              <a:rPr lang="en-US" sz="1800" dirty="0" err="1"/>
              <a:t>खींचकर</a:t>
            </a:r>
            <a:r>
              <a:rPr lang="en-US" sz="1800" dirty="0"/>
              <a:t> </a:t>
            </a:r>
            <a:r>
              <a:rPr lang="en-US" sz="1800" dirty="0" err="1"/>
              <a:t>प्रतीक्षा</a:t>
            </a:r>
            <a:r>
              <a:rPr lang="en-US" sz="1800" dirty="0"/>
              <a:t> </a:t>
            </a:r>
            <a:r>
              <a:rPr lang="en-US" sz="1800" dirty="0" err="1"/>
              <a:t>करें</a:t>
            </a:r>
            <a:r>
              <a:rPr lang="en-US" sz="1800" dirty="0"/>
              <a:t> (*)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344" y="4543425"/>
            <a:ext cx="4245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बदला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तथ्य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दर्शाता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एंटी-मैटर</a:t>
            </a:r>
            <a:r>
              <a:rPr lang="en-US" sz="1600" dirty="0"/>
              <a:t> </a:t>
            </a:r>
            <a:r>
              <a:rPr lang="en-US" sz="1600" dirty="0" err="1"/>
              <a:t>कण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द्रव्यमान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कण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सिमिट्री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गठन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088" y="6654105"/>
            <a:ext cx="417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कण</a:t>
            </a:r>
            <a:r>
              <a:rPr lang="en-US" sz="1600" dirty="0"/>
              <a:t>: </a:t>
            </a:r>
            <a:r>
              <a:rPr lang="en-US" sz="1600" dirty="0" err="1"/>
              <a:t>न्यूट्रॉन</a:t>
            </a:r>
            <a:r>
              <a:rPr lang="en-US" sz="1600" dirty="0"/>
              <a:t>, </a:t>
            </a:r>
            <a:r>
              <a:rPr lang="en-US" sz="1600" dirty="0" err="1"/>
              <a:t>मेसॉन</a:t>
            </a:r>
            <a:r>
              <a:rPr lang="en-US" sz="1600" dirty="0"/>
              <a:t>, </a:t>
            </a:r>
            <a:r>
              <a:rPr lang="en-US" sz="1600" dirty="0" err="1"/>
              <a:t>क्वार्क</a:t>
            </a:r>
            <a:r>
              <a:rPr lang="en-US" sz="1600" dirty="0"/>
              <a:t> </a:t>
            </a:r>
            <a:r>
              <a:rPr lang="en-US" sz="1600" dirty="0" err="1"/>
              <a:t>आदि</a:t>
            </a:r>
            <a:r>
              <a:rPr lang="en-US" sz="1600" dirty="0"/>
              <a:t>,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एंटी-पार्टिकल्स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सिवाय</a:t>
            </a:r>
            <a:r>
              <a:rPr lang="en-US" sz="1600" dirty="0"/>
              <a:t> </a:t>
            </a:r>
            <a:r>
              <a:rPr lang="en-US" sz="1600" dirty="0" err="1"/>
              <a:t>फोटॉन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err="1"/>
              <a:t>एंटी-पार्टिकल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56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FASTER THAN LIGHT\PIX\V-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1389" y="6372225"/>
            <a:ext cx="7272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</a:t>
            </a:r>
            <a:r>
              <a:rPr lang="en-US" sz="1600" dirty="0" smtClean="0"/>
              <a:t> (*) </a:t>
            </a:r>
            <a:r>
              <a:rPr lang="en-US" sz="1600" dirty="0"/>
              <a:t>"</a:t>
            </a:r>
            <a:r>
              <a:rPr lang="en-US" sz="1600" dirty="0" err="1"/>
              <a:t>लोरेंत्ज़</a:t>
            </a:r>
            <a:r>
              <a:rPr lang="en-US" sz="1600" dirty="0"/>
              <a:t> </a:t>
            </a:r>
            <a:r>
              <a:rPr lang="en-US" sz="1600" dirty="0" err="1"/>
              <a:t>अपरिवर्तनीयता</a:t>
            </a:r>
            <a:r>
              <a:rPr lang="en-US" sz="1600" dirty="0"/>
              <a:t> </a:t>
            </a:r>
            <a:r>
              <a:rPr lang="en-US" sz="1600" dirty="0" err="1"/>
              <a:t>घूर्ण</a:t>
            </a:r>
            <a:r>
              <a:rPr lang="en-US" sz="1600" dirty="0"/>
              <a:t>"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गुणधर्म</a:t>
            </a:r>
            <a:r>
              <a:rPr lang="en-US" sz="1600" dirty="0"/>
              <a:t>, "</a:t>
            </a:r>
            <a:r>
              <a:rPr lang="en-US" sz="1600" dirty="0" err="1"/>
              <a:t>सापेक्षता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विशेष</a:t>
            </a:r>
            <a:r>
              <a:rPr lang="en-US" sz="1600" dirty="0"/>
              <a:t> </a:t>
            </a:r>
            <a:r>
              <a:rPr lang="en-US" sz="1600" dirty="0" err="1"/>
              <a:t>सिद्धांत</a:t>
            </a:r>
            <a:r>
              <a:rPr lang="en-US" sz="1600" dirty="0"/>
              <a:t>"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निराशाजनक</a:t>
            </a:r>
            <a:r>
              <a:rPr lang="en-US" sz="1600" dirty="0" smtClean="0"/>
              <a:t> </a:t>
            </a:r>
            <a:r>
              <a:rPr lang="en-US" sz="1600" dirty="0" err="1"/>
              <a:t>पहलुओं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समझाता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5963" y="597158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0144" y="1350228"/>
            <a:ext cx="23145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"</a:t>
            </a:r>
            <a:r>
              <a:rPr lang="en-US" sz="1500" dirty="0" err="1"/>
              <a:t>स्टैंसिल</a:t>
            </a:r>
            <a:r>
              <a:rPr lang="en-US" sz="1500" dirty="0"/>
              <a:t>"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समस्या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हमने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4-d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स्थानांतरित</a:t>
            </a:r>
            <a:r>
              <a:rPr lang="en-US" sz="1500" dirty="0"/>
              <a:t> </a:t>
            </a:r>
            <a:r>
              <a:rPr lang="en-US" sz="1500" dirty="0" err="1"/>
              <a:t>किया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8144" y="772299"/>
            <a:ext cx="377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4-d</a:t>
            </a:r>
            <a:r>
              <a:rPr lang="en-US" sz="1800" dirty="0"/>
              <a:t> </a:t>
            </a:r>
            <a:r>
              <a:rPr lang="en-US" sz="1800" dirty="0" err="1"/>
              <a:t>स्पेस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घूमने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13172" y="3019425"/>
            <a:ext cx="3078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स्पेस-टेम्पोरल-स्थानांतरण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में</a:t>
            </a:r>
            <a:r>
              <a:rPr lang="en-US" sz="1800" dirty="0" smtClean="0"/>
              <a:t> </a:t>
            </a:r>
            <a:r>
              <a:rPr lang="en-US" sz="1800" dirty="0" err="1"/>
              <a:t>अपरिवर्तनीय</a:t>
            </a:r>
            <a:r>
              <a:rPr lang="en-US" sz="1800" dirty="0"/>
              <a:t> </a:t>
            </a:r>
            <a:r>
              <a:rPr lang="en-US" sz="1800" dirty="0" err="1"/>
              <a:t>होंगे</a:t>
            </a:r>
            <a:r>
              <a:rPr lang="en-US" sz="1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7879" y="2962096"/>
            <a:ext cx="4583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उनका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समतुल्य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उनका</a:t>
            </a:r>
            <a:r>
              <a:rPr lang="en-US" sz="1800" dirty="0"/>
              <a:t> </a:t>
            </a:r>
            <a:r>
              <a:rPr lang="en-US" sz="1800" dirty="0" err="1"/>
              <a:t>प्रतिनिधित्व</a:t>
            </a:r>
            <a:r>
              <a:rPr lang="en-US" sz="1800" dirty="0"/>
              <a:t> </a:t>
            </a:r>
            <a:r>
              <a:rPr lang="en-US" sz="1800" dirty="0" err="1"/>
              <a:t>करना</a:t>
            </a:r>
            <a:r>
              <a:rPr lang="en-US" sz="1800" dirty="0"/>
              <a:t> </a:t>
            </a:r>
            <a:r>
              <a:rPr lang="en-US" sz="1800" dirty="0" err="1"/>
              <a:t>असंभव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क्योंकि</a:t>
            </a:r>
            <a:r>
              <a:rPr lang="en-US" sz="1800" dirty="0"/>
              <a:t> "</a:t>
            </a:r>
            <a:r>
              <a:rPr lang="en-US" sz="1800" dirty="0" err="1"/>
              <a:t>4-d</a:t>
            </a:r>
            <a:r>
              <a:rPr lang="en-US" sz="1800" dirty="0"/>
              <a:t> </a:t>
            </a:r>
            <a:r>
              <a:rPr lang="en-US" sz="1800" dirty="0" err="1"/>
              <a:t>स्टैंसिल</a:t>
            </a:r>
            <a:r>
              <a:rPr lang="en-US" sz="1800" dirty="0"/>
              <a:t>"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शुद्ध</a:t>
            </a:r>
            <a:r>
              <a:rPr lang="en-US" sz="1800" dirty="0"/>
              <a:t> </a:t>
            </a:r>
            <a:r>
              <a:rPr lang="en-US" sz="1800" dirty="0" err="1"/>
              <a:t>काल्पनिक</a:t>
            </a:r>
            <a:r>
              <a:rPr lang="en-US" sz="1800" dirty="0"/>
              <a:t> </a:t>
            </a:r>
            <a:r>
              <a:rPr lang="en-US" sz="1800" dirty="0" err="1"/>
              <a:t>कोण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घूर्णन</a:t>
            </a:r>
            <a:r>
              <a:rPr lang="en-US" sz="1800" dirty="0"/>
              <a:t> </a:t>
            </a:r>
            <a:r>
              <a:rPr lang="en-US" sz="1800" dirty="0" err="1"/>
              <a:t>द्वारा</a:t>
            </a:r>
            <a:r>
              <a:rPr lang="en-US" sz="1800" dirty="0"/>
              <a:t> </a:t>
            </a:r>
            <a:r>
              <a:rPr lang="en-US" sz="1800" dirty="0" err="1"/>
              <a:t>अपरिवर्तित</a:t>
            </a:r>
            <a:r>
              <a:rPr lang="en-US" sz="1800" dirty="0"/>
              <a:t> </a:t>
            </a:r>
            <a:r>
              <a:rPr lang="en-US" sz="1800" dirty="0" err="1"/>
              <a:t>होते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लोरेंत्ज़</a:t>
            </a:r>
            <a:r>
              <a:rPr lang="en-US" sz="1800" dirty="0"/>
              <a:t> </a:t>
            </a:r>
            <a:r>
              <a:rPr lang="en-US" sz="1800" dirty="0" err="1"/>
              <a:t>समूह</a:t>
            </a:r>
            <a:r>
              <a:rPr lang="en-US" sz="1800" dirty="0"/>
              <a:t> (*)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गठन</a:t>
            </a:r>
            <a:r>
              <a:rPr lang="en-US" sz="1800" dirty="0"/>
              <a:t> </a:t>
            </a:r>
            <a:r>
              <a:rPr lang="en-US" sz="1800" dirty="0" err="1"/>
              <a:t>करता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744" y="4313099"/>
            <a:ext cx="6129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भौतिक</a:t>
            </a:r>
            <a:r>
              <a:rPr lang="en-US" sz="1800" dirty="0"/>
              <a:t> </a:t>
            </a:r>
            <a:r>
              <a:rPr lang="en-US" sz="1800" dirty="0" err="1"/>
              <a:t>वैज्ञानिकों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"</a:t>
            </a:r>
            <a:r>
              <a:rPr lang="en-US" sz="1800" dirty="0" err="1"/>
              <a:t>टूलबॉक्स</a:t>
            </a:r>
            <a:r>
              <a:rPr lang="en-US" sz="1800" dirty="0"/>
              <a:t>" </a:t>
            </a:r>
            <a:r>
              <a:rPr lang="en-US" sz="1800" dirty="0" err="1"/>
              <a:t>अभी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हमारे</a:t>
            </a:r>
            <a:r>
              <a:rPr lang="en-US" sz="1800" dirty="0"/>
              <a:t> </a:t>
            </a:r>
            <a:r>
              <a:rPr lang="en-US" sz="1800" dirty="0" err="1"/>
              <a:t>स्पेस-टाइम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छोटे</a:t>
            </a:r>
            <a:r>
              <a:rPr lang="en-US" sz="1800" dirty="0"/>
              <a:t> </a:t>
            </a:r>
            <a:r>
              <a:rPr lang="en-US" sz="1800" dirty="0" err="1"/>
              <a:t>कोने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काफी</a:t>
            </a:r>
            <a:r>
              <a:rPr lang="en-US" sz="1800" dirty="0"/>
              <a:t> </a:t>
            </a:r>
            <a:r>
              <a:rPr lang="en-US" sz="1800" dirty="0" err="1"/>
              <a:t>अच्छी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काम</a:t>
            </a:r>
            <a:r>
              <a:rPr lang="en-US" sz="1800" dirty="0"/>
              <a:t> </a:t>
            </a:r>
            <a:r>
              <a:rPr lang="en-US" sz="1800" dirty="0" err="1"/>
              <a:t>करता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(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खगोल-भौतिकी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उन</a:t>
            </a:r>
            <a:r>
              <a:rPr lang="en-US" sz="1800" dirty="0"/>
              <a:t> </a:t>
            </a:r>
            <a:r>
              <a:rPr lang="en-US" sz="1800" dirty="0" err="1"/>
              <a:t>पहलुओं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छोड़ते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जिनका</a:t>
            </a:r>
            <a:r>
              <a:rPr lang="en-US" sz="1800" dirty="0"/>
              <a:t> </a:t>
            </a:r>
            <a:r>
              <a:rPr lang="en-US" sz="1800" dirty="0" err="1"/>
              <a:t>उल्लेख</a:t>
            </a:r>
            <a:r>
              <a:rPr lang="en-US" sz="1800" dirty="0"/>
              <a:t> </a:t>
            </a:r>
            <a:r>
              <a:rPr lang="en-US" sz="1800" dirty="0" err="1"/>
              <a:t>हमने</a:t>
            </a:r>
            <a:r>
              <a:rPr lang="en-US" sz="1800" dirty="0"/>
              <a:t> </a:t>
            </a:r>
            <a:r>
              <a:rPr lang="en-US" sz="1800" dirty="0" err="1"/>
              <a:t>एल्बम</a:t>
            </a:r>
            <a:r>
              <a:rPr lang="en-US" sz="1800" dirty="0"/>
              <a:t> "द </a:t>
            </a:r>
            <a:r>
              <a:rPr lang="en-US" sz="1800" dirty="0" err="1"/>
              <a:t>ट्विन</a:t>
            </a:r>
            <a:r>
              <a:rPr lang="en-US" sz="1800" dirty="0"/>
              <a:t> </a:t>
            </a:r>
            <a:r>
              <a:rPr lang="en-US" sz="1800" dirty="0" err="1"/>
              <a:t>यूनिवर्स</a:t>
            </a:r>
            <a:r>
              <a:rPr lang="en-US" sz="1800" dirty="0"/>
              <a:t>"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), </a:t>
            </a:r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विचार</a:t>
            </a:r>
            <a:r>
              <a:rPr lang="en-US" sz="1800" dirty="0"/>
              <a:t> </a:t>
            </a:r>
            <a:r>
              <a:rPr lang="en-US" sz="1800" dirty="0" err="1"/>
              <a:t>करने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बड़ा</a:t>
            </a:r>
            <a:r>
              <a:rPr lang="en-US" sz="1800" dirty="0"/>
              <a:t> </a:t>
            </a:r>
            <a:r>
              <a:rPr lang="en-US" sz="1800" dirty="0" err="1"/>
              <a:t>प्रलोभन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टूलबॉक्स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औज़ार</a:t>
            </a:r>
            <a:r>
              <a:rPr lang="en-US" sz="1800" dirty="0"/>
              <a:t> </a:t>
            </a:r>
            <a:r>
              <a:rPr lang="en-US" sz="1800" dirty="0" err="1"/>
              <a:t>सार्वभौमिक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विशेष</a:t>
            </a:r>
            <a:r>
              <a:rPr lang="en-US" sz="1800" dirty="0"/>
              <a:t> </a:t>
            </a:r>
            <a:r>
              <a:rPr lang="en-US" sz="1800" dirty="0" err="1"/>
              <a:t>रूप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, </a:t>
            </a:r>
            <a:r>
              <a:rPr lang="en-US" sz="1800" dirty="0" err="1"/>
              <a:t>समीकरणों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आए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स्थिरांक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पूर्ण</a:t>
            </a:r>
            <a:r>
              <a:rPr lang="en-US" sz="1800" dirty="0"/>
              <a:t> </a:t>
            </a:r>
            <a:r>
              <a:rPr lang="en-US" sz="1800" dirty="0" err="1"/>
              <a:t>स्थिरांक</a:t>
            </a:r>
            <a:r>
              <a:rPr lang="en-US" sz="1800" dirty="0"/>
              <a:t> </a:t>
            </a:r>
            <a:r>
              <a:rPr lang="en-US" sz="1800" dirty="0" err="1"/>
              <a:t>होंगे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680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FASTER THAN LIGHT\PIX\V-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2744" y="5686425"/>
            <a:ext cx="1372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ब्रह्मांड</a:t>
            </a:r>
            <a:r>
              <a:rPr lang="en-US" sz="1400" dirty="0"/>
              <a:t> </a:t>
            </a:r>
            <a:r>
              <a:rPr lang="en-US" sz="1400" dirty="0" err="1"/>
              <a:t>रेखाएँ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smtClean="0"/>
              <a:t>(</a:t>
            </a:r>
            <a:r>
              <a:rPr lang="en-US" sz="1400" dirty="0" err="1"/>
              <a:t>यूनिवर्स</a:t>
            </a:r>
            <a:r>
              <a:rPr lang="en-US" sz="1400" dirty="0"/>
              <a:t> </a:t>
            </a:r>
            <a:r>
              <a:rPr lang="en-US" sz="1400" dirty="0" err="1"/>
              <a:t>लाइन्स</a:t>
            </a:r>
            <a:r>
              <a:rPr lang="en-US" sz="1400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4146" y="425186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आइंस्टीन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समीकरण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समाधान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गठन</a:t>
            </a:r>
            <a:r>
              <a:rPr lang="en-US" sz="1800" dirty="0"/>
              <a:t> </a:t>
            </a:r>
            <a:r>
              <a:rPr lang="en-US" sz="1800" dirty="0" err="1"/>
              <a:t>करने</a:t>
            </a:r>
            <a:r>
              <a:rPr lang="en-US" sz="1800" dirty="0"/>
              <a:t> </a:t>
            </a:r>
            <a:r>
              <a:rPr lang="en-US" sz="1800" dirty="0" err="1"/>
              <a:t>वाली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हाइपर-सरफेस</a:t>
            </a:r>
            <a:r>
              <a:rPr lang="en-US" sz="1800" dirty="0" smtClean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, </a:t>
            </a:r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विशेष</a:t>
            </a:r>
            <a:r>
              <a:rPr lang="en-US" sz="1800" dirty="0"/>
              <a:t> </a:t>
            </a:r>
            <a:r>
              <a:rPr lang="en-US" sz="1800" dirty="0" err="1"/>
              <a:t>वक्र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हमेशा</a:t>
            </a:r>
            <a:r>
              <a:rPr lang="en-US" sz="1800" dirty="0"/>
              <a:t> </a:t>
            </a:r>
            <a:r>
              <a:rPr lang="en-US" sz="1800" dirty="0" err="1"/>
              <a:t>समान</a:t>
            </a:r>
            <a:r>
              <a:rPr lang="en-US" sz="1800" dirty="0"/>
              <a:t> </a:t>
            </a:r>
            <a:r>
              <a:rPr lang="en-US" sz="1800" dirty="0" err="1"/>
              <a:t>रहते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चाहे</a:t>
            </a:r>
            <a:r>
              <a:rPr lang="en-US" sz="1800" dirty="0" smtClean="0"/>
              <a:t>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निर्देशांक</a:t>
            </a:r>
            <a:r>
              <a:rPr lang="en-US" sz="1800" dirty="0"/>
              <a:t> </a:t>
            </a:r>
            <a:r>
              <a:rPr lang="en-US" sz="1800" dirty="0" err="1"/>
              <a:t>प्रणाली</a:t>
            </a:r>
            <a:r>
              <a:rPr lang="en-US" sz="1800" dirty="0"/>
              <a:t> </a:t>
            </a:r>
            <a:r>
              <a:rPr lang="en-US" sz="1800" dirty="0" err="1"/>
              <a:t>चुनी</a:t>
            </a:r>
            <a:r>
              <a:rPr lang="en-US" sz="1800" dirty="0"/>
              <a:t> </a:t>
            </a:r>
            <a:r>
              <a:rPr lang="en-US" sz="1800" dirty="0" err="1" smtClean="0"/>
              <a:t>जाए</a:t>
            </a:r>
            <a:r>
              <a:rPr lang="en-US" sz="1800" dirty="0"/>
              <a:t>, </a:t>
            </a:r>
            <a:r>
              <a:rPr lang="en-US" sz="1800" dirty="0" err="1"/>
              <a:t>क्योंकि</a:t>
            </a:r>
            <a:r>
              <a:rPr lang="en-US" sz="1800" dirty="0"/>
              <a:t> </a:t>
            </a:r>
            <a:r>
              <a:rPr lang="en-US" sz="1800" dirty="0" err="1"/>
              <a:t>वे</a:t>
            </a:r>
            <a:r>
              <a:rPr lang="en-US" sz="1800" dirty="0"/>
              <a:t> </a:t>
            </a:r>
            <a:r>
              <a:rPr lang="en-US" sz="1800" dirty="0" err="1"/>
              <a:t>जियोडेसिक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अनंत</a:t>
            </a:r>
            <a:r>
              <a:rPr lang="en-US" sz="1800" dirty="0"/>
              <a:t> </a:t>
            </a:r>
            <a:r>
              <a:rPr lang="en-US" sz="1800" dirty="0" err="1"/>
              <a:t>जियोडेसिक</a:t>
            </a:r>
            <a:r>
              <a:rPr lang="en-US" sz="1800" dirty="0"/>
              <a:t> </a:t>
            </a:r>
            <a:r>
              <a:rPr lang="en-US" sz="1800" dirty="0" err="1"/>
              <a:t>जिन्हें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गोले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अंकित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 </a:t>
            </a:r>
            <a:r>
              <a:rPr lang="en-US" sz="1800" dirty="0" err="1"/>
              <a:t>जा</a:t>
            </a:r>
            <a:r>
              <a:rPr lang="en-US" sz="1800" dirty="0"/>
              <a:t> </a:t>
            </a:r>
            <a:r>
              <a:rPr lang="hi-IN" sz="1800" dirty="0" smtClean="0"/>
              <a:t>सके</a:t>
            </a:r>
            <a:r>
              <a:rPr lang="en-US" sz="1800" dirty="0" smtClean="0"/>
              <a:t> </a:t>
            </a:r>
            <a:r>
              <a:rPr lang="en-US" sz="1800" dirty="0" err="1" smtClean="0"/>
              <a:t>वे</a:t>
            </a:r>
            <a:r>
              <a:rPr lang="en-US" sz="1800" dirty="0" smtClean="0"/>
              <a:t> </a:t>
            </a:r>
            <a:r>
              <a:rPr lang="en-US" sz="1800" dirty="0" err="1"/>
              <a:t>स्वतंत्र</a:t>
            </a:r>
            <a:r>
              <a:rPr lang="en-US" sz="1800" dirty="0"/>
              <a:t> </a:t>
            </a:r>
            <a:r>
              <a:rPr lang="hi-IN" sz="1800" dirty="0" smtClean="0"/>
              <a:t>होंगे</a:t>
            </a:r>
            <a:r>
              <a:rPr lang="en-US" sz="1800" dirty="0" smtClean="0"/>
              <a:t>, </a:t>
            </a:r>
            <a:r>
              <a:rPr lang="en-US" sz="1800" dirty="0" err="1"/>
              <a:t>अगर</a:t>
            </a:r>
            <a:r>
              <a:rPr lang="en-US" sz="1800" dirty="0"/>
              <a:t> </a:t>
            </a:r>
            <a:r>
              <a:rPr lang="en-US" sz="1800" dirty="0" err="1"/>
              <a:t>उनके</a:t>
            </a:r>
            <a:r>
              <a:rPr lang="en-US" sz="1800" dirty="0"/>
              <a:t> </a:t>
            </a:r>
            <a:r>
              <a:rPr lang="en-US" sz="1800" dirty="0" err="1"/>
              <a:t>निर्देशांकों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 smtClean="0"/>
              <a:t>अंकित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err="1" smtClean="0"/>
              <a:t>किया</a:t>
            </a:r>
            <a:r>
              <a:rPr lang="en-US" sz="1800" dirty="0" smtClean="0"/>
              <a:t> </a:t>
            </a:r>
            <a:r>
              <a:rPr lang="en-US" sz="1800" dirty="0" err="1"/>
              <a:t>जा</a:t>
            </a:r>
            <a:r>
              <a:rPr lang="en-US" sz="1800" dirty="0"/>
              <a:t> </a:t>
            </a:r>
            <a:r>
              <a:rPr lang="en-US" sz="1800" dirty="0" err="1"/>
              <a:t>सके</a:t>
            </a:r>
            <a:r>
              <a:rPr lang="en-US" sz="18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41746" y="3705225"/>
            <a:ext cx="153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निर्देशांक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समूह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323683" y="2486025"/>
            <a:ext cx="1868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जियोडेसिक</a:t>
            </a:r>
            <a:r>
              <a:rPr lang="en-US" sz="1800" dirty="0"/>
              <a:t>: </a:t>
            </a:r>
            <a:r>
              <a:rPr lang="en-US" sz="1800" dirty="0" err="1"/>
              <a:t>गोले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महान</a:t>
            </a:r>
            <a:r>
              <a:rPr lang="en-US" sz="1800" dirty="0"/>
              <a:t> </a:t>
            </a:r>
            <a:r>
              <a:rPr lang="en-US" sz="1800" dirty="0" err="1"/>
              <a:t>वृत्त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/>
              <a:t>ग्रेट-सर्किल</a:t>
            </a:r>
            <a:r>
              <a:rPr lang="en-US" sz="18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8907692" y="4653884"/>
            <a:ext cx="1437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जियोडेसिक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निर्मित</a:t>
            </a:r>
            <a:r>
              <a:rPr lang="en-US" sz="1600" dirty="0"/>
              <a:t> "</a:t>
            </a:r>
            <a:r>
              <a:rPr lang="en-US" sz="1600" dirty="0" err="1"/>
              <a:t>लस्टर</a:t>
            </a:r>
            <a:r>
              <a:rPr lang="en-US" sz="1600" dirty="0"/>
              <a:t>"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3544" y="4723210"/>
            <a:ext cx="4231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हाइपर-सरफेस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जियोडेसिक्स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परिवार</a:t>
            </a:r>
            <a:r>
              <a:rPr lang="en-US" sz="1600" dirty="0"/>
              <a:t> </a:t>
            </a:r>
            <a:r>
              <a:rPr lang="en-US" sz="1600" dirty="0" err="1"/>
              <a:t>चुना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बिंदु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परिवर्तित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हमने</a:t>
            </a:r>
            <a:r>
              <a:rPr lang="en-US" sz="1600" dirty="0" smtClean="0"/>
              <a:t> </a:t>
            </a:r>
            <a:r>
              <a:rPr lang="en-US" sz="1600" dirty="0" err="1"/>
              <a:t>वक्र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ऑब्सिसा</a:t>
            </a:r>
            <a:r>
              <a:rPr lang="en-US" sz="1600" dirty="0"/>
              <a:t> s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पहचानने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निर्णय</a:t>
            </a:r>
            <a:r>
              <a:rPr lang="en-US" sz="1600" dirty="0"/>
              <a:t> </a:t>
            </a:r>
            <a:r>
              <a:rPr lang="en-US" sz="1600" dirty="0" err="1"/>
              <a:t>लिया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वक्रों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सीध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मापा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उनका</a:t>
            </a:r>
            <a:r>
              <a:rPr lang="en-US" sz="1600" dirty="0"/>
              <a:t> </a:t>
            </a:r>
            <a:r>
              <a:rPr lang="en-US" sz="1600" dirty="0" err="1"/>
              <a:t>नया</a:t>
            </a:r>
            <a:r>
              <a:rPr lang="en-US" sz="1600" dirty="0"/>
              <a:t> </a:t>
            </a:r>
            <a:r>
              <a:rPr lang="en-US" sz="1600" dirty="0" err="1"/>
              <a:t>नामकरण</a:t>
            </a:r>
            <a:r>
              <a:rPr lang="en-US" sz="1600" dirty="0"/>
              <a:t> "</a:t>
            </a:r>
            <a:r>
              <a:rPr lang="en-US" sz="1600" dirty="0" err="1"/>
              <a:t>यूनिवर्स</a:t>
            </a:r>
            <a:r>
              <a:rPr lang="en-US" sz="1600" dirty="0"/>
              <a:t> </a:t>
            </a:r>
            <a:r>
              <a:rPr lang="en-US" sz="1600" dirty="0" err="1"/>
              <a:t>लाइन्स</a:t>
            </a:r>
            <a:r>
              <a:rPr lang="en-US" sz="1600" dirty="0"/>
              <a:t>" </a:t>
            </a:r>
            <a:r>
              <a:rPr lang="en-US" sz="1600" dirty="0" err="1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जिसकी</a:t>
            </a:r>
            <a:r>
              <a:rPr lang="en-US" sz="1600" dirty="0"/>
              <a:t> </a:t>
            </a:r>
            <a:r>
              <a:rPr lang="en-US" sz="1600" dirty="0" err="1"/>
              <a:t>पहचान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t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0944" y="349448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बिग-बैंग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FASTER THAN LIGHT\PIX\V-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49744" y="1622762"/>
            <a:ext cx="523875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438" y="428625"/>
            <a:ext cx="523875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700" dirty="0" err="1"/>
              <a:t>इन</a:t>
            </a:r>
            <a:r>
              <a:rPr lang="en-US" sz="1700" dirty="0"/>
              <a:t> </a:t>
            </a:r>
            <a:r>
              <a:rPr lang="en-US" sz="1700" dirty="0" err="1"/>
              <a:t>पंक्तियों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लंबवत</a:t>
            </a:r>
            <a:r>
              <a:rPr lang="en-US" sz="1700" dirty="0"/>
              <a:t> </a:t>
            </a:r>
            <a:r>
              <a:rPr lang="en-US" sz="1700" dirty="0" err="1"/>
              <a:t>एक</a:t>
            </a:r>
            <a:r>
              <a:rPr lang="en-US" sz="1700" dirty="0"/>
              <a:t> </a:t>
            </a:r>
            <a:r>
              <a:rPr lang="en-US" sz="1700" dirty="0" err="1"/>
              <a:t>तीन</a:t>
            </a:r>
            <a:r>
              <a:rPr lang="en-US" sz="1700" dirty="0"/>
              <a:t> </a:t>
            </a:r>
            <a:r>
              <a:rPr lang="en-US" sz="1700" dirty="0" err="1"/>
              <a:t>आयामी</a:t>
            </a:r>
            <a:r>
              <a:rPr lang="en-US" sz="1700" dirty="0"/>
              <a:t> </a:t>
            </a:r>
            <a:r>
              <a:rPr lang="en-US" sz="1700" dirty="0" err="1"/>
              <a:t>हाइपर-सरफेस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,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/>
              <a:t>जो</a:t>
            </a:r>
            <a:r>
              <a:rPr lang="en-US" sz="1700" dirty="0" smtClean="0"/>
              <a:t> </a:t>
            </a:r>
            <a:r>
              <a:rPr lang="en-US" sz="1700" dirty="0" err="1"/>
              <a:t>कि</a:t>
            </a:r>
            <a:r>
              <a:rPr lang="en-US" sz="1700" dirty="0"/>
              <a:t> </a:t>
            </a:r>
            <a:r>
              <a:rPr lang="en-US" sz="1700" dirty="0" err="1"/>
              <a:t>एपोक</a:t>
            </a:r>
            <a:r>
              <a:rPr lang="en-US" sz="1700" dirty="0"/>
              <a:t> s </a:t>
            </a:r>
            <a:r>
              <a:rPr lang="en-US" sz="1700" dirty="0" err="1"/>
              <a:t>पर</a:t>
            </a:r>
            <a:r>
              <a:rPr lang="en-US" sz="1700" dirty="0"/>
              <a:t> </a:t>
            </a:r>
            <a:r>
              <a:rPr lang="en-US" sz="1700" dirty="0" err="1"/>
              <a:t>स्थित</a:t>
            </a:r>
            <a:r>
              <a:rPr lang="en-US" sz="1700" dirty="0"/>
              <a:t> </a:t>
            </a:r>
            <a:r>
              <a:rPr lang="en-US" sz="1700" dirty="0" err="1"/>
              <a:t>बिंदुओं</a:t>
            </a:r>
            <a:r>
              <a:rPr lang="en-US" sz="1700" dirty="0"/>
              <a:t> </a:t>
            </a:r>
            <a:r>
              <a:rPr lang="en-US" sz="1700" dirty="0" err="1"/>
              <a:t>द्वारा</a:t>
            </a:r>
            <a:r>
              <a:rPr lang="en-US" sz="1700" dirty="0"/>
              <a:t> </a:t>
            </a:r>
            <a:r>
              <a:rPr lang="en-US" sz="1700" dirty="0" err="1"/>
              <a:t>गठित</a:t>
            </a:r>
            <a:r>
              <a:rPr lang="en-US" sz="1700" dirty="0"/>
              <a:t> </a:t>
            </a:r>
            <a:r>
              <a:rPr lang="en-US" sz="1700" dirty="0" err="1"/>
              <a:t>होगा</a:t>
            </a:r>
            <a:r>
              <a:rPr lang="en-US" sz="1700" dirty="0"/>
              <a:t>,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/>
              <a:t>जिसे</a:t>
            </a:r>
            <a:r>
              <a:rPr lang="en-US" sz="1700" dirty="0" smtClean="0"/>
              <a:t> </a:t>
            </a:r>
            <a:r>
              <a:rPr lang="en-US" sz="1700" dirty="0" err="1"/>
              <a:t>हम</a:t>
            </a:r>
            <a:r>
              <a:rPr lang="en-US" sz="1700" dirty="0"/>
              <a:t> </a:t>
            </a:r>
            <a:r>
              <a:rPr lang="en-US" sz="1700" dirty="0" err="1"/>
              <a:t>भौतिक</a:t>
            </a:r>
            <a:r>
              <a:rPr lang="en-US" sz="1700" dirty="0"/>
              <a:t> </a:t>
            </a:r>
            <a:r>
              <a:rPr lang="en-US" sz="1700" dirty="0" err="1"/>
              <a:t>स्पेस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रूप</a:t>
            </a:r>
            <a:r>
              <a:rPr lang="en-US" sz="1700" dirty="0"/>
              <a:t> </a:t>
            </a:r>
            <a:r>
              <a:rPr lang="en-US" sz="1700" dirty="0" err="1"/>
              <a:t>में</a:t>
            </a:r>
            <a:r>
              <a:rPr lang="en-US" sz="1700" dirty="0"/>
              <a:t> </a:t>
            </a:r>
            <a:r>
              <a:rPr lang="en-US" sz="1700" dirty="0" err="1"/>
              <a:t>पहचानते</a:t>
            </a:r>
            <a:r>
              <a:rPr lang="en-US" sz="1700" dirty="0"/>
              <a:t> </a:t>
            </a:r>
            <a:r>
              <a:rPr lang="en-US" sz="1700" dirty="0" err="1"/>
              <a:t>हैं</a:t>
            </a:r>
            <a:r>
              <a:rPr lang="en-US" sz="1700" dirty="0"/>
              <a:t>,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/>
              <a:t>जो</a:t>
            </a:r>
            <a:r>
              <a:rPr lang="en-US" sz="1700" dirty="0" smtClean="0"/>
              <a:t> </a:t>
            </a:r>
            <a:r>
              <a:rPr lang="en-US" sz="1700" dirty="0"/>
              <a:t>2-d </a:t>
            </a:r>
            <a:r>
              <a:rPr lang="en-US" sz="1700" dirty="0" err="1"/>
              <a:t>छवि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विपरीत</a:t>
            </a:r>
            <a:r>
              <a:rPr lang="en-US" sz="1700" dirty="0"/>
              <a:t> </a:t>
            </a:r>
            <a:r>
              <a:rPr lang="en-US" sz="1700" dirty="0" err="1"/>
              <a:t>होगा</a:t>
            </a:r>
            <a:r>
              <a:rPr lang="en-US" sz="17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4145" y="43815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मात्रा</a:t>
            </a:r>
            <a:r>
              <a:rPr lang="en-US" sz="1800" dirty="0"/>
              <a:t> s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स्वाभाविक</a:t>
            </a:r>
            <a:r>
              <a:rPr lang="en-US" sz="1800" dirty="0"/>
              <a:t> </a:t>
            </a:r>
            <a:r>
              <a:rPr lang="en-US" sz="1800" dirty="0" err="1"/>
              <a:t>गुणधर्म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गेंद</a:t>
            </a:r>
            <a:r>
              <a:rPr lang="en-US" sz="1800" dirty="0"/>
              <a:t> (</a:t>
            </a:r>
            <a:r>
              <a:rPr lang="en-US" sz="1800" dirty="0" err="1"/>
              <a:t>स्फीयर</a:t>
            </a:r>
            <a:r>
              <a:rPr lang="en-US" sz="1800" dirty="0"/>
              <a:t>)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खींचे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परिपथ</a:t>
            </a:r>
            <a:r>
              <a:rPr lang="en-US" sz="1800" dirty="0"/>
              <a:t> AB </a:t>
            </a:r>
            <a:r>
              <a:rPr lang="en-US" sz="1800" dirty="0" err="1"/>
              <a:t>द्वारा</a:t>
            </a:r>
            <a:r>
              <a:rPr lang="en-US" sz="1800" dirty="0"/>
              <a:t> </a:t>
            </a:r>
            <a:r>
              <a:rPr lang="en-US" sz="1800" dirty="0" err="1"/>
              <a:t>तय</a:t>
            </a:r>
            <a:r>
              <a:rPr lang="en-US" sz="1800" dirty="0"/>
              <a:t> </a:t>
            </a:r>
            <a:r>
              <a:rPr lang="en-US" sz="1800" dirty="0" err="1"/>
              <a:t>दूरी</a:t>
            </a:r>
            <a:r>
              <a:rPr lang="en-US" sz="1800" dirty="0"/>
              <a:t> s </a:t>
            </a:r>
            <a:r>
              <a:rPr lang="en-US" sz="1800" dirty="0" err="1"/>
              <a:t>होगी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9126" y="2380015"/>
            <a:ext cx="538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कॉस्मोलॉजिकल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, </a:t>
            </a:r>
            <a:r>
              <a:rPr lang="en-US" sz="1800" dirty="0" err="1"/>
              <a:t>जिसे</a:t>
            </a:r>
            <a:r>
              <a:rPr lang="en-US" sz="1800" dirty="0"/>
              <a:t> </a:t>
            </a:r>
            <a:r>
              <a:rPr lang="en-US" sz="1800" dirty="0" err="1"/>
              <a:t>स्टैंडर्ड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कहा</a:t>
            </a:r>
            <a:r>
              <a:rPr lang="en-US" sz="1800" dirty="0"/>
              <a:t> </a:t>
            </a:r>
            <a:r>
              <a:rPr lang="en-US" sz="1800" dirty="0" err="1"/>
              <a:t>जाता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का</a:t>
            </a:r>
            <a:r>
              <a:rPr lang="en-US" sz="1800" dirty="0" smtClean="0"/>
              <a:t> </a:t>
            </a:r>
            <a:r>
              <a:rPr lang="en-US" sz="1800" dirty="0" err="1"/>
              <a:t>हल</a:t>
            </a:r>
            <a:r>
              <a:rPr lang="en-US" sz="1800" dirty="0"/>
              <a:t> </a:t>
            </a:r>
            <a:r>
              <a:rPr lang="en-US" sz="1800" dirty="0" err="1"/>
              <a:t>Rs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2544" y="3943350"/>
            <a:ext cx="2991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वह</a:t>
            </a:r>
            <a:r>
              <a:rPr lang="en-US" sz="1800" dirty="0"/>
              <a:t> </a:t>
            </a:r>
            <a:r>
              <a:rPr lang="en-US" sz="1800" dirty="0" err="1"/>
              <a:t>सब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endParaRPr lang="en-US" sz="1800" dirty="0" smtClean="0"/>
          </a:p>
          <a:p>
            <a:pPr algn="ctr"/>
            <a:r>
              <a:rPr lang="en-US" sz="1800" dirty="0" err="1" smtClean="0"/>
              <a:t>समीकरणों</a:t>
            </a:r>
            <a:r>
              <a:rPr lang="en-US" sz="1800" dirty="0" smtClean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सेट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जिसमें</a:t>
            </a:r>
            <a:r>
              <a:rPr lang="en-US" sz="1800" dirty="0"/>
              <a:t> G, c, m, e, α, μ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7449344" y="5143679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इसलिए</a:t>
            </a:r>
            <a:r>
              <a:rPr lang="en-US" sz="1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63257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(*)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विकल्प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गॉस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निर्देशांकों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नाम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जाना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5744" y="4848225"/>
            <a:ext cx="4058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जैसे</a:t>
            </a:r>
            <a:r>
              <a:rPr lang="en-US" sz="1800" dirty="0"/>
              <a:t> </a:t>
            </a:r>
            <a:r>
              <a:rPr lang="en-US" sz="1800" dirty="0" err="1"/>
              <a:t>पूर्ण</a:t>
            </a:r>
            <a:r>
              <a:rPr lang="en-US" sz="1800" dirty="0"/>
              <a:t> </a:t>
            </a:r>
            <a:r>
              <a:rPr lang="en-US" sz="1800" dirty="0" err="1"/>
              <a:t>स्थिरांक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s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अच्छी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काम</a:t>
            </a:r>
            <a:r>
              <a:rPr lang="en-US" sz="1800" dirty="0"/>
              <a:t> </a:t>
            </a:r>
            <a:r>
              <a:rPr lang="en-US" sz="1800" dirty="0" err="1"/>
              <a:t>चला</a:t>
            </a:r>
            <a:r>
              <a:rPr lang="en-US" sz="1800" dirty="0"/>
              <a:t>.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विचार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ही</a:t>
            </a:r>
            <a:r>
              <a:rPr lang="en-US" sz="1800" dirty="0"/>
              <a:t> </a:t>
            </a:r>
            <a:r>
              <a:rPr lang="en-US" sz="1800" dirty="0" err="1"/>
              <a:t>बिग-बैंग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आगे</a:t>
            </a:r>
            <a:r>
              <a:rPr lang="en-US" sz="1800" dirty="0"/>
              <a:t> </a:t>
            </a:r>
            <a:r>
              <a:rPr lang="en-US" sz="1800" dirty="0" err="1"/>
              <a:t>बढ़ाया</a:t>
            </a:r>
            <a:r>
              <a:rPr lang="en-US" sz="18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9220" y="628679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6884" y="125962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04482" y="1044178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58744" y="284791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24600" y="437191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73517" y="4438500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264725" y="3914715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 ~ A </a:t>
            </a:r>
            <a:r>
              <a:rPr lang="en-US" sz="2000" baseline="30000" dirty="0" smtClean="0"/>
              <a:t>2/3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FASTER THAN LIGHT\PIX\V-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5144" y="428625"/>
            <a:ext cx="40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स्टैंडर्ड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महिमा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अपना</a:t>
            </a:r>
            <a:r>
              <a:rPr lang="en-US" sz="1800" dirty="0"/>
              <a:t> </a:t>
            </a:r>
            <a:r>
              <a:rPr lang="en-US" sz="1800" dirty="0" err="1"/>
              <a:t>क्षण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, </a:t>
            </a:r>
            <a:r>
              <a:rPr lang="en-US" sz="1800" dirty="0" err="1"/>
              <a:t>उसके</a:t>
            </a:r>
            <a:r>
              <a:rPr lang="en-US" sz="1800" dirty="0"/>
              <a:t> </a:t>
            </a:r>
            <a:r>
              <a:rPr lang="en-US" sz="1800" dirty="0" err="1"/>
              <a:t>समर्थक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उच्च</a:t>
            </a:r>
            <a:r>
              <a:rPr lang="en-US" sz="1800" dirty="0"/>
              <a:t> </a:t>
            </a:r>
            <a:r>
              <a:rPr lang="en-US" sz="1800" dirty="0" err="1"/>
              <a:t>पुजारी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थे</a:t>
            </a:r>
            <a:r>
              <a:rPr lang="en-US" sz="1800" dirty="0"/>
              <a:t>.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गणना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गई</a:t>
            </a:r>
            <a:r>
              <a:rPr lang="en-US" sz="1800" dirty="0"/>
              <a:t> </a:t>
            </a:r>
            <a:r>
              <a:rPr lang="en-US" sz="1800" dirty="0" err="1"/>
              <a:t>थी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भविष्य</a:t>
            </a:r>
            <a:r>
              <a:rPr lang="en-US" sz="1800" dirty="0"/>
              <a:t> </a:t>
            </a:r>
            <a:r>
              <a:rPr lang="en-US" sz="1800" dirty="0" err="1"/>
              <a:t>उसके</a:t>
            </a:r>
            <a:r>
              <a:rPr lang="en-US" sz="1800" dirty="0"/>
              <a:t> </a:t>
            </a:r>
            <a:r>
              <a:rPr lang="en-US" sz="1800" dirty="0" err="1"/>
              <a:t>वर्तमान</a:t>
            </a:r>
            <a:r>
              <a:rPr lang="en-US" sz="1800" dirty="0"/>
              <a:t> </a:t>
            </a:r>
            <a:r>
              <a:rPr lang="en-US" sz="1800" dirty="0" err="1"/>
              <a:t>घनत्व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निर्भर</a:t>
            </a:r>
            <a:r>
              <a:rPr lang="en-US" sz="1800" dirty="0"/>
              <a:t> </a:t>
            </a:r>
            <a:r>
              <a:rPr lang="en-US" sz="1800" dirty="0" err="1"/>
              <a:t>करेगा</a:t>
            </a:r>
            <a:r>
              <a:rPr lang="en-US" sz="1800" dirty="0"/>
              <a:t> -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10</a:t>
            </a:r>
            <a:r>
              <a:rPr lang="en-US" sz="1800" baseline="30000" dirty="0"/>
              <a:t>-29</a:t>
            </a:r>
            <a:r>
              <a:rPr lang="en-US" sz="1800" dirty="0"/>
              <a:t> </a:t>
            </a:r>
            <a:r>
              <a:rPr lang="hi-IN" sz="1800" dirty="0" smtClean="0"/>
              <a:t>ग्राम</a:t>
            </a:r>
            <a:r>
              <a:rPr lang="en-US" sz="1800" dirty="0" smtClean="0"/>
              <a:t>/ </a:t>
            </a:r>
            <a:r>
              <a:rPr lang="en-US" sz="1800" dirty="0" err="1"/>
              <a:t>सेमी</a:t>
            </a:r>
            <a:r>
              <a:rPr lang="en-US" sz="1800" dirty="0"/>
              <a:t> (*)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अधिक</a:t>
            </a:r>
            <a:r>
              <a:rPr lang="en-US" sz="1800" dirty="0"/>
              <a:t>, </a:t>
            </a:r>
            <a:r>
              <a:rPr lang="en-US" sz="1800" dirty="0" err="1"/>
              <a:t>उसके</a:t>
            </a:r>
            <a:r>
              <a:rPr lang="en-US" sz="1800" dirty="0"/>
              <a:t> </a:t>
            </a:r>
            <a:r>
              <a:rPr lang="en-US" sz="1800" dirty="0" err="1"/>
              <a:t>बराबर</a:t>
            </a:r>
            <a:r>
              <a:rPr lang="en-US" sz="1800" dirty="0"/>
              <a:t>, </a:t>
            </a:r>
            <a:r>
              <a:rPr lang="en-US" sz="1800" dirty="0" err="1"/>
              <a:t>या</a:t>
            </a:r>
            <a:r>
              <a:rPr lang="en-US" sz="1800" dirty="0"/>
              <a:t> </a:t>
            </a:r>
            <a:r>
              <a:rPr lang="en-US" sz="1800" dirty="0" err="1"/>
              <a:t>उससे</a:t>
            </a:r>
            <a:r>
              <a:rPr lang="en-US" sz="1800" dirty="0"/>
              <a:t> </a:t>
            </a:r>
            <a:r>
              <a:rPr lang="en-US" sz="1800" dirty="0" err="1"/>
              <a:t>कम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खोज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तेज़ी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त्वरण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 </a:t>
            </a:r>
            <a:r>
              <a:rPr lang="en-US" sz="1800" dirty="0" err="1"/>
              <a:t>स्टैंडर्ड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मृत्यु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कारण</a:t>
            </a:r>
            <a:r>
              <a:rPr lang="en-US" sz="1800" dirty="0"/>
              <a:t> </a:t>
            </a:r>
            <a:r>
              <a:rPr lang="en-US" sz="1800" dirty="0" err="1"/>
              <a:t>बनी</a:t>
            </a:r>
            <a:r>
              <a:rPr lang="en-US" sz="1800" dirty="0"/>
              <a:t>. (</a:t>
            </a:r>
            <a:r>
              <a:rPr lang="en-US" sz="1800" dirty="0" err="1"/>
              <a:t>देखें</a:t>
            </a:r>
            <a:r>
              <a:rPr lang="en-US" sz="1800" dirty="0"/>
              <a:t> </a:t>
            </a:r>
            <a:r>
              <a:rPr lang="en-US" sz="1800" dirty="0" err="1"/>
              <a:t>ट्विन-यूनिवर्स</a:t>
            </a:r>
            <a:r>
              <a:rPr lang="en-US" sz="1800" dirty="0"/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5744" y="3596759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लोग</a:t>
            </a:r>
            <a:r>
              <a:rPr lang="en-US" sz="1800" dirty="0"/>
              <a:t> </a:t>
            </a:r>
            <a:r>
              <a:rPr lang="en-US" sz="1800" dirty="0" err="1"/>
              <a:t>अतीत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ओर</a:t>
            </a:r>
            <a:r>
              <a:rPr lang="en-US" sz="1800" dirty="0"/>
              <a:t> </a:t>
            </a:r>
            <a:r>
              <a:rPr lang="en-US" sz="1800" dirty="0" err="1"/>
              <a:t>देखने</a:t>
            </a:r>
            <a:r>
              <a:rPr lang="en-US" sz="1800" dirty="0"/>
              <a:t> </a:t>
            </a:r>
            <a:r>
              <a:rPr lang="en-US" sz="1800" dirty="0" err="1"/>
              <a:t>लगे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8544" y="4427756"/>
            <a:ext cx="5238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/>
              <a:t>क्वांटम-यांत्रिकी</a:t>
            </a:r>
            <a:r>
              <a:rPr lang="en-US" sz="1800" dirty="0"/>
              <a:t> </a:t>
            </a:r>
            <a:r>
              <a:rPr lang="en-US" sz="1800" dirty="0" err="1"/>
              <a:t>खुद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प्लांक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कम</a:t>
            </a:r>
            <a:r>
              <a:rPr lang="en-US" sz="1800" dirty="0"/>
              <a:t>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होने</a:t>
            </a:r>
            <a:r>
              <a:rPr lang="en-US" sz="1800" dirty="0"/>
              <a:t> </a:t>
            </a:r>
            <a:r>
              <a:rPr lang="en-US" sz="1800" dirty="0" err="1"/>
              <a:t>वाली</a:t>
            </a:r>
            <a:r>
              <a:rPr lang="en-US" sz="1800" dirty="0"/>
              <a:t> </a:t>
            </a:r>
            <a:r>
              <a:rPr lang="en-US" sz="1800" dirty="0" err="1"/>
              <a:t>घटनाओं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वर्णन</a:t>
            </a:r>
            <a:r>
              <a:rPr lang="en-US" sz="1800" dirty="0"/>
              <a:t> </a:t>
            </a:r>
            <a:r>
              <a:rPr lang="en-US" sz="1800" dirty="0" err="1"/>
              <a:t>करने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असमर्थ</a:t>
            </a:r>
            <a:r>
              <a:rPr lang="en-US" sz="1800" dirty="0"/>
              <a:t> </a:t>
            </a:r>
            <a:r>
              <a:rPr lang="en-US" sz="1800" dirty="0" err="1"/>
              <a:t>घोषित</a:t>
            </a:r>
            <a:r>
              <a:rPr lang="en-US" sz="1800" dirty="0"/>
              <a:t> </a:t>
            </a:r>
            <a:r>
              <a:rPr lang="en-US" sz="1800" dirty="0" err="1"/>
              <a:t>करती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4131" y="5074087"/>
            <a:ext cx="4512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प्लैंक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tp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√(</a:t>
            </a:r>
            <a:r>
              <a:rPr lang="en-US" sz="1800" dirty="0" err="1" smtClean="0"/>
              <a:t>hG</a:t>
            </a:r>
            <a:r>
              <a:rPr lang="en-US" sz="1800" dirty="0" smtClean="0"/>
              <a:t>/</a:t>
            </a:r>
            <a:r>
              <a:rPr lang="en-US" sz="1800" dirty="0" err="1" smtClean="0"/>
              <a:t>c</a:t>
            </a:r>
            <a:r>
              <a:rPr lang="en-US" sz="1800" baseline="30000" dirty="0" err="1" smtClean="0"/>
              <a:t>3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) = </a:t>
            </a:r>
            <a:r>
              <a:rPr lang="en-US" sz="1800" dirty="0"/>
              <a:t>10</a:t>
            </a:r>
            <a:r>
              <a:rPr lang="en-US" sz="1800" baseline="30000" dirty="0"/>
              <a:t>-43</a:t>
            </a:r>
            <a:r>
              <a:rPr lang="en-US" sz="1800" dirty="0"/>
              <a:t> </a:t>
            </a:r>
            <a:r>
              <a:rPr lang="en-US" sz="1600" dirty="0" err="1" smtClean="0"/>
              <a:t>सेकंड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456657" y="5730359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या</a:t>
            </a:r>
            <a:r>
              <a:rPr lang="en-US" sz="1800" dirty="0"/>
              <a:t> </a:t>
            </a:r>
            <a:r>
              <a:rPr lang="en-US" sz="1800" dirty="0" err="1"/>
              <a:t>दूरी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प्लैंक</a:t>
            </a:r>
            <a:r>
              <a:rPr lang="en-US" sz="1800" dirty="0"/>
              <a:t> </a:t>
            </a:r>
            <a:r>
              <a:rPr lang="en-US" sz="1800" dirty="0" err="1"/>
              <a:t>लम्बाई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कम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4181" y="6372225"/>
            <a:ext cx="4070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प्लैंक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लंबाई</a:t>
            </a:r>
            <a:r>
              <a:rPr lang="en-US" sz="1800" dirty="0"/>
              <a:t>  </a:t>
            </a:r>
            <a:r>
              <a:rPr lang="en-US" sz="1800" dirty="0" err="1"/>
              <a:t>Lp</a:t>
            </a:r>
            <a:r>
              <a:rPr lang="en-US" sz="1800" dirty="0"/>
              <a:t> = √(</a:t>
            </a:r>
            <a:r>
              <a:rPr lang="en-US" sz="1800" dirty="0" err="1" smtClean="0"/>
              <a:t>hG</a:t>
            </a:r>
            <a:r>
              <a:rPr lang="en-US" sz="1800" dirty="0" smtClean="0"/>
              <a:t>/</a:t>
            </a:r>
            <a:r>
              <a:rPr lang="en-US" sz="1800" dirty="0" err="1" smtClean="0"/>
              <a:t>c</a:t>
            </a:r>
            <a:r>
              <a:rPr lang="en-US" sz="1800" baseline="30000" dirty="0" err="1" smtClean="0"/>
              <a:t>5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) = 10</a:t>
            </a:r>
            <a:r>
              <a:rPr lang="en-US" sz="1800" baseline="30000" dirty="0" smtClean="0"/>
              <a:t>-33</a:t>
            </a:r>
            <a:r>
              <a:rPr lang="en-US" sz="1800" dirty="0" smtClean="0"/>
              <a:t>  </a:t>
            </a:r>
            <a:r>
              <a:rPr lang="en-US" sz="1600" dirty="0" err="1" smtClean="0"/>
              <a:t>सेमी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29394" y="6981825"/>
            <a:ext cx="52387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(*) "</a:t>
            </a:r>
            <a:r>
              <a:rPr lang="en-US" sz="1400" dirty="0" err="1"/>
              <a:t>जियोमेट्रिशियन</a:t>
            </a:r>
            <a:r>
              <a:rPr lang="en-US" sz="1400" dirty="0"/>
              <a:t>" </a:t>
            </a:r>
            <a:r>
              <a:rPr lang="en-US" sz="1400" dirty="0" err="1"/>
              <a:t>चित्र</a:t>
            </a:r>
            <a:r>
              <a:rPr lang="en-US" sz="1400" dirty="0"/>
              <a:t> </a:t>
            </a:r>
            <a:r>
              <a:rPr lang="en-US" sz="1400" dirty="0" err="1"/>
              <a:t>एल्बम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अंतिम</a:t>
            </a:r>
            <a:r>
              <a:rPr lang="en-US" sz="1400" dirty="0"/>
              <a:t> </a:t>
            </a:r>
            <a:r>
              <a:rPr lang="en-US" sz="1400" dirty="0" err="1"/>
              <a:t>पृष्ठ</a:t>
            </a:r>
            <a:r>
              <a:rPr lang="en-US" sz="1400" dirty="0"/>
              <a:t> </a:t>
            </a:r>
            <a:r>
              <a:rPr lang="en-US" sz="1400" dirty="0" err="1"/>
              <a:t>देखें</a:t>
            </a:r>
            <a:r>
              <a:rPr lang="en-US" sz="1400" dirty="0"/>
              <a:t> (1980)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6511" y="733425"/>
            <a:ext cx="1639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P</a:t>
            </a:r>
            <a:r>
              <a:rPr lang="en-US" sz="1400" baseline="-25000" dirty="0" err="1" smtClean="0"/>
              <a:t>cr</a:t>
            </a:r>
            <a:r>
              <a:rPr lang="en-US" sz="1400" dirty="0" smtClean="0"/>
              <a:t> = </a:t>
            </a:r>
            <a:r>
              <a:rPr lang="en-US" sz="1400" dirty="0"/>
              <a:t>10</a:t>
            </a:r>
            <a:r>
              <a:rPr lang="en-US" sz="1400" baseline="30000" dirty="0"/>
              <a:t>-43</a:t>
            </a:r>
            <a:r>
              <a:rPr lang="en-US" sz="1400" dirty="0"/>
              <a:t> </a:t>
            </a:r>
            <a:r>
              <a:rPr lang="hi-IN" sz="1400" dirty="0"/>
              <a:t>ग्राम</a:t>
            </a:r>
            <a:r>
              <a:rPr lang="en-US" sz="1400" dirty="0" smtClean="0"/>
              <a:t>/</a:t>
            </a:r>
            <a:r>
              <a:rPr lang="en-US" sz="1400" dirty="0" err="1" smtClean="0"/>
              <a:t>सेमी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FASTER THAN LIGHT\PIX\V-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6113" y="4340900"/>
            <a:ext cx="3856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err="1" smtClean="0"/>
              <a:t>पर</a:t>
            </a:r>
            <a:r>
              <a:rPr lang="en-US" sz="1800" dirty="0" smtClean="0"/>
              <a:t> </a:t>
            </a:r>
            <a:r>
              <a:rPr lang="en-US" sz="1800" dirty="0" err="1"/>
              <a:t>ज़रा</a:t>
            </a:r>
            <a:r>
              <a:rPr lang="en-US" sz="1800" dirty="0"/>
              <a:t> </a:t>
            </a:r>
            <a:r>
              <a:rPr lang="en-US" sz="1800" dirty="0" err="1"/>
              <a:t>रुकें</a:t>
            </a:r>
            <a:r>
              <a:rPr lang="en-US" sz="1800" dirty="0"/>
              <a:t>! </a:t>
            </a:r>
            <a:r>
              <a:rPr lang="en-US" sz="1800" dirty="0" err="1"/>
              <a:t>मैं</a:t>
            </a:r>
            <a:r>
              <a:rPr lang="en-US" sz="1800" dirty="0"/>
              <a:t> </a:t>
            </a:r>
            <a:r>
              <a:rPr lang="en-US" sz="1800" dirty="0" err="1"/>
              <a:t>ऐसे</a:t>
            </a:r>
            <a:r>
              <a:rPr lang="en-US" sz="1800" dirty="0"/>
              <a:t> </a:t>
            </a:r>
            <a:r>
              <a:rPr lang="en-US" sz="1800" dirty="0" err="1"/>
              <a:t>कई</a:t>
            </a:r>
            <a:r>
              <a:rPr lang="en-US" sz="1800" dirty="0"/>
              <a:t> </a:t>
            </a:r>
            <a:r>
              <a:rPr lang="en-US" sz="1800" dirty="0" err="1"/>
              <a:t>गंभीर</a:t>
            </a:r>
            <a:r>
              <a:rPr lang="en-US" sz="1800" dirty="0"/>
              <a:t> </a:t>
            </a:r>
            <a:r>
              <a:rPr lang="en-US" sz="1800" dirty="0" err="1"/>
              <a:t>लोगों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लेखों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हवाला</a:t>
            </a:r>
            <a:r>
              <a:rPr lang="en-US" sz="1800" dirty="0"/>
              <a:t> </a:t>
            </a:r>
            <a:r>
              <a:rPr lang="en-US" sz="1800" dirty="0" err="1"/>
              <a:t>दे</a:t>
            </a:r>
            <a:r>
              <a:rPr lang="en-US" sz="1800" dirty="0"/>
              <a:t> </a:t>
            </a:r>
            <a:r>
              <a:rPr lang="en-US" sz="1800" dirty="0" err="1"/>
              <a:t>सकता</a:t>
            </a:r>
            <a:r>
              <a:rPr lang="en-US" sz="1800" dirty="0"/>
              <a:t> </a:t>
            </a:r>
            <a:r>
              <a:rPr lang="en-US" sz="1800" dirty="0" err="1"/>
              <a:t>हूं</a:t>
            </a:r>
            <a:r>
              <a:rPr lang="en-US" sz="1800" dirty="0"/>
              <a:t>, </a:t>
            </a:r>
            <a:r>
              <a:rPr lang="en-US" sz="1800" dirty="0" err="1"/>
              <a:t>जिन्होंने</a:t>
            </a:r>
            <a:r>
              <a:rPr lang="en-US" sz="1800" dirty="0"/>
              <a:t> </a:t>
            </a:r>
            <a:r>
              <a:rPr lang="en-US" sz="1800" dirty="0" err="1"/>
              <a:t>दिखाया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हमने</a:t>
            </a:r>
            <a:r>
              <a:rPr lang="en-US" sz="1800" dirty="0"/>
              <a:t> </a:t>
            </a:r>
            <a:r>
              <a:rPr lang="en-US" sz="1800" dirty="0" err="1"/>
              <a:t>इन</a:t>
            </a:r>
            <a:r>
              <a:rPr lang="en-US" sz="1800" dirty="0"/>
              <a:t> </a:t>
            </a:r>
            <a:r>
              <a:rPr lang="en-US" sz="1800" dirty="0" err="1"/>
              <a:t>स्थिरांकों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छुआ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अगर</a:t>
            </a:r>
            <a:r>
              <a:rPr lang="en-US" sz="1800" dirty="0"/>
              <a:t> </a:t>
            </a:r>
            <a:r>
              <a:rPr lang="en-US" sz="1800" dirty="0" err="1"/>
              <a:t>हमने</a:t>
            </a:r>
            <a:r>
              <a:rPr lang="en-US" sz="1800" dirty="0"/>
              <a:t> </a:t>
            </a:r>
            <a:r>
              <a:rPr lang="en-US" sz="1800" dirty="0" err="1"/>
              <a:t>विकास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दौरान</a:t>
            </a:r>
            <a:r>
              <a:rPr lang="en-US" sz="1800" dirty="0"/>
              <a:t> </a:t>
            </a:r>
            <a:r>
              <a:rPr lang="en-US" sz="1800" dirty="0" err="1"/>
              <a:t>कम-से-कम</a:t>
            </a:r>
            <a:r>
              <a:rPr lang="en-US" sz="1800" dirty="0"/>
              <a:t> </a:t>
            </a:r>
            <a:r>
              <a:rPr lang="en-US" sz="1800" dirty="0" err="1"/>
              <a:t>भिन्नता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माना</a:t>
            </a:r>
            <a:r>
              <a:rPr lang="en-US" sz="1800" dirty="0"/>
              <a:t>,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उससे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हमारे</a:t>
            </a:r>
            <a:r>
              <a:rPr lang="en-US" sz="1800" dirty="0"/>
              <a:t> </a:t>
            </a:r>
            <a:r>
              <a:rPr lang="en-US" sz="1800" dirty="0" err="1"/>
              <a:t>अवलोकनों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विरोधाभास</a:t>
            </a:r>
            <a:r>
              <a:rPr lang="en-US" sz="1800" dirty="0"/>
              <a:t> </a:t>
            </a:r>
            <a:r>
              <a:rPr lang="en-US" sz="1800" dirty="0" err="1"/>
              <a:t>आएगा</a:t>
            </a:r>
            <a:r>
              <a:rPr lang="en-US" sz="18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0062"/>
            <a:ext cx="10479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प्लैंक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दीवार</a:t>
            </a:r>
            <a:r>
              <a:rPr lang="en-US" sz="3200" dirty="0" smtClean="0">
                <a:solidFill>
                  <a:srgbClr val="FF0000"/>
                </a:solidFill>
              </a:rPr>
              <a:t> (PLANCK’S WALL)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744" y="1396901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संदेह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वर्तमान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काम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 </a:t>
            </a:r>
            <a:r>
              <a:rPr lang="en-US" sz="1800" dirty="0" err="1"/>
              <a:t>उसकी</a:t>
            </a:r>
            <a:r>
              <a:rPr lang="en-US" sz="1800" dirty="0"/>
              <a:t> </a:t>
            </a:r>
            <a:r>
              <a:rPr lang="en-US" sz="1800" dirty="0" err="1"/>
              <a:t>अतीत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समान</a:t>
            </a:r>
            <a:r>
              <a:rPr lang="en-US" sz="1800" dirty="0"/>
              <a:t> </a:t>
            </a:r>
            <a:r>
              <a:rPr lang="en-US" sz="1800" dirty="0" err="1"/>
              <a:t>वैधता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.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संभावित</a:t>
            </a:r>
            <a:r>
              <a:rPr lang="en-US" sz="1800" dirty="0"/>
              <a:t> </a:t>
            </a:r>
            <a:r>
              <a:rPr lang="en-US" sz="1800" dirty="0" err="1"/>
              <a:t>स्थिति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लोगों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अटकलें</a:t>
            </a:r>
            <a:r>
              <a:rPr lang="en-US" sz="1800" dirty="0"/>
              <a:t> </a:t>
            </a:r>
            <a:r>
              <a:rPr lang="en-US" sz="1800" dirty="0" err="1"/>
              <a:t>लगाईं</a:t>
            </a:r>
            <a:r>
              <a:rPr lang="en-US" sz="1800" dirty="0"/>
              <a:t> </a:t>
            </a:r>
            <a:r>
              <a:rPr lang="en-US" sz="1800" dirty="0" err="1"/>
              <a:t>जब</a:t>
            </a:r>
            <a:r>
              <a:rPr lang="en-US" sz="1800" dirty="0"/>
              <a:t> t, </a:t>
            </a:r>
            <a:r>
              <a:rPr lang="en-US" sz="1800" dirty="0" err="1"/>
              <a:t>प्लैंक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लंबाई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कम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.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लोगों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ध्यान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रखा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अवधारणा</a:t>
            </a:r>
            <a:r>
              <a:rPr lang="en-US" sz="1800" dirty="0"/>
              <a:t> </a:t>
            </a:r>
            <a:r>
              <a:rPr lang="en-US" sz="1800" dirty="0" err="1"/>
              <a:t>मौलिक</a:t>
            </a:r>
            <a:r>
              <a:rPr lang="en-US" sz="1800" dirty="0"/>
              <a:t> </a:t>
            </a:r>
            <a:r>
              <a:rPr lang="en-US" sz="1800" dirty="0" err="1"/>
              <a:t>रूप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टिकी</a:t>
            </a:r>
            <a:r>
              <a:rPr lang="en-US" sz="1800" dirty="0"/>
              <a:t> </a:t>
            </a:r>
            <a:r>
              <a:rPr lang="en-US" sz="1800" dirty="0" err="1"/>
              <a:t>थी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सम्पूर्ण</a:t>
            </a:r>
            <a:r>
              <a:rPr lang="en-US" sz="1800" dirty="0"/>
              <a:t> </a:t>
            </a:r>
            <a:r>
              <a:rPr lang="en-US" sz="1800" dirty="0" err="1"/>
              <a:t>स्थिरांक</a:t>
            </a:r>
            <a:r>
              <a:rPr lang="en-US" sz="1800" dirty="0"/>
              <a:t> G, h  </a:t>
            </a:r>
            <a:r>
              <a:rPr lang="en-US" sz="1800" dirty="0" err="1"/>
              <a:t>और</a:t>
            </a:r>
            <a:r>
              <a:rPr lang="en-US" sz="1800" dirty="0"/>
              <a:t> c </a:t>
            </a:r>
            <a:r>
              <a:rPr lang="en-US" sz="1800" dirty="0" err="1"/>
              <a:t>ब्रह्मांडीय-विकास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बिल्कुल</a:t>
            </a:r>
            <a:r>
              <a:rPr lang="en-US" sz="1800" dirty="0"/>
              <a:t> </a:t>
            </a:r>
            <a:r>
              <a:rPr lang="en-US" sz="1800" dirty="0" err="1"/>
              <a:t>अप्रभावित</a:t>
            </a:r>
            <a:r>
              <a:rPr lang="en-US" sz="1800" dirty="0"/>
              <a:t> </a:t>
            </a:r>
            <a:r>
              <a:rPr lang="en-US" sz="1800" dirty="0" err="1"/>
              <a:t>थे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1456" y="2314515"/>
            <a:ext cx="103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 ~ </a:t>
            </a:r>
            <a:r>
              <a:rPr lang="en-US" sz="2400" dirty="0" err="1" smtClean="0"/>
              <a:t>t</a:t>
            </a:r>
            <a:r>
              <a:rPr lang="en-US" sz="2400" baseline="30000" dirty="0" err="1" smtClean="0"/>
              <a:t>2</a:t>
            </a:r>
            <a:r>
              <a:rPr lang="en-US" sz="2400" baseline="30000" dirty="0" smtClean="0"/>
              <a:t>/3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FASTER THAN LIGHT\PIX\V-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10474326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112" y="7178129"/>
            <a:ext cx="52387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(*) </a:t>
            </a:r>
            <a:r>
              <a:rPr lang="en-US" sz="1400" dirty="0" err="1"/>
              <a:t>कॉस्मिक</a:t>
            </a:r>
            <a:r>
              <a:rPr lang="en-US" sz="1400" dirty="0"/>
              <a:t> </a:t>
            </a:r>
            <a:r>
              <a:rPr lang="en-US" sz="1400" dirty="0" err="1"/>
              <a:t>माइक्रोवेव</a:t>
            </a:r>
            <a:r>
              <a:rPr lang="en-US" sz="1400" dirty="0"/>
              <a:t> </a:t>
            </a:r>
            <a:r>
              <a:rPr lang="en-US" sz="1400" dirty="0" err="1" smtClean="0"/>
              <a:t>बैकग्राउंड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44223" y="28575"/>
            <a:ext cx="449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कृपया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आगे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बढ़ें</a:t>
            </a:r>
            <a:r>
              <a:rPr lang="en-US" sz="3200" dirty="0">
                <a:solidFill>
                  <a:srgbClr val="FF0000"/>
                </a:solidFill>
              </a:rPr>
              <a:t>! 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</a:rPr>
              <a:t>वहाँ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देखने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कुछ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भी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नहीं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है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347" y="2105025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1992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उपग्रह</a:t>
            </a:r>
            <a:r>
              <a:rPr lang="en-US" sz="1800" dirty="0"/>
              <a:t> </a:t>
            </a:r>
            <a:r>
              <a:rPr lang="en-US" sz="1800" dirty="0" err="1"/>
              <a:t>COBE</a:t>
            </a:r>
            <a:r>
              <a:rPr lang="en-US" sz="1800" dirty="0"/>
              <a:t> (</a:t>
            </a:r>
            <a:r>
              <a:rPr lang="en-US" sz="1800" dirty="0" err="1"/>
              <a:t>कोबे</a:t>
            </a:r>
            <a:r>
              <a:rPr lang="en-US" sz="1800" dirty="0"/>
              <a:t>)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प्राइमरी</a:t>
            </a:r>
            <a:r>
              <a:rPr lang="en-US" sz="1800" dirty="0"/>
              <a:t> </a:t>
            </a:r>
            <a:r>
              <a:rPr lang="en-US" sz="1800" dirty="0" err="1"/>
              <a:t>रेडिएशन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पहला</a:t>
            </a:r>
            <a:r>
              <a:rPr lang="en-US" sz="1800" dirty="0"/>
              <a:t> </a:t>
            </a:r>
            <a:r>
              <a:rPr lang="en-US" sz="1800" dirty="0" err="1"/>
              <a:t>सटीक</a:t>
            </a:r>
            <a:r>
              <a:rPr lang="en-US" sz="1800" dirty="0"/>
              <a:t> </a:t>
            </a:r>
            <a:r>
              <a:rPr lang="en-US" sz="1800" dirty="0" err="1"/>
              <a:t>माप</a:t>
            </a:r>
            <a:r>
              <a:rPr lang="en-US" sz="1800" dirty="0"/>
              <a:t> </a:t>
            </a:r>
            <a:r>
              <a:rPr lang="en-US" sz="1800" dirty="0" err="1"/>
              <a:t>लिया</a:t>
            </a:r>
            <a:r>
              <a:rPr lang="en-US" sz="1800" dirty="0"/>
              <a:t> - </a:t>
            </a:r>
            <a:r>
              <a:rPr lang="en-US" sz="1800" dirty="0" err="1"/>
              <a:t>CMB</a:t>
            </a:r>
            <a:r>
              <a:rPr lang="en-US" sz="1800" dirty="0"/>
              <a:t> (*), </a:t>
            </a:r>
            <a:r>
              <a:rPr lang="en-US" sz="1800" dirty="0" err="1"/>
              <a:t>जिसने</a:t>
            </a:r>
            <a:r>
              <a:rPr lang="en-US" sz="1800" dirty="0"/>
              <a:t> </a:t>
            </a:r>
            <a:r>
              <a:rPr lang="en-US" sz="1800" dirty="0" err="1"/>
              <a:t>पहले</a:t>
            </a:r>
            <a:r>
              <a:rPr lang="en-US" sz="1800" dirty="0"/>
              <a:t> </a:t>
            </a:r>
            <a:r>
              <a:rPr lang="en-US" sz="1800" dirty="0" err="1"/>
              <a:t>क्षणों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दौरान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छवि</a:t>
            </a:r>
            <a:r>
              <a:rPr lang="en-US" sz="1800" dirty="0"/>
              <a:t> </a:t>
            </a:r>
            <a:r>
              <a:rPr lang="en-US" sz="1800" dirty="0" err="1"/>
              <a:t>दी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दिखाया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लगभग</a:t>
            </a:r>
            <a:r>
              <a:rPr lang="en-US" sz="1800" dirty="0"/>
              <a:t> </a:t>
            </a:r>
            <a:r>
              <a:rPr lang="en-US" sz="1800" dirty="0" err="1"/>
              <a:t>समरूप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6503" y="3589064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विशिष्ट</a:t>
            </a:r>
            <a:r>
              <a:rPr lang="en-US" sz="1800" dirty="0"/>
              <a:t>: </a:t>
            </a:r>
            <a:r>
              <a:rPr lang="en-US" sz="1800" dirty="0" err="1"/>
              <a:t>आदिम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144" y="4077295"/>
            <a:ext cx="3985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मुझे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समझ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आ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लेखों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इंटरनेट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सुंदर</a:t>
            </a:r>
            <a:r>
              <a:rPr lang="en-US" sz="1800" dirty="0"/>
              <a:t> </a:t>
            </a:r>
            <a:r>
              <a:rPr lang="en-US" sz="1800" dirty="0" err="1"/>
              <a:t>रंगों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तमाम</a:t>
            </a:r>
            <a:r>
              <a:rPr lang="en-US" sz="1800" dirty="0"/>
              <a:t> </a:t>
            </a:r>
            <a:r>
              <a:rPr lang="en-US" sz="1800" dirty="0" err="1"/>
              <a:t>विषमताओं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देख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344" y="6134695"/>
            <a:ext cx="4214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ऐसा</a:t>
            </a:r>
            <a:r>
              <a:rPr lang="en-US" sz="1800" dirty="0"/>
              <a:t> </a:t>
            </a:r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क्योंकि</a:t>
            </a:r>
            <a:r>
              <a:rPr lang="en-US" sz="1800" dirty="0"/>
              <a:t> </a:t>
            </a:r>
            <a:r>
              <a:rPr lang="en-US" sz="1800" dirty="0" err="1"/>
              <a:t>वे</a:t>
            </a:r>
            <a:r>
              <a:rPr lang="en-US" sz="1800" dirty="0"/>
              <a:t> </a:t>
            </a:r>
            <a:r>
              <a:rPr lang="en-US" sz="1800" dirty="0" err="1"/>
              <a:t>कंप्यूटर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मदद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कंट्रास्ट</a:t>
            </a:r>
            <a:r>
              <a:rPr lang="en-US" sz="1800" dirty="0"/>
              <a:t> (</a:t>
            </a:r>
            <a:r>
              <a:rPr lang="en-US" sz="1800" dirty="0" err="1"/>
              <a:t>विषमता</a:t>
            </a:r>
            <a:r>
              <a:rPr lang="en-US" sz="1800" dirty="0"/>
              <a:t>)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बढ़ाते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वरना</a:t>
            </a:r>
            <a:r>
              <a:rPr lang="en-US" sz="1800" dirty="0"/>
              <a:t> </a:t>
            </a:r>
            <a:r>
              <a:rPr lang="en-US" sz="1800" dirty="0" err="1"/>
              <a:t>आपको</a:t>
            </a:r>
            <a:r>
              <a:rPr lang="en-US" sz="1800" dirty="0"/>
              <a:t> </a:t>
            </a:r>
            <a:r>
              <a:rPr lang="en-US" sz="1800" dirty="0" err="1"/>
              <a:t>सच्ची</a:t>
            </a:r>
            <a:r>
              <a:rPr lang="en-US" sz="1800" dirty="0"/>
              <a:t> </a:t>
            </a:r>
            <a:r>
              <a:rPr lang="en-US" sz="1800" dirty="0" err="1"/>
              <a:t>तस्वीर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दिखेगी</a:t>
            </a:r>
            <a:r>
              <a:rPr lang="en-US" sz="1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2571" y="6583664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जैसी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वास्तव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FASTER THAN LIGHT\PIX\V-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3974" y="6335494"/>
            <a:ext cx="2402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"</a:t>
            </a:r>
            <a:r>
              <a:rPr lang="en-US" sz="1800" dirty="0" err="1"/>
              <a:t>लैकुनर</a:t>
            </a:r>
            <a:r>
              <a:rPr lang="en-US" sz="1800" dirty="0"/>
              <a:t>" (</a:t>
            </a:r>
            <a:r>
              <a:rPr lang="en-US" sz="1800" dirty="0" err="1"/>
              <a:t>Lacuner</a:t>
            </a:r>
            <a:r>
              <a:rPr lang="en-US" sz="1800" dirty="0"/>
              <a:t>) </a:t>
            </a:r>
            <a:r>
              <a:rPr lang="en-US" sz="1800" dirty="0" err="1" smtClean="0"/>
              <a:t>से</a:t>
            </a:r>
            <a:r>
              <a:rPr lang="en-US" sz="1800" dirty="0" smtClean="0"/>
              <a:t> </a:t>
            </a:r>
            <a:r>
              <a:rPr lang="en-US" sz="1800" dirty="0" err="1"/>
              <a:t>तुम्हारा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मतलब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144" y="46809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प्रिय</a:t>
            </a:r>
            <a:r>
              <a:rPr lang="en-US" sz="1800" dirty="0"/>
              <a:t> </a:t>
            </a:r>
            <a:r>
              <a:rPr lang="en-US" sz="1800" dirty="0" err="1"/>
              <a:t>मित्र</a:t>
            </a:r>
            <a:r>
              <a:rPr lang="en-US" sz="1800" dirty="0"/>
              <a:t>, </a:t>
            </a:r>
            <a:r>
              <a:rPr lang="en-US" sz="1800" dirty="0" err="1"/>
              <a:t>तुम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परेशान</a:t>
            </a:r>
            <a:r>
              <a:rPr lang="en-US" sz="1800" dirty="0"/>
              <a:t> </a:t>
            </a:r>
            <a:r>
              <a:rPr lang="en-US" sz="1800" dirty="0" err="1"/>
              <a:t>लग</a:t>
            </a:r>
            <a:r>
              <a:rPr lang="en-US" sz="1800" dirty="0"/>
              <a:t> </a:t>
            </a:r>
            <a:r>
              <a:rPr lang="en-US" sz="1800" dirty="0" err="1"/>
              <a:t>रहे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 smtClean="0"/>
              <a:t>. </a:t>
            </a:r>
            <a:r>
              <a:rPr lang="en-US" sz="1800" dirty="0" err="1" smtClean="0"/>
              <a:t>क्या</a:t>
            </a:r>
            <a:r>
              <a:rPr lang="en-US" sz="1800" dirty="0" smtClean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576" y="2790825"/>
            <a:ext cx="250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 smtClean="0"/>
              <a:t>खगोल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शास्त्रीय</a:t>
            </a:r>
            <a:r>
              <a:rPr lang="en-US" sz="1400" dirty="0" smtClean="0"/>
              <a:t> </a:t>
            </a:r>
            <a:r>
              <a:rPr lang="en-US" sz="1400" dirty="0" err="1"/>
              <a:t>संगोष्ठी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भाग</a:t>
            </a:r>
            <a:r>
              <a:rPr lang="en-US" sz="1400" dirty="0"/>
              <a:t> </a:t>
            </a:r>
            <a:r>
              <a:rPr lang="hi-IN" sz="1400" dirty="0" smtClean="0"/>
              <a:t>लिया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en-US" sz="1400" dirty="0" smtClean="0"/>
              <a:t>.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मुझसे</a:t>
            </a:r>
            <a:r>
              <a:rPr lang="en-US" sz="1400" dirty="0"/>
              <a:t> </a:t>
            </a:r>
            <a:r>
              <a:rPr lang="en-US" sz="1400" dirty="0" err="1"/>
              <a:t>बिल्कुल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8944" y="523696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वहां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पहली</a:t>
            </a:r>
            <a:r>
              <a:rPr lang="en-US" sz="1800" dirty="0"/>
              <a:t> </a:t>
            </a:r>
            <a:r>
              <a:rPr lang="en-US" sz="1800" dirty="0" err="1"/>
              <a:t>चर्चा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विस्तार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बारे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थी</a:t>
            </a:r>
            <a:r>
              <a:rPr lang="en-US" sz="1800" dirty="0"/>
              <a:t>. </a:t>
            </a:r>
            <a:r>
              <a:rPr lang="en-US" sz="1800" dirty="0" err="1"/>
              <a:t>वे</a:t>
            </a:r>
            <a:r>
              <a:rPr lang="en-US" sz="1800" dirty="0"/>
              <a:t> </a:t>
            </a:r>
            <a:r>
              <a:rPr lang="en-US" sz="1800" dirty="0" err="1"/>
              <a:t>जानना</a:t>
            </a:r>
            <a:r>
              <a:rPr lang="en-US" sz="1800" dirty="0"/>
              <a:t> </a:t>
            </a:r>
            <a:r>
              <a:rPr lang="en-US" sz="1800" dirty="0" err="1"/>
              <a:t>चाहते</a:t>
            </a:r>
            <a:r>
              <a:rPr lang="en-US" sz="1800" dirty="0"/>
              <a:t> </a:t>
            </a:r>
            <a:r>
              <a:rPr lang="en-US" sz="1800" dirty="0" err="1"/>
              <a:t>थे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ये</a:t>
            </a:r>
            <a:r>
              <a:rPr lang="en-US" sz="1800" dirty="0"/>
              <a:t> </a:t>
            </a:r>
            <a:r>
              <a:rPr lang="en-US" sz="1800" dirty="0" err="1"/>
              <a:t>घटनाएँ</a:t>
            </a:r>
            <a:r>
              <a:rPr lang="en-US" sz="1800" dirty="0"/>
              <a:t> </a:t>
            </a:r>
            <a:r>
              <a:rPr lang="en-US" sz="1800" dirty="0" err="1"/>
              <a:t>कहाँ</a:t>
            </a:r>
            <a:r>
              <a:rPr lang="en-US" sz="1800" dirty="0"/>
              <a:t> </a:t>
            </a:r>
            <a:r>
              <a:rPr lang="en-US" sz="1800" dirty="0" err="1"/>
              <a:t>हुईं</a:t>
            </a:r>
            <a:r>
              <a:rPr lang="en-US" sz="1800" dirty="0"/>
              <a:t> </a:t>
            </a:r>
            <a:r>
              <a:rPr lang="en-US" sz="1800" dirty="0" err="1" smtClean="0"/>
              <a:t>थीं</a:t>
            </a:r>
            <a:r>
              <a:rPr lang="en-US" sz="1800" dirty="0"/>
              <a:t>?</a:t>
            </a:r>
            <a:r>
              <a:rPr lang="en-US" sz="1800" dirty="0" smtClean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पृथ्वी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विस्तार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? </a:t>
            </a:r>
            <a:r>
              <a:rPr lang="en-US" sz="1800" dirty="0" err="1"/>
              <a:t>नहीं</a:t>
            </a:r>
            <a:r>
              <a:rPr lang="en-US" sz="1800" dirty="0"/>
              <a:t>!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हमने</a:t>
            </a:r>
            <a:r>
              <a:rPr lang="en-US" sz="1800" dirty="0"/>
              <a:t> </a:t>
            </a:r>
            <a:r>
              <a:rPr lang="en-US" sz="1800" dirty="0" err="1"/>
              <a:t>ज़रूर</a:t>
            </a:r>
            <a:r>
              <a:rPr lang="en-US" sz="1800" dirty="0"/>
              <a:t> </a:t>
            </a:r>
            <a:r>
              <a:rPr lang="en-US" sz="1800" dirty="0" err="1"/>
              <a:t>गौर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!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सौर-मंडल</a:t>
            </a:r>
            <a:r>
              <a:rPr lang="en-US" sz="1800" dirty="0"/>
              <a:t>?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वो</a:t>
            </a:r>
            <a:r>
              <a:rPr lang="en-US" sz="1800" dirty="0" smtClean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!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आकाशगंगाएं</a:t>
            </a:r>
            <a:r>
              <a:rPr lang="en-US" sz="1800" dirty="0"/>
              <a:t> </a:t>
            </a:r>
            <a:r>
              <a:rPr lang="en-US" sz="1800" dirty="0" err="1"/>
              <a:t>विस्तार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रही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? </a:t>
            </a:r>
            <a:r>
              <a:rPr lang="en-US" sz="1800" dirty="0" err="1"/>
              <a:t>बिल्कुल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544" y="2714625"/>
            <a:ext cx="3001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मुझे</a:t>
            </a:r>
            <a:r>
              <a:rPr lang="en-US" sz="1800" dirty="0"/>
              <a:t> </a:t>
            </a:r>
            <a:r>
              <a:rPr lang="en-US" sz="1800" dirty="0" err="1"/>
              <a:t>लगता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कहीं</a:t>
            </a:r>
            <a:r>
              <a:rPr lang="en-US" sz="1800" dirty="0" smtClean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ज़रूर</a:t>
            </a:r>
            <a:r>
              <a:rPr lang="en-US" sz="1800" dirty="0"/>
              <a:t> </a:t>
            </a:r>
            <a:r>
              <a:rPr lang="en-US" sz="1800" dirty="0" err="1"/>
              <a:t>फूल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!?</a:t>
            </a:r>
          </a:p>
          <a:p>
            <a:pPr algn="ctr"/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सरासर</a:t>
            </a:r>
            <a:r>
              <a:rPr lang="en-US" sz="1800" dirty="0"/>
              <a:t> </a:t>
            </a:r>
            <a:r>
              <a:rPr lang="en-US" sz="1800" dirty="0" err="1"/>
              <a:t>पागलपन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9656" y="4266173"/>
            <a:ext cx="52387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जानते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अवलोकनों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पुष्टि</a:t>
            </a:r>
            <a:r>
              <a:rPr lang="en-US" sz="1800" dirty="0"/>
              <a:t> </a:t>
            </a:r>
            <a:r>
              <a:rPr lang="en-US" sz="1800" dirty="0" err="1"/>
              <a:t>होती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हरेक</a:t>
            </a:r>
            <a:r>
              <a:rPr lang="en-US" sz="1800" dirty="0"/>
              <a:t> </a:t>
            </a:r>
            <a:r>
              <a:rPr lang="en-US" sz="1800" dirty="0" err="1"/>
              <a:t>साल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संरचना</a:t>
            </a:r>
            <a:r>
              <a:rPr lang="en-US" sz="1800" dirty="0"/>
              <a:t> </a:t>
            </a:r>
            <a:r>
              <a:rPr lang="en-US" sz="1800" dirty="0" err="1"/>
              <a:t>थोड़ी</a:t>
            </a:r>
            <a:r>
              <a:rPr lang="en-US" sz="1800" dirty="0"/>
              <a:t> </a:t>
            </a:r>
            <a:r>
              <a:rPr lang="en-US" sz="1800" dirty="0" err="1"/>
              <a:t>अधिक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"</a:t>
            </a:r>
            <a:r>
              <a:rPr lang="en-US" sz="1800" dirty="0" err="1"/>
              <a:t>लैकुनर</a:t>
            </a:r>
            <a:r>
              <a:rPr lang="en-US" sz="1800" dirty="0"/>
              <a:t>" (</a:t>
            </a:r>
            <a:r>
              <a:rPr lang="en-US" sz="1800" dirty="0" err="1"/>
              <a:t>Lacuner</a:t>
            </a:r>
            <a:r>
              <a:rPr lang="en-US" sz="1800" dirty="0"/>
              <a:t>)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रही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FASTER THAN LIGHT\PIX\V-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1462" y="6677025"/>
            <a:ext cx="7635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</a:t>
            </a:r>
            <a:r>
              <a:rPr lang="en-US" sz="1600" dirty="0" smtClean="0"/>
              <a:t> </a:t>
            </a:r>
            <a:r>
              <a:rPr lang="en-US" sz="1600" dirty="0" smtClean="0"/>
              <a:t>(**) </a:t>
            </a:r>
            <a:r>
              <a:rPr lang="en-US" sz="1600" dirty="0"/>
              <a:t>1988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लेखक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पहली</a:t>
            </a:r>
            <a:r>
              <a:rPr lang="en-US" sz="1600" dirty="0"/>
              <a:t> </a:t>
            </a:r>
            <a:r>
              <a:rPr lang="en-US" sz="1600" dirty="0" err="1"/>
              <a:t>बार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विचार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विकसित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. "</a:t>
            </a:r>
            <a:r>
              <a:rPr lang="en-US" sz="1600" dirty="0" err="1"/>
              <a:t>एन</a:t>
            </a:r>
            <a:r>
              <a:rPr lang="en-US" sz="1600" dirty="0"/>
              <a:t> </a:t>
            </a:r>
            <a:r>
              <a:rPr lang="en-US" sz="1600" dirty="0" err="1"/>
              <a:t>इंटरप्रिटेशन</a:t>
            </a:r>
            <a:r>
              <a:rPr lang="en-US" sz="1600" dirty="0"/>
              <a:t> </a:t>
            </a:r>
            <a:r>
              <a:rPr lang="en-US" sz="1600" dirty="0" err="1"/>
              <a:t>ऑफ़</a:t>
            </a:r>
            <a:r>
              <a:rPr lang="en-US" sz="1600" dirty="0"/>
              <a:t> </a:t>
            </a:r>
            <a:r>
              <a:rPr lang="en-US" sz="1600" dirty="0" err="1"/>
              <a:t>कॉस्मोलॉजिकल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</a:t>
            </a:r>
            <a:r>
              <a:rPr lang="en-US" sz="1600" dirty="0" err="1"/>
              <a:t>विद</a:t>
            </a:r>
            <a:r>
              <a:rPr lang="en-US" sz="1600" dirty="0"/>
              <a:t> </a:t>
            </a:r>
            <a:r>
              <a:rPr lang="en-US" sz="1600" dirty="0" err="1"/>
              <a:t>वेरिएबल</a:t>
            </a:r>
            <a:r>
              <a:rPr lang="en-US" sz="1600" dirty="0"/>
              <a:t>," </a:t>
            </a:r>
            <a:r>
              <a:rPr lang="en-US" sz="1600" dirty="0" err="1"/>
              <a:t>मॉडर्न</a:t>
            </a:r>
            <a:r>
              <a:rPr lang="en-US" sz="1600" dirty="0"/>
              <a:t> </a:t>
            </a:r>
            <a:r>
              <a:rPr lang="en-US" sz="1600" dirty="0" err="1"/>
              <a:t>फिजिक्स</a:t>
            </a:r>
            <a:r>
              <a:rPr lang="en-US" sz="1600" dirty="0"/>
              <a:t> </a:t>
            </a:r>
            <a:r>
              <a:rPr lang="en-US" sz="1600" dirty="0" err="1"/>
              <a:t>लेट्ट</a:t>
            </a:r>
            <a:r>
              <a:rPr lang="en-US" sz="1600" dirty="0"/>
              <a:t>. A  </a:t>
            </a:r>
            <a:r>
              <a:rPr lang="en-US" sz="1600" dirty="0" err="1"/>
              <a:t>Vol</a:t>
            </a:r>
            <a:r>
              <a:rPr lang="en-US" sz="1600" dirty="0"/>
              <a:t> 3 </a:t>
            </a:r>
            <a:r>
              <a:rPr lang="en-US" sz="1600" dirty="0" err="1"/>
              <a:t>no.16</a:t>
            </a:r>
            <a:r>
              <a:rPr lang="en-US" sz="1600" dirty="0"/>
              <a:t>, </a:t>
            </a:r>
            <a:r>
              <a:rPr lang="en-US" sz="1600" dirty="0" err="1"/>
              <a:t>पेज</a:t>
            </a:r>
            <a:r>
              <a:rPr lang="en-US" sz="1600" dirty="0"/>
              <a:t> 1527.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944" y="352425"/>
            <a:ext cx="4575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शानदार</a:t>
            </a:r>
            <a:r>
              <a:rPr lang="en-US" sz="1800" dirty="0"/>
              <a:t> </a:t>
            </a:r>
            <a:r>
              <a:rPr lang="en-US" sz="1800" dirty="0" err="1"/>
              <a:t>समरूपता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अपरिहार्य</a:t>
            </a:r>
            <a:r>
              <a:rPr lang="en-US" sz="1800" dirty="0"/>
              <a:t> </a:t>
            </a:r>
            <a:r>
              <a:rPr lang="en-US" sz="1800" dirty="0" err="1"/>
              <a:t>विरोधाभास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प्रकाश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गति</a:t>
            </a:r>
            <a:r>
              <a:rPr lang="en-US" sz="1800" dirty="0"/>
              <a:t> </a:t>
            </a:r>
            <a:r>
              <a:rPr lang="en-US" sz="1800" dirty="0" err="1"/>
              <a:t>स्थिर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शून्य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निकली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विद्युत</a:t>
            </a:r>
            <a:r>
              <a:rPr lang="en-US" sz="1800" dirty="0"/>
              <a:t> </a:t>
            </a:r>
            <a:r>
              <a:rPr lang="en-US" sz="1800" dirty="0" err="1"/>
              <a:t>चुम्बकीय</a:t>
            </a:r>
            <a:r>
              <a:rPr lang="en-US" sz="1800" dirty="0"/>
              <a:t> </a:t>
            </a:r>
            <a:r>
              <a:rPr lang="en-US" sz="1800" dirty="0" err="1"/>
              <a:t>तरंग</a:t>
            </a:r>
            <a:r>
              <a:rPr lang="en-US" sz="1800" dirty="0"/>
              <a:t> (*)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बुलबुले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फैलेगी</a:t>
            </a:r>
            <a:r>
              <a:rPr lang="en-US" sz="1800" dirty="0"/>
              <a:t> </a:t>
            </a:r>
            <a:r>
              <a:rPr lang="en-US" sz="1800" dirty="0" err="1"/>
              <a:t>जिसकी</a:t>
            </a:r>
            <a:r>
              <a:rPr lang="en-US" sz="1800" dirty="0"/>
              <a:t> </a:t>
            </a:r>
            <a:r>
              <a:rPr lang="en-US" sz="1800" dirty="0" err="1"/>
              <a:t>त्रिज्या</a:t>
            </a:r>
            <a:r>
              <a:rPr lang="en-US" sz="1800" dirty="0"/>
              <a:t> </a:t>
            </a:r>
            <a:r>
              <a:rPr lang="en-US" sz="1800" dirty="0" err="1"/>
              <a:t>ct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, </a:t>
            </a:r>
            <a:r>
              <a:rPr lang="en-US" sz="1800" dirty="0" err="1"/>
              <a:t>जिसे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क्षितिज</a:t>
            </a:r>
            <a:r>
              <a:rPr lang="en-US" sz="1800" dirty="0"/>
              <a:t> </a:t>
            </a:r>
            <a:r>
              <a:rPr lang="en-US" sz="1800" dirty="0" err="1"/>
              <a:t>कहेंगे</a:t>
            </a:r>
            <a:r>
              <a:rPr lang="en-US" sz="1800" dirty="0"/>
              <a:t>. </a:t>
            </a:r>
            <a:r>
              <a:rPr lang="en-US" sz="1800" dirty="0" err="1"/>
              <a:t>लेकिन</a:t>
            </a:r>
            <a:r>
              <a:rPr lang="en-US" sz="1800" dirty="0"/>
              <a:t>, </a:t>
            </a:r>
            <a:r>
              <a:rPr lang="en-US" sz="1800" dirty="0" err="1"/>
              <a:t>पूर्व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पृष्ठ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वक्र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देखते</a:t>
            </a:r>
            <a:r>
              <a:rPr lang="en-US" sz="1800" dirty="0"/>
              <a:t> </a:t>
            </a:r>
            <a:r>
              <a:rPr lang="en-US" sz="1800" dirty="0" err="1"/>
              <a:t>हुए</a:t>
            </a:r>
            <a:r>
              <a:rPr lang="en-US" sz="1800" dirty="0"/>
              <a:t>, </a:t>
            </a:r>
            <a:r>
              <a:rPr lang="en-US" sz="1800" dirty="0" err="1"/>
              <a:t>कणों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बीच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दूरी</a:t>
            </a:r>
            <a:r>
              <a:rPr lang="en-US" sz="1800" dirty="0"/>
              <a:t> </a:t>
            </a:r>
            <a:r>
              <a:rPr lang="en-US" sz="1800" dirty="0" err="1"/>
              <a:t>अधिक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/>
              <a:t>उनकी</a:t>
            </a:r>
            <a:r>
              <a:rPr lang="en-US" sz="1800" dirty="0"/>
              <a:t> </a:t>
            </a:r>
            <a:r>
              <a:rPr lang="en-US" sz="1800" dirty="0" err="1"/>
              <a:t>गति</a:t>
            </a:r>
            <a:r>
              <a:rPr lang="en-US" sz="1800" dirty="0"/>
              <a:t> c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अधिक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. </a:t>
            </a:r>
            <a:r>
              <a:rPr lang="en-US" sz="1800" dirty="0" err="1"/>
              <a:t>वे</a:t>
            </a:r>
            <a:r>
              <a:rPr lang="en-US" sz="1800" dirty="0"/>
              <a:t> </a:t>
            </a:r>
            <a:r>
              <a:rPr lang="en-US" sz="1800" dirty="0" err="1"/>
              <a:t>एक-दूसरे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बारे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बिल्कुल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जानते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लगता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खुद</a:t>
            </a:r>
            <a:r>
              <a:rPr lang="en-US" sz="1800" dirty="0"/>
              <a:t> </a:t>
            </a:r>
            <a:r>
              <a:rPr lang="en-US" sz="1800" dirty="0" err="1"/>
              <a:t>अपने</a:t>
            </a:r>
            <a:r>
              <a:rPr lang="en-US" sz="1800" dirty="0"/>
              <a:t> </a:t>
            </a:r>
            <a:r>
              <a:rPr lang="en-US" sz="1800" dirty="0" err="1"/>
              <a:t>ही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खोया</a:t>
            </a:r>
            <a:r>
              <a:rPr lang="en-US" sz="1800" dirty="0"/>
              <a:t> </a:t>
            </a:r>
            <a:r>
              <a:rPr lang="en-US" sz="1800" dirty="0" err="1"/>
              <a:t>हुआ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.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कैसे</a:t>
            </a:r>
            <a:r>
              <a:rPr lang="en-US" sz="1800" dirty="0"/>
              <a:t> </a:t>
            </a:r>
            <a:r>
              <a:rPr lang="en-US" sz="1800" dirty="0" err="1"/>
              <a:t>समझायेंगे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इन</a:t>
            </a:r>
            <a:r>
              <a:rPr lang="en-US" sz="1800" dirty="0"/>
              <a:t> </a:t>
            </a:r>
            <a:r>
              <a:rPr lang="en-US" sz="1800" dirty="0" err="1"/>
              <a:t>परिस्थितियों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जिसके</a:t>
            </a:r>
            <a:r>
              <a:rPr lang="en-US" sz="1800" dirty="0"/>
              <a:t> </a:t>
            </a:r>
            <a:r>
              <a:rPr lang="en-US" sz="1800" dirty="0" err="1"/>
              <a:t>कणों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कभी</a:t>
            </a:r>
            <a:r>
              <a:rPr lang="en-US" sz="1800" dirty="0"/>
              <a:t> </a:t>
            </a:r>
            <a:r>
              <a:rPr lang="en-US" sz="1800" dirty="0" err="1"/>
              <a:t>एक-दूसरे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संपर्क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,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एकरूपता</a:t>
            </a:r>
            <a:r>
              <a:rPr lang="en-US" sz="1800" dirty="0"/>
              <a:t> </a:t>
            </a:r>
            <a:r>
              <a:rPr lang="en-US" sz="1800" dirty="0" err="1"/>
              <a:t>कैसे</a:t>
            </a:r>
            <a:r>
              <a:rPr lang="en-US" sz="1800" dirty="0"/>
              <a:t> </a:t>
            </a:r>
            <a:r>
              <a:rPr lang="en-US" sz="1800" dirty="0" err="1"/>
              <a:t>प्रस्तुत</a:t>
            </a:r>
            <a:r>
              <a:rPr lang="en-US" sz="1800" dirty="0"/>
              <a:t> </a:t>
            </a:r>
            <a:r>
              <a:rPr lang="en-US" sz="1800" dirty="0" err="1"/>
              <a:t>करेगा</a:t>
            </a:r>
            <a:r>
              <a:rPr lang="en-US" sz="1800" dirty="0" smtClean="0"/>
              <a:t>?</a:t>
            </a:r>
          </a:p>
          <a:p>
            <a:endParaRPr lang="en-US" sz="1800" dirty="0" smtClean="0"/>
          </a:p>
          <a:p>
            <a:r>
              <a:rPr lang="hi-IN" sz="1800" dirty="0"/>
              <a:t>प्रबंधन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43744" y="4282948"/>
            <a:ext cx="1819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(*) </a:t>
            </a:r>
            <a:r>
              <a:rPr lang="en-US" sz="1400" dirty="0" err="1"/>
              <a:t>विस्थापन</a:t>
            </a:r>
            <a:r>
              <a:rPr lang="en-US" sz="1400" dirty="0"/>
              <a:t> c </a:t>
            </a:r>
            <a:r>
              <a:rPr lang="en-US" sz="1400" dirty="0" err="1"/>
              <a:t>गति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394" y="4887694"/>
            <a:ext cx="5238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/>
              <a:t>(**) </a:t>
            </a:r>
            <a:r>
              <a:rPr lang="en-US" sz="1800" dirty="0" err="1"/>
              <a:t>इसका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समाधान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सकता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शायद</a:t>
            </a:r>
            <a:r>
              <a:rPr lang="en-US" sz="1800" dirty="0" smtClean="0"/>
              <a:t> </a:t>
            </a:r>
            <a:r>
              <a:rPr lang="en-US" sz="1800" dirty="0" err="1"/>
              <a:t>अतीत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प्रकाश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गति</a:t>
            </a:r>
            <a:r>
              <a:rPr lang="en-US" sz="1800" dirty="0"/>
              <a:t> </a:t>
            </a:r>
            <a:r>
              <a:rPr lang="en-US" sz="1800" dirty="0" err="1"/>
              <a:t>अधिक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FASTER THAN LIGHT\PIX\V-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54544" y="0"/>
            <a:ext cx="523875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2425"/>
            <a:ext cx="10474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समरूपता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ब्रेकिंग</a:t>
            </a:r>
            <a:r>
              <a:rPr lang="en-US" sz="3200" dirty="0" smtClean="0">
                <a:solidFill>
                  <a:srgbClr val="FF0000"/>
                </a:solidFill>
              </a:rPr>
              <a:t> (SYMMETRY BREAKING)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248" y="1562695"/>
            <a:ext cx="7104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अगर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ऐसी</a:t>
            </a:r>
            <a:r>
              <a:rPr lang="en-US" sz="1800" dirty="0"/>
              <a:t> </a:t>
            </a:r>
            <a:r>
              <a:rPr lang="en-US" sz="1800" dirty="0" err="1"/>
              <a:t>चीज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संकेत</a:t>
            </a:r>
            <a:r>
              <a:rPr lang="en-US" sz="1800" dirty="0"/>
              <a:t> </a:t>
            </a:r>
            <a:r>
              <a:rPr lang="en-US" sz="1800" dirty="0" err="1"/>
              <a:t>पाना</a:t>
            </a:r>
            <a:r>
              <a:rPr lang="en-US" sz="1800" dirty="0"/>
              <a:t> </a:t>
            </a:r>
            <a:r>
              <a:rPr lang="en-US" sz="1800" dirty="0" err="1"/>
              <a:t>चाहते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मुझे</a:t>
            </a:r>
            <a:r>
              <a:rPr lang="en-US" sz="1800" dirty="0"/>
              <a:t> </a:t>
            </a:r>
            <a:r>
              <a:rPr lang="en-US" sz="1800" dirty="0" err="1"/>
              <a:t>लगता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आर्चीबाल्ड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रची</a:t>
            </a:r>
            <a:r>
              <a:rPr lang="en-US" sz="1800" dirty="0"/>
              <a:t> </a:t>
            </a:r>
            <a:r>
              <a:rPr lang="en-US" sz="1800" dirty="0" err="1"/>
              <a:t>छवि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वापस</a:t>
            </a:r>
            <a:r>
              <a:rPr lang="en-US" sz="1800" dirty="0"/>
              <a:t> </a:t>
            </a:r>
            <a:r>
              <a:rPr lang="en-US" sz="1800" dirty="0" err="1"/>
              <a:t>जाना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ऐसा</a:t>
            </a:r>
            <a:r>
              <a:rPr lang="en-US" sz="1800" dirty="0"/>
              <a:t> </a:t>
            </a:r>
            <a:r>
              <a:rPr lang="en-US" sz="1800" dirty="0" err="1"/>
              <a:t>क्षण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/>
              <a:t>घन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आठ</a:t>
            </a:r>
            <a:r>
              <a:rPr lang="en-US" sz="1800" dirty="0"/>
              <a:t> </a:t>
            </a:r>
            <a:r>
              <a:rPr lang="en-US" sz="1800" dirty="0" err="1"/>
              <a:t>गोलाकार</a:t>
            </a:r>
            <a:r>
              <a:rPr lang="en-US" sz="1800" dirty="0"/>
              <a:t> </a:t>
            </a:r>
            <a:r>
              <a:rPr lang="en-US" sz="1800" dirty="0" err="1" smtClean="0"/>
              <a:t>कोने</a:t>
            </a:r>
            <a:r>
              <a:rPr lang="en-US" sz="1800" dirty="0" smtClean="0"/>
              <a:t>, </a:t>
            </a:r>
            <a:r>
              <a:rPr lang="en-US" sz="1800" dirty="0" err="1"/>
              <a:t>आपस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गेंद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रूप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जुड़े</a:t>
            </a:r>
            <a:r>
              <a:rPr lang="en-US" sz="1800" dirty="0"/>
              <a:t> </a:t>
            </a:r>
            <a:r>
              <a:rPr lang="en-US" sz="1800" dirty="0" err="1"/>
              <a:t>होंगे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0975" y="3321248"/>
            <a:ext cx="2010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घन</a:t>
            </a:r>
            <a:r>
              <a:rPr lang="en-US" sz="1600" dirty="0"/>
              <a:t>, </a:t>
            </a:r>
            <a:r>
              <a:rPr lang="en-US" sz="1600" dirty="0" err="1"/>
              <a:t>जिनके</a:t>
            </a:r>
            <a:r>
              <a:rPr lang="en-US" sz="1600" dirty="0"/>
              <a:t> </a:t>
            </a:r>
            <a:r>
              <a:rPr lang="en-US" sz="1600" dirty="0" err="1"/>
              <a:t>आठ</a:t>
            </a:r>
            <a:r>
              <a:rPr lang="en-US" sz="1600" dirty="0"/>
              <a:t> </a:t>
            </a:r>
            <a:r>
              <a:rPr lang="en-US" sz="1600" dirty="0" err="1"/>
              <a:t>शिखर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गेंद</a:t>
            </a:r>
            <a:r>
              <a:rPr lang="en-US" sz="1600" dirty="0"/>
              <a:t> </a:t>
            </a:r>
            <a:r>
              <a:rPr lang="hi-IN" sz="1600" dirty="0"/>
              <a:t>के</a:t>
            </a:r>
            <a:r>
              <a:rPr lang="en-US" sz="1600" dirty="0" smtClean="0"/>
              <a:t> </a:t>
            </a:r>
            <a:r>
              <a:rPr lang="en-US" sz="1600" dirty="0"/>
              <a:t>न-</a:t>
            </a:r>
            <a:r>
              <a:rPr lang="en-US" sz="1600" dirty="0" err="1"/>
              <a:t>खींचने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 smtClean="0"/>
              <a:t>भाग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1544" y="3715405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समरूपता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तोड़ना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10344" y="4890671"/>
            <a:ext cx="1231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गेंद</a:t>
            </a:r>
            <a:r>
              <a:rPr lang="en-US" sz="1600" dirty="0"/>
              <a:t> (</a:t>
            </a:r>
            <a:r>
              <a:rPr lang="en-US" sz="1600" dirty="0" err="1"/>
              <a:t>स्फीयर</a:t>
            </a:r>
            <a:r>
              <a:rPr lang="en-US" sz="1600" dirty="0"/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1798" y="5457825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दरार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37336" y="5762625"/>
            <a:ext cx="927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जिस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घन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समरूपता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उसमें</a:t>
            </a:r>
            <a:r>
              <a:rPr lang="en-US" sz="1600" dirty="0"/>
              <a:t> </a:t>
            </a:r>
            <a:r>
              <a:rPr lang="en-US" sz="1600" dirty="0" err="1"/>
              <a:t>सममिति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निश्चित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सतहें</a:t>
            </a:r>
            <a:r>
              <a:rPr lang="en-US" sz="1600" dirty="0"/>
              <a:t> </a:t>
            </a:r>
            <a:r>
              <a:rPr lang="en-US" sz="1600" dirty="0" err="1"/>
              <a:t>होंगी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घूर्ण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समरूपता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, π/2, π, </a:t>
            </a:r>
            <a:r>
              <a:rPr lang="en-US" sz="1600" dirty="0" smtClean="0"/>
              <a:t>3π/2 </a:t>
            </a:r>
            <a:r>
              <a:rPr lang="en-US" sz="1600" dirty="0" err="1"/>
              <a:t>में</a:t>
            </a:r>
            <a:r>
              <a:rPr lang="en-US" sz="1600" dirty="0"/>
              <a:t>.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तुलना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गेंद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समरूपता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डिग्री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(*)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केंद्र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गुजरने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प्रत्येक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समरूपता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गेंद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अक्ष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चारों</a:t>
            </a:r>
            <a:r>
              <a:rPr lang="en-US" sz="1600" dirty="0"/>
              <a:t> </a:t>
            </a:r>
            <a:r>
              <a:rPr lang="en-US" sz="1600" dirty="0" err="1"/>
              <a:t>घुमाने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घूर्णन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अक्ष</a:t>
            </a:r>
            <a:r>
              <a:rPr lang="en-US" sz="1600" dirty="0"/>
              <a:t> </a:t>
            </a:r>
            <a:r>
              <a:rPr lang="en-US" sz="1600" dirty="0" err="1"/>
              <a:t>अपरिवर्तित</a:t>
            </a:r>
            <a:r>
              <a:rPr lang="en-US" sz="1600" dirty="0"/>
              <a:t> </a:t>
            </a:r>
            <a:r>
              <a:rPr lang="en-US" sz="1600" dirty="0" err="1"/>
              <a:t>रहेगी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केंद्र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गुज़रेगी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344" y="7053098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(*) O(2) </a:t>
            </a:r>
            <a:r>
              <a:rPr lang="en-US" sz="1400" dirty="0" err="1"/>
              <a:t>समरूपता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FASTER THAN LIGHT\PIX\V-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474326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344" y="6710779"/>
            <a:ext cx="6610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(*) </a:t>
            </a:r>
            <a:r>
              <a:rPr lang="en-US" sz="1400" dirty="0"/>
              <a:t>1982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पुस्तक</a:t>
            </a:r>
            <a:r>
              <a:rPr lang="en-US" sz="1400" dirty="0"/>
              <a:t> "</a:t>
            </a:r>
            <a:r>
              <a:rPr lang="en-US" sz="1400" dirty="0" err="1"/>
              <a:t>बिग-बैंग</a:t>
            </a:r>
            <a:r>
              <a:rPr lang="en-US" sz="1400" dirty="0"/>
              <a:t>" </a:t>
            </a:r>
            <a:r>
              <a:rPr lang="en-US" sz="1400" dirty="0" err="1"/>
              <a:t>लिखते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लेखक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प्रयोग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944" y="5715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चपटे</a:t>
            </a:r>
            <a:r>
              <a:rPr lang="en-US" sz="1800" dirty="0"/>
              <a:t> </a:t>
            </a:r>
            <a:r>
              <a:rPr lang="en-US" sz="1800" dirty="0" err="1"/>
              <a:t>कोनों</a:t>
            </a:r>
            <a:r>
              <a:rPr lang="en-US" sz="1800" dirty="0"/>
              <a:t> </a:t>
            </a:r>
            <a:r>
              <a:rPr lang="en-US" sz="1800" dirty="0" err="1"/>
              <a:t>वाला</a:t>
            </a:r>
            <a:r>
              <a:rPr lang="en-US" sz="1800" dirty="0"/>
              <a:t> </a:t>
            </a:r>
            <a:r>
              <a:rPr lang="en-US" sz="1800" dirty="0" err="1"/>
              <a:t>घन</a:t>
            </a:r>
            <a:r>
              <a:rPr lang="en-US" sz="1800" dirty="0"/>
              <a:t>, </a:t>
            </a:r>
            <a:r>
              <a:rPr lang="en-US" sz="1800" dirty="0" err="1"/>
              <a:t>लोगों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मन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एकाग्र</a:t>
            </a:r>
            <a:r>
              <a:rPr lang="en-US" sz="1800" dirty="0"/>
              <a:t> </a:t>
            </a:r>
            <a:r>
              <a:rPr lang="en-US" sz="1800" dirty="0" err="1"/>
              <a:t>करने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,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छवि</a:t>
            </a:r>
            <a:r>
              <a:rPr lang="en-US" sz="1800" dirty="0"/>
              <a:t> </a:t>
            </a:r>
            <a:r>
              <a:rPr lang="en-US" sz="1800" dirty="0" err="1"/>
              <a:t>जिसमें</a:t>
            </a:r>
            <a:r>
              <a:rPr lang="en-US" sz="1800" dirty="0"/>
              <a:t> </a:t>
            </a:r>
            <a:r>
              <a:rPr lang="en-US" sz="1800" dirty="0" err="1"/>
              <a:t>आठ</a:t>
            </a:r>
            <a:r>
              <a:rPr lang="en-US" sz="1800" dirty="0"/>
              <a:t> "</a:t>
            </a:r>
            <a:r>
              <a:rPr lang="en-US" sz="1800" dirty="0" err="1"/>
              <a:t>पदार्थ</a:t>
            </a:r>
            <a:r>
              <a:rPr lang="en-US" sz="1800" dirty="0"/>
              <a:t> </a:t>
            </a:r>
            <a:r>
              <a:rPr lang="en-US" sz="1800" dirty="0" err="1"/>
              <a:t>समूह</a:t>
            </a:r>
            <a:r>
              <a:rPr lang="en-US" sz="1800" dirty="0"/>
              <a:t>" </a:t>
            </a:r>
            <a:r>
              <a:rPr lang="en-US" sz="1800" dirty="0" err="1"/>
              <a:t>होते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नियमित</a:t>
            </a:r>
            <a:r>
              <a:rPr lang="en-US" sz="1800" dirty="0"/>
              <a:t> </a:t>
            </a:r>
            <a:r>
              <a:rPr lang="en-US" sz="1800" dirty="0" err="1"/>
              <a:t>पॉलीहेड्रॉन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व्यवस्थित</a:t>
            </a:r>
            <a:r>
              <a:rPr lang="en-US" sz="1800" dirty="0"/>
              <a:t> </a:t>
            </a:r>
            <a:r>
              <a:rPr lang="en-US" sz="1800" dirty="0" err="1"/>
              <a:t>होते</a:t>
            </a:r>
            <a:r>
              <a:rPr lang="en-US" sz="1800" dirty="0"/>
              <a:t>. </a:t>
            </a:r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, </a:t>
            </a:r>
            <a:r>
              <a:rPr lang="en-US" sz="1800" dirty="0" err="1"/>
              <a:t>दो-आयामों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ऐसी</a:t>
            </a:r>
            <a:r>
              <a:rPr lang="en-US" sz="1800" dirty="0"/>
              <a:t> </a:t>
            </a:r>
            <a:r>
              <a:rPr lang="en-US" sz="1800" dirty="0" err="1"/>
              <a:t>गेंद</a:t>
            </a:r>
            <a:r>
              <a:rPr lang="en-US" sz="1800" dirty="0"/>
              <a:t> (</a:t>
            </a:r>
            <a:r>
              <a:rPr lang="en-US" sz="1800" dirty="0" err="1"/>
              <a:t>स्फीयर</a:t>
            </a:r>
            <a:r>
              <a:rPr lang="en-US" sz="1800" dirty="0"/>
              <a:t>)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कल्पना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कठोर</a:t>
            </a:r>
            <a:r>
              <a:rPr lang="en-US" sz="1800" dirty="0"/>
              <a:t> </a:t>
            </a:r>
            <a:r>
              <a:rPr lang="en-US" sz="1800" dirty="0" err="1"/>
              <a:t>टुकड़ों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बड़ी</a:t>
            </a:r>
            <a:r>
              <a:rPr lang="en-US" sz="1800" dirty="0"/>
              <a:t> </a:t>
            </a:r>
            <a:r>
              <a:rPr lang="en-US" sz="1800" dirty="0" err="1"/>
              <a:t>संख्या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टूटे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यूक्लिडिड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तत्वों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जुड़ा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.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प्रकार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पूरी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अपनी</a:t>
            </a:r>
            <a:r>
              <a:rPr lang="en-US" sz="1800" dirty="0"/>
              <a:t> </a:t>
            </a:r>
            <a:r>
              <a:rPr lang="en-US" sz="1800" dirty="0" err="1"/>
              <a:t>प्रारंभिक</a:t>
            </a:r>
            <a:r>
              <a:rPr lang="en-US" sz="1800" dirty="0"/>
              <a:t> </a:t>
            </a:r>
            <a:r>
              <a:rPr lang="en-US" sz="1800" dirty="0" err="1"/>
              <a:t>समरूपता</a:t>
            </a:r>
            <a:r>
              <a:rPr lang="en-US" sz="1800" dirty="0"/>
              <a:t> </a:t>
            </a:r>
            <a:r>
              <a:rPr lang="en-US" sz="1800" dirty="0" err="1"/>
              <a:t>खो</a:t>
            </a:r>
            <a:r>
              <a:rPr lang="en-US" sz="1800" dirty="0"/>
              <a:t> </a:t>
            </a:r>
            <a:r>
              <a:rPr lang="en-US" sz="1800" dirty="0" err="1"/>
              <a:t>बैठता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उसे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समरूपता</a:t>
            </a:r>
            <a:r>
              <a:rPr lang="en-US" sz="1800" dirty="0"/>
              <a:t> </a:t>
            </a:r>
            <a:r>
              <a:rPr lang="en-US" sz="1800" dirty="0" err="1"/>
              <a:t>तोड़ना</a:t>
            </a:r>
            <a:r>
              <a:rPr lang="en-US" sz="1800" dirty="0"/>
              <a:t> (Symmetry Breaking) </a:t>
            </a:r>
            <a:r>
              <a:rPr lang="en-US" sz="1800" dirty="0" err="1"/>
              <a:t>कहते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भौतिकी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घटना</a:t>
            </a:r>
            <a:r>
              <a:rPr lang="en-US" sz="1800" dirty="0"/>
              <a:t> </a:t>
            </a:r>
            <a:r>
              <a:rPr lang="en-US" sz="1800" dirty="0" err="1"/>
              <a:t>प्रमुख</a:t>
            </a:r>
            <a:r>
              <a:rPr lang="en-US" sz="1800" dirty="0"/>
              <a:t> </a:t>
            </a:r>
            <a:r>
              <a:rPr lang="en-US" sz="1800" dirty="0" err="1"/>
              <a:t>परिवर्तनों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पर्याय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उदाहरण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 </a:t>
            </a:r>
            <a:r>
              <a:rPr lang="en-US" sz="1800" dirty="0" err="1"/>
              <a:t>जिस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अनुभव</a:t>
            </a:r>
            <a:r>
              <a:rPr lang="en-US" sz="1800" dirty="0"/>
              <a:t> </a:t>
            </a:r>
            <a:r>
              <a:rPr lang="en-US" sz="1800" dirty="0" err="1"/>
              <a:t>संचालित</a:t>
            </a:r>
            <a:r>
              <a:rPr lang="en-US" sz="1800" dirty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9744" y="2720071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/>
              <a:t>इसके</a:t>
            </a:r>
            <a:r>
              <a:rPr lang="en-US" sz="1800" dirty="0" smtClean="0"/>
              <a:t> </a:t>
            </a:r>
            <a:r>
              <a:rPr lang="en-US" sz="1800" dirty="0" err="1"/>
              <a:t>विपरीत</a:t>
            </a:r>
            <a:r>
              <a:rPr lang="en-US" sz="1800" dirty="0"/>
              <a:t>,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/>
              <a:t>समरूपता</a:t>
            </a:r>
            <a:r>
              <a:rPr lang="en-US" sz="1800" dirty="0"/>
              <a:t> </a:t>
            </a:r>
            <a:r>
              <a:rPr lang="en-US" sz="1800" dirty="0" err="1"/>
              <a:t>होती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उस</a:t>
            </a:r>
            <a:r>
              <a:rPr lang="en-US" sz="1800" dirty="0"/>
              <a:t> </a:t>
            </a:r>
            <a:r>
              <a:rPr lang="en-US" sz="1800" dirty="0" err="1"/>
              <a:t>वस्तु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निश्चितता</a:t>
            </a:r>
            <a:r>
              <a:rPr lang="en-US" sz="1800" dirty="0"/>
              <a:t> </a:t>
            </a:r>
            <a:r>
              <a:rPr lang="en-US" sz="1800" dirty="0" smtClean="0"/>
              <a:t>(Invariance</a:t>
            </a:r>
            <a:r>
              <a:rPr lang="en-US" sz="1800" dirty="0"/>
              <a:t>)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होती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4944" y="3606701"/>
            <a:ext cx="52387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/>
              <a:t>अपनी</a:t>
            </a:r>
            <a:r>
              <a:rPr lang="en-US" sz="1800" dirty="0"/>
              <a:t> </a:t>
            </a:r>
            <a:r>
              <a:rPr lang="en-US" sz="1800" dirty="0" err="1"/>
              <a:t>प्रसिद्ध</a:t>
            </a:r>
            <a:r>
              <a:rPr lang="en-US" sz="1800" dirty="0"/>
              <a:t> </a:t>
            </a:r>
            <a:r>
              <a:rPr lang="en-US" sz="1800" dirty="0" err="1"/>
              <a:t>पुस्तक</a:t>
            </a:r>
            <a:r>
              <a:rPr lang="en-US" sz="1800" dirty="0"/>
              <a:t> "द </a:t>
            </a:r>
            <a:r>
              <a:rPr lang="en-US" sz="1800" dirty="0" err="1"/>
              <a:t>फर्स्ट</a:t>
            </a:r>
            <a:r>
              <a:rPr lang="en-US" sz="1800" dirty="0"/>
              <a:t> </a:t>
            </a:r>
            <a:r>
              <a:rPr lang="en-US" sz="1800" dirty="0" err="1"/>
              <a:t>थ्री</a:t>
            </a:r>
            <a:r>
              <a:rPr lang="en-US" sz="1800" dirty="0"/>
              <a:t> </a:t>
            </a:r>
            <a:r>
              <a:rPr lang="en-US" sz="1800" dirty="0" err="1"/>
              <a:t>मिनट्स</a:t>
            </a:r>
            <a:r>
              <a:rPr lang="en-US" sz="1800" dirty="0"/>
              <a:t>" (*) </a:t>
            </a:r>
            <a:r>
              <a:rPr lang="en-US" sz="1800" dirty="0" err="1"/>
              <a:t>में</a:t>
            </a:r>
            <a:r>
              <a:rPr lang="en-US" sz="1800" dirty="0"/>
              <a:t>, </a:t>
            </a:r>
            <a:r>
              <a:rPr lang="en-US" sz="1800" dirty="0" err="1"/>
              <a:t>नोबेल</a:t>
            </a:r>
            <a:r>
              <a:rPr lang="en-US" sz="1800" dirty="0"/>
              <a:t> </a:t>
            </a:r>
            <a:r>
              <a:rPr lang="en-US" sz="1800" dirty="0" err="1"/>
              <a:t>पुरस्कार</a:t>
            </a:r>
            <a:r>
              <a:rPr lang="en-US" sz="1800" dirty="0"/>
              <a:t> </a:t>
            </a:r>
            <a:r>
              <a:rPr lang="en-US" sz="1800" dirty="0" err="1"/>
              <a:t>विजेता</a:t>
            </a:r>
            <a:r>
              <a:rPr lang="en-US" sz="1800" dirty="0"/>
              <a:t> </a:t>
            </a:r>
            <a:r>
              <a:rPr lang="en-US" sz="1800" dirty="0" err="1"/>
              <a:t>स्टीवन</a:t>
            </a:r>
            <a:r>
              <a:rPr lang="en-US" sz="1800" dirty="0"/>
              <a:t> </a:t>
            </a:r>
            <a:r>
              <a:rPr lang="en-US" sz="1800" dirty="0" err="1"/>
              <a:t>वेनबर्ग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कहा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काल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काफी</a:t>
            </a:r>
            <a:r>
              <a:rPr lang="en-US" sz="1800" dirty="0"/>
              <a:t> </a:t>
            </a:r>
            <a:r>
              <a:rPr lang="en-US" sz="1800" dirty="0" err="1"/>
              <a:t>पीछे</a:t>
            </a:r>
            <a:r>
              <a:rPr lang="en-US" sz="1800" dirty="0"/>
              <a:t> </a:t>
            </a:r>
            <a:r>
              <a:rPr lang="en-US" sz="1800" dirty="0" err="1"/>
              <a:t>जाते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विकिरण</a:t>
            </a:r>
            <a:r>
              <a:rPr lang="en-US" sz="1800" dirty="0"/>
              <a:t> </a:t>
            </a:r>
            <a:r>
              <a:rPr lang="en-US" sz="1800" dirty="0" err="1"/>
              <a:t>लगातार</a:t>
            </a:r>
            <a:r>
              <a:rPr lang="en-US" sz="1800" dirty="0"/>
              <a:t> </a:t>
            </a:r>
            <a:r>
              <a:rPr lang="en-US" sz="1800" dirty="0" err="1"/>
              <a:t>कणों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एंटी-पार्टिकल्स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जोड़ियां</a:t>
            </a:r>
            <a:r>
              <a:rPr lang="en-US" sz="1800" dirty="0"/>
              <a:t> </a:t>
            </a:r>
            <a:r>
              <a:rPr lang="en-US" sz="1800" dirty="0" err="1"/>
              <a:t>बनाता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एक-दूसरे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नष्ट</a:t>
            </a:r>
            <a:r>
              <a:rPr lang="en-US" sz="1800" dirty="0"/>
              <a:t> </a:t>
            </a:r>
            <a:r>
              <a:rPr lang="en-US" sz="1800" dirty="0" err="1"/>
              <a:t>करते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उनकी</a:t>
            </a:r>
            <a:r>
              <a:rPr lang="en-US" sz="1800" dirty="0"/>
              <a:t> </a:t>
            </a:r>
            <a:r>
              <a:rPr lang="en-US" sz="1800" dirty="0" err="1"/>
              <a:t>थर्मल</a:t>
            </a:r>
            <a:r>
              <a:rPr lang="en-US" sz="1800" dirty="0"/>
              <a:t> </a:t>
            </a:r>
            <a:r>
              <a:rPr lang="en-US" sz="1800" dirty="0" err="1"/>
              <a:t>हलचल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गति</a:t>
            </a:r>
            <a:r>
              <a:rPr lang="en-US" sz="1800" dirty="0"/>
              <a:t>, </a:t>
            </a:r>
            <a:r>
              <a:rPr lang="en-US" sz="1800" dirty="0" err="1"/>
              <a:t>प्रकाश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गति</a:t>
            </a:r>
            <a:r>
              <a:rPr lang="en-US" sz="1800" dirty="0"/>
              <a:t> </a:t>
            </a:r>
            <a:r>
              <a:rPr lang="en-US" sz="1800" dirty="0" err="1"/>
              <a:t>तक</a:t>
            </a:r>
            <a:r>
              <a:rPr lang="en-US" sz="1800" dirty="0"/>
              <a:t> </a:t>
            </a:r>
            <a:r>
              <a:rPr lang="en-US" sz="1800" dirty="0" err="1"/>
              <a:t>बढ़ती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उससे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विचार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, </a:t>
            </a:r>
            <a:r>
              <a:rPr lang="en-US" sz="1800" dirty="0" err="1"/>
              <a:t>उनके</a:t>
            </a:r>
            <a:r>
              <a:rPr lang="en-US" sz="1800" dirty="0"/>
              <a:t> </a:t>
            </a:r>
            <a:r>
              <a:rPr lang="en-US" sz="1800" dirty="0" err="1"/>
              <a:t>वाक्यांश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, "</a:t>
            </a:r>
            <a:r>
              <a:rPr lang="en-US" sz="1800" dirty="0" err="1"/>
              <a:t>हमारा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/>
              <a:t>पूरी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अलग-अलग</a:t>
            </a:r>
            <a:r>
              <a:rPr lang="en-US" sz="1800" dirty="0"/>
              <a:t> </a:t>
            </a:r>
            <a:r>
              <a:rPr lang="en-US" sz="1800" dirty="0" err="1"/>
              <a:t>प्रकार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विकिरण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भरा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".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1303" y="6219825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800" dirty="0"/>
              <a:t>फिर!?!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FASTER THAN LIGHT\PIX\V-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63944" y="451217"/>
            <a:ext cx="523875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938" y="685116"/>
            <a:ext cx="4286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विचार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बाद</a:t>
            </a:r>
            <a:r>
              <a:rPr lang="en-US" sz="1800" dirty="0"/>
              <a:t>,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/>
              <a:t>भौतिक</a:t>
            </a:r>
            <a:r>
              <a:rPr lang="en-US" sz="1800" dirty="0"/>
              <a:t> </a:t>
            </a:r>
            <a:r>
              <a:rPr lang="en-US" sz="1800" dirty="0" err="1"/>
              <a:t>कण</a:t>
            </a:r>
            <a:r>
              <a:rPr lang="en-US" sz="1800" dirty="0"/>
              <a:t> </a:t>
            </a:r>
            <a:r>
              <a:rPr lang="en-US" sz="1800" dirty="0" smtClean="0"/>
              <a:t>(*)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err="1"/>
              <a:t>प्रकाश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गति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स्पर्शरेखा</a:t>
            </a:r>
            <a:r>
              <a:rPr lang="en-US" sz="1800" dirty="0"/>
              <a:t> </a:t>
            </a:r>
            <a:r>
              <a:rPr lang="en-US" sz="1800" dirty="0" err="1"/>
              <a:t>बन</a:t>
            </a:r>
            <a:r>
              <a:rPr lang="en-US" sz="1800" dirty="0"/>
              <a:t> </a:t>
            </a:r>
            <a:r>
              <a:rPr lang="en-US" sz="1800" dirty="0" err="1"/>
              <a:t>जाते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तो</a:t>
            </a:r>
            <a:r>
              <a:rPr lang="en-US" sz="1800" dirty="0" smtClean="0"/>
              <a:t> </a:t>
            </a:r>
            <a:r>
              <a:rPr lang="en-US" sz="1800" dirty="0" err="1"/>
              <a:t>वे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 smtClean="0"/>
              <a:t>प्रकार</a:t>
            </a:r>
            <a:r>
              <a:rPr lang="en-US" sz="1800" dirty="0" smtClean="0"/>
              <a:t> </a:t>
            </a:r>
            <a:r>
              <a:rPr lang="en-US" sz="1800" dirty="0" err="1"/>
              <a:t>व्यवहार</a:t>
            </a:r>
            <a:r>
              <a:rPr lang="en-US" sz="1800" dirty="0"/>
              <a:t> </a:t>
            </a:r>
            <a:r>
              <a:rPr lang="en-US" sz="1800" dirty="0" err="1"/>
              <a:t>करते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41925" y="1419225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वे</a:t>
            </a:r>
            <a:r>
              <a:rPr lang="en-US" sz="1800" dirty="0"/>
              <a:t> "</a:t>
            </a:r>
            <a:r>
              <a:rPr lang="en-US" sz="1800" dirty="0" err="1"/>
              <a:t>फोटॉन</a:t>
            </a:r>
            <a:r>
              <a:rPr lang="en-US" sz="1800" dirty="0"/>
              <a:t> </a:t>
            </a:r>
            <a:r>
              <a:rPr lang="en-US" sz="1800" dirty="0" err="1"/>
              <a:t>गैस</a:t>
            </a:r>
            <a:r>
              <a:rPr lang="en-US" sz="1800" dirty="0"/>
              <a:t>"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बन</a:t>
            </a:r>
            <a:r>
              <a:rPr lang="en-US" sz="1800" dirty="0"/>
              <a:t> </a:t>
            </a:r>
            <a:r>
              <a:rPr lang="en-US" sz="1800" dirty="0" err="1"/>
              <a:t>जाते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: </a:t>
            </a:r>
            <a:r>
              <a:rPr lang="en-US" sz="1800" dirty="0" err="1"/>
              <a:t>संपीडित</a:t>
            </a:r>
            <a:r>
              <a:rPr lang="en-US" sz="1800" dirty="0"/>
              <a:t> (Compressible).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2828" y="3235122"/>
            <a:ext cx="5746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रुको</a:t>
            </a:r>
            <a:r>
              <a:rPr lang="en-US" sz="1800" dirty="0"/>
              <a:t>, </a:t>
            </a:r>
            <a:r>
              <a:rPr lang="en-US" sz="1800" dirty="0" err="1"/>
              <a:t>इतनी</a:t>
            </a:r>
            <a:r>
              <a:rPr lang="en-US" sz="1800" dirty="0"/>
              <a:t> </a:t>
            </a:r>
            <a:r>
              <a:rPr lang="en-US" sz="1800" dirty="0" err="1"/>
              <a:t>जल्दी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!  </a:t>
            </a:r>
            <a:r>
              <a:rPr lang="en-US" sz="1800" dirty="0" err="1"/>
              <a:t>फोटोन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तरंग-लम्बाई</a:t>
            </a:r>
            <a:r>
              <a:rPr lang="en-US" sz="1800" dirty="0"/>
              <a:t> </a:t>
            </a:r>
            <a:r>
              <a:rPr lang="en-US" sz="1800" dirty="0" err="1"/>
              <a:t>λφ</a:t>
            </a:r>
            <a:r>
              <a:rPr lang="en-US" sz="1800" dirty="0"/>
              <a:t>, R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बदलती</a:t>
            </a:r>
            <a:r>
              <a:rPr lang="en-US" sz="1800" dirty="0"/>
              <a:t> </a:t>
            </a:r>
            <a:r>
              <a:rPr lang="en-US" sz="1800" dirty="0" err="1"/>
              <a:t>रहती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कह</a:t>
            </a:r>
            <a:r>
              <a:rPr lang="en-US" sz="1800" dirty="0"/>
              <a:t> </a:t>
            </a:r>
            <a:r>
              <a:rPr lang="en-US" sz="1800" dirty="0" err="1"/>
              <a:t>रहे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सच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कॉम्प्टन</a:t>
            </a:r>
            <a:r>
              <a:rPr lang="en-US" sz="1800" dirty="0"/>
              <a:t> </a:t>
            </a:r>
            <a:r>
              <a:rPr lang="en-US" sz="1800" dirty="0" err="1"/>
              <a:t>तरंग-लम्बाई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कणों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"</a:t>
            </a:r>
            <a:r>
              <a:rPr lang="en-US" sz="1800" dirty="0" err="1"/>
              <a:t>साइज़</a:t>
            </a:r>
            <a:r>
              <a:rPr lang="en-US" sz="1800" dirty="0"/>
              <a:t> " </a:t>
            </a:r>
            <a:r>
              <a:rPr lang="en-US" sz="1800" dirty="0" err="1"/>
              <a:t>देती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3932" y="4199992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λc</a:t>
            </a:r>
            <a:r>
              <a:rPr lang="en-US" sz="1800" dirty="0"/>
              <a:t> =  h/mc 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समान</a:t>
            </a:r>
            <a:r>
              <a:rPr lang="en-US" sz="1800" dirty="0"/>
              <a:t> </a:t>
            </a:r>
            <a:r>
              <a:rPr lang="en-US" sz="1800" dirty="0" err="1"/>
              <a:t>तरीके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बदलेगी</a:t>
            </a:r>
            <a:r>
              <a:rPr lang="en-US" sz="18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2828" y="4685736"/>
            <a:ext cx="574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उसके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, </a:t>
            </a:r>
            <a:r>
              <a:rPr lang="en-US" sz="1800" dirty="0" err="1"/>
              <a:t>उनमें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स्थिरांक</a:t>
            </a:r>
            <a:r>
              <a:rPr lang="en-US" sz="1800" dirty="0"/>
              <a:t>, </a:t>
            </a:r>
            <a:r>
              <a:rPr lang="en-US" sz="1800" dirty="0" err="1"/>
              <a:t>उदाहरण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अपनी</a:t>
            </a:r>
            <a:r>
              <a:rPr lang="en-US" sz="1800" dirty="0"/>
              <a:t> </a:t>
            </a:r>
            <a:r>
              <a:rPr lang="en-US" sz="1800" dirty="0" err="1"/>
              <a:t>बारी</a:t>
            </a:r>
            <a:r>
              <a:rPr lang="en-US" sz="1800" dirty="0"/>
              <a:t> </a:t>
            </a:r>
            <a:r>
              <a:rPr lang="en-US" sz="1800" dirty="0" err="1"/>
              <a:t>आने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बदलना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4709" y="5601384"/>
            <a:ext cx="348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सिर्फ</a:t>
            </a:r>
            <a:r>
              <a:rPr lang="en-US" sz="1800" dirty="0"/>
              <a:t> A </a:t>
            </a:r>
            <a:r>
              <a:rPr lang="en-US" sz="1800" dirty="0" err="1"/>
              <a:t>स्थिरांक</a:t>
            </a:r>
            <a:r>
              <a:rPr lang="en-US" sz="1800" dirty="0"/>
              <a:t> </a:t>
            </a:r>
            <a:r>
              <a:rPr lang="en-US" sz="1800" dirty="0" err="1"/>
              <a:t>ही</a:t>
            </a:r>
            <a:r>
              <a:rPr lang="en-US" sz="1800" dirty="0"/>
              <a:t> </a:t>
            </a:r>
            <a:r>
              <a:rPr lang="en-US" sz="1800" dirty="0" err="1"/>
              <a:t>क्यों,एक</a:t>
            </a:r>
            <a:r>
              <a:rPr lang="en-US" sz="1800" dirty="0"/>
              <a:t> </a:t>
            </a:r>
            <a:r>
              <a:rPr lang="en-US" sz="1800" dirty="0" err="1"/>
              <a:t>ही</a:t>
            </a:r>
            <a:r>
              <a:rPr lang="en-US" sz="1800" dirty="0"/>
              <a:t>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सभी</a:t>
            </a:r>
            <a:r>
              <a:rPr lang="en-US" sz="1800" dirty="0"/>
              <a:t> </a:t>
            </a:r>
            <a:r>
              <a:rPr lang="en-US" sz="1800" dirty="0" err="1"/>
              <a:t>स्थिरांक</a:t>
            </a:r>
            <a:r>
              <a:rPr lang="en-US" sz="1800" dirty="0"/>
              <a:t> </a:t>
            </a:r>
            <a:r>
              <a:rPr lang="en-US" sz="1800" dirty="0" err="1"/>
              <a:t>क्यों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6344" y="6307693"/>
            <a:ext cx="2650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आकर्षक</a:t>
            </a:r>
            <a:r>
              <a:rPr lang="en-US" sz="1800" dirty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 </a:t>
            </a:r>
            <a:r>
              <a:rPr lang="en-US" sz="1800" dirty="0" err="1"/>
              <a:t>जा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108" y="6981825"/>
            <a:ext cx="7069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(*) </a:t>
            </a:r>
            <a:r>
              <a:rPr lang="en-US" sz="1400" dirty="0" err="1"/>
              <a:t>एंटी-मैटर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सकारात्मक</a:t>
            </a:r>
            <a:r>
              <a:rPr lang="en-US" sz="1400" dirty="0"/>
              <a:t> </a:t>
            </a:r>
            <a:r>
              <a:rPr lang="en-US" sz="1400" dirty="0" err="1"/>
              <a:t>द्रव्यमान</a:t>
            </a:r>
            <a:r>
              <a:rPr lang="en-US" sz="1400" dirty="0"/>
              <a:t> m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ऊर्जा</a:t>
            </a:r>
            <a:r>
              <a:rPr lang="en-US" sz="1400" dirty="0"/>
              <a:t> </a:t>
            </a:r>
            <a:r>
              <a:rPr lang="en-US" sz="1400" dirty="0" err="1"/>
              <a:t>mc²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FASTER THAN LIGHT\PIX\v-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29944" y="5471815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"</a:t>
            </a:r>
            <a:r>
              <a:rPr lang="en-US" sz="1400" dirty="0" err="1"/>
              <a:t>गुरुत्वाकर्षण</a:t>
            </a:r>
            <a:r>
              <a:rPr lang="en-US" sz="1400" dirty="0"/>
              <a:t> </a:t>
            </a:r>
            <a:r>
              <a:rPr lang="en-US" sz="1400" dirty="0" err="1"/>
              <a:t>स्थिरांक</a:t>
            </a:r>
            <a:r>
              <a:rPr lang="en-US" sz="1400" dirty="0"/>
              <a:t>"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3550" y="581025"/>
            <a:ext cx="635079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/>
              <a:t>कभी-कभी</a:t>
            </a:r>
            <a:r>
              <a:rPr lang="en-US" sz="1700" dirty="0"/>
              <a:t> </a:t>
            </a:r>
            <a:r>
              <a:rPr lang="en-US" sz="1700" dirty="0" err="1"/>
              <a:t>एक</a:t>
            </a:r>
            <a:r>
              <a:rPr lang="en-US" sz="1700" dirty="0"/>
              <a:t> </a:t>
            </a:r>
            <a:r>
              <a:rPr lang="en-US" sz="1700" dirty="0" err="1"/>
              <a:t>ऐसा</a:t>
            </a:r>
            <a:r>
              <a:rPr lang="en-US" sz="1700" dirty="0"/>
              <a:t> </a:t>
            </a:r>
            <a:r>
              <a:rPr lang="en-US" sz="1700" dirty="0" err="1"/>
              <a:t>क्षण</a:t>
            </a:r>
            <a:r>
              <a:rPr lang="en-US" sz="1700" dirty="0"/>
              <a:t> </a:t>
            </a:r>
            <a:r>
              <a:rPr lang="en-US" sz="1700" dirty="0" err="1"/>
              <a:t>आता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 </a:t>
            </a:r>
            <a:r>
              <a:rPr lang="en-US" sz="1700" dirty="0" err="1"/>
              <a:t>जब</a:t>
            </a:r>
            <a:r>
              <a:rPr lang="en-US" sz="1700" dirty="0"/>
              <a:t> </a:t>
            </a:r>
            <a:r>
              <a:rPr lang="en-US" sz="1700" dirty="0" err="1"/>
              <a:t>हमें</a:t>
            </a:r>
            <a:r>
              <a:rPr lang="en-US" sz="1700" dirty="0"/>
              <a:t> </a:t>
            </a:r>
            <a:r>
              <a:rPr lang="en-US" sz="1700" dirty="0" err="1"/>
              <a:t>हर</a:t>
            </a:r>
            <a:r>
              <a:rPr lang="en-US" sz="1700" dirty="0"/>
              <a:t> </a:t>
            </a:r>
            <a:r>
              <a:rPr lang="en-US" sz="1700" dirty="0" err="1"/>
              <a:t>चीज़</a:t>
            </a:r>
            <a:r>
              <a:rPr lang="en-US" sz="1700" dirty="0"/>
              <a:t> </a:t>
            </a:r>
            <a:r>
              <a:rPr lang="en-US" sz="1700" dirty="0" err="1"/>
              <a:t>को</a:t>
            </a:r>
            <a:r>
              <a:rPr lang="en-US" sz="1700" dirty="0"/>
              <a:t> </a:t>
            </a:r>
            <a:r>
              <a:rPr lang="en-US" sz="1700" dirty="0" err="1"/>
              <a:t>बाहर</a:t>
            </a:r>
            <a:r>
              <a:rPr lang="en-US" sz="1700" dirty="0"/>
              <a:t> </a:t>
            </a:r>
            <a:r>
              <a:rPr lang="en-US" sz="1700" dirty="0" err="1"/>
              <a:t>फेंकना</a:t>
            </a:r>
            <a:r>
              <a:rPr lang="en-US" sz="1700" dirty="0"/>
              <a:t>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err="1" smtClean="0"/>
              <a:t>पड़ता</a:t>
            </a:r>
            <a:r>
              <a:rPr lang="en-US" sz="1700" dirty="0" smtClean="0"/>
              <a:t> </a:t>
            </a:r>
            <a:r>
              <a:rPr lang="en-US" sz="1700" dirty="0" err="1"/>
              <a:t>है</a:t>
            </a:r>
            <a:r>
              <a:rPr lang="en-US" sz="1700" dirty="0"/>
              <a:t>. </a:t>
            </a:r>
            <a:r>
              <a:rPr lang="en-US" sz="1700" dirty="0" err="1"/>
              <a:t>इसलिए</a:t>
            </a:r>
            <a:r>
              <a:rPr lang="en-US" sz="1700" dirty="0"/>
              <a:t> </a:t>
            </a:r>
            <a:r>
              <a:rPr lang="en-US" sz="1700" dirty="0" err="1"/>
              <a:t>मैं</a:t>
            </a:r>
            <a:r>
              <a:rPr lang="en-US" sz="1700" dirty="0"/>
              <a:t> </a:t>
            </a:r>
            <a:r>
              <a:rPr lang="en-US" sz="1700" dirty="0" err="1"/>
              <a:t>भौतिकी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सभी</a:t>
            </a:r>
            <a:r>
              <a:rPr lang="en-US" sz="1700" dirty="0"/>
              <a:t> </a:t>
            </a:r>
            <a:r>
              <a:rPr lang="en-US" sz="1700" dirty="0" err="1"/>
              <a:t>स्थिरांकों</a:t>
            </a:r>
            <a:r>
              <a:rPr lang="en-US" sz="1700" dirty="0"/>
              <a:t> </a:t>
            </a:r>
            <a:r>
              <a:rPr lang="en-US" sz="1700" dirty="0" err="1"/>
              <a:t>को</a:t>
            </a:r>
            <a:r>
              <a:rPr lang="en-US" sz="1700" dirty="0"/>
              <a:t> </a:t>
            </a:r>
            <a:r>
              <a:rPr lang="en-US" sz="1700" dirty="0" err="1"/>
              <a:t>बदलने</a:t>
            </a:r>
            <a:r>
              <a:rPr lang="en-US" sz="1700" dirty="0"/>
              <a:t> </a:t>
            </a:r>
            <a:r>
              <a:rPr lang="en-US" sz="1700" dirty="0" err="1"/>
              <a:t>की</a:t>
            </a:r>
            <a:r>
              <a:rPr lang="en-US" sz="1700" dirty="0"/>
              <a:t> </a:t>
            </a:r>
            <a:r>
              <a:rPr lang="en-US" sz="1700" dirty="0" err="1"/>
              <a:t>अनुमति</a:t>
            </a:r>
            <a:r>
              <a:rPr lang="en-US" sz="1700" dirty="0"/>
              <a:t> </a:t>
            </a:r>
            <a:r>
              <a:rPr lang="en-US" sz="1700" dirty="0" err="1"/>
              <a:t>दूंगा</a:t>
            </a:r>
            <a:r>
              <a:rPr lang="en-US" sz="1700" dirty="0"/>
              <a:t>. </a:t>
            </a:r>
            <a:r>
              <a:rPr lang="en-US" sz="1700" dirty="0" err="1"/>
              <a:t>उसके</a:t>
            </a:r>
            <a:r>
              <a:rPr lang="en-US" sz="1700" dirty="0"/>
              <a:t> </a:t>
            </a:r>
            <a:r>
              <a:rPr lang="en-US" sz="1700" dirty="0" err="1"/>
              <a:t>लिए</a:t>
            </a:r>
            <a:r>
              <a:rPr lang="en-US" sz="1700" dirty="0"/>
              <a:t> </a:t>
            </a:r>
            <a:r>
              <a:rPr lang="en-US" sz="1700" dirty="0" err="1"/>
              <a:t>मैं</a:t>
            </a:r>
            <a:r>
              <a:rPr lang="en-US" sz="1700" dirty="0"/>
              <a:t> </a:t>
            </a:r>
            <a:r>
              <a:rPr lang="en-US" sz="1700" dirty="0" err="1"/>
              <a:t>निम्न</a:t>
            </a:r>
            <a:r>
              <a:rPr lang="en-US" sz="1700" dirty="0"/>
              <a:t> </a:t>
            </a:r>
            <a:r>
              <a:rPr lang="en-US" sz="1700" dirty="0" err="1"/>
              <a:t>चार</a:t>
            </a:r>
            <a:r>
              <a:rPr lang="en-US" sz="1700" dirty="0"/>
              <a:t> </a:t>
            </a:r>
            <a:r>
              <a:rPr lang="en-US" sz="1700" dirty="0" err="1"/>
              <a:t>परिकल्पनाओं</a:t>
            </a:r>
            <a:r>
              <a:rPr lang="en-US" sz="1700" dirty="0"/>
              <a:t> </a:t>
            </a:r>
            <a:r>
              <a:rPr lang="en-US" sz="1700" dirty="0" err="1"/>
              <a:t>को</a:t>
            </a:r>
            <a:r>
              <a:rPr lang="en-US" sz="1700" dirty="0"/>
              <a:t> </a:t>
            </a:r>
            <a:r>
              <a:rPr lang="en-US" sz="1700" dirty="0" err="1"/>
              <a:t>चुनूंगा</a:t>
            </a:r>
            <a:r>
              <a:rPr lang="en-US" sz="1700" dirty="0"/>
              <a:t>. </a:t>
            </a:r>
            <a:endParaRPr lang="en-US" sz="1700" dirty="0" smtClean="0"/>
          </a:p>
          <a:p>
            <a:endParaRPr lang="en-US" sz="1700" dirty="0"/>
          </a:p>
          <a:p>
            <a:r>
              <a:rPr lang="en-US" sz="1700" dirty="0"/>
              <a:t>- </a:t>
            </a:r>
            <a:r>
              <a:rPr lang="en-US" sz="1700" dirty="0" err="1"/>
              <a:t>भौतिकी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सभी</a:t>
            </a:r>
            <a:r>
              <a:rPr lang="en-US" sz="1700" dirty="0"/>
              <a:t> </a:t>
            </a:r>
            <a:r>
              <a:rPr lang="en-US" sz="1700" dirty="0" err="1"/>
              <a:t>समीकरणों</a:t>
            </a:r>
            <a:r>
              <a:rPr lang="en-US" sz="1700" dirty="0"/>
              <a:t> </a:t>
            </a:r>
            <a:r>
              <a:rPr lang="en-US" sz="1700" dirty="0" err="1"/>
              <a:t>की</a:t>
            </a:r>
            <a:r>
              <a:rPr lang="en-US" sz="1700" dirty="0"/>
              <a:t> </a:t>
            </a:r>
            <a:r>
              <a:rPr lang="en-US" sz="1700" dirty="0" err="1"/>
              <a:t>पुष्टि</a:t>
            </a:r>
            <a:r>
              <a:rPr lang="en-US" sz="1700" dirty="0"/>
              <a:t> </a:t>
            </a:r>
            <a:r>
              <a:rPr lang="en-US" sz="1700" dirty="0" err="1"/>
              <a:t>हो</a:t>
            </a:r>
            <a:r>
              <a:rPr lang="en-US" sz="1700" dirty="0"/>
              <a:t> </a:t>
            </a:r>
          </a:p>
          <a:p>
            <a:r>
              <a:rPr lang="en-US" sz="1700" dirty="0"/>
              <a:t>- </a:t>
            </a:r>
            <a:r>
              <a:rPr lang="en-US" sz="1700" dirty="0" err="1"/>
              <a:t>सभी</a:t>
            </a:r>
            <a:r>
              <a:rPr lang="en-US" sz="1700" dirty="0"/>
              <a:t> </a:t>
            </a:r>
            <a:r>
              <a:rPr lang="en-US" sz="1700" dirty="0" err="1"/>
              <a:t>विशेष</a:t>
            </a:r>
            <a:r>
              <a:rPr lang="en-US" sz="1700" dirty="0"/>
              <a:t> </a:t>
            </a:r>
            <a:r>
              <a:rPr lang="en-US" sz="1700" dirty="0" err="1"/>
              <a:t>लंबाई</a:t>
            </a:r>
            <a:r>
              <a:rPr lang="en-US" sz="1700" dirty="0"/>
              <a:t> R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साथ</a:t>
            </a:r>
            <a:r>
              <a:rPr lang="en-US" sz="1700" dirty="0"/>
              <a:t> </a:t>
            </a:r>
            <a:r>
              <a:rPr lang="en-US" sz="1700" dirty="0" err="1"/>
              <a:t>बदलें</a:t>
            </a:r>
            <a:r>
              <a:rPr lang="en-US" sz="1700" dirty="0"/>
              <a:t> </a:t>
            </a:r>
          </a:p>
          <a:p>
            <a:r>
              <a:rPr lang="en-US" sz="1700" dirty="0"/>
              <a:t>- </a:t>
            </a:r>
            <a:r>
              <a:rPr lang="en-US" sz="1700" dirty="0" err="1"/>
              <a:t>सभी</a:t>
            </a:r>
            <a:r>
              <a:rPr lang="en-US" sz="1700" dirty="0"/>
              <a:t> </a:t>
            </a:r>
            <a:r>
              <a:rPr lang="en-US" sz="1700" dirty="0" err="1"/>
              <a:t>समय</a:t>
            </a:r>
            <a:r>
              <a:rPr lang="en-US" sz="1700" dirty="0"/>
              <a:t> </a:t>
            </a:r>
            <a:r>
              <a:rPr lang="en-US" sz="1700" dirty="0" err="1"/>
              <a:t>की</a:t>
            </a:r>
            <a:r>
              <a:rPr lang="en-US" sz="1700" dirty="0"/>
              <a:t> </a:t>
            </a:r>
            <a:r>
              <a:rPr lang="en-US" sz="1700" dirty="0" err="1"/>
              <a:t>विशेषताओं</a:t>
            </a:r>
            <a:r>
              <a:rPr lang="en-US" sz="1700" dirty="0"/>
              <a:t> t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साथ</a:t>
            </a:r>
            <a:r>
              <a:rPr lang="en-US" sz="1700" dirty="0"/>
              <a:t> </a:t>
            </a:r>
            <a:r>
              <a:rPr lang="en-US" sz="1700" dirty="0" err="1"/>
              <a:t>बदलें</a:t>
            </a:r>
            <a:r>
              <a:rPr lang="en-US" sz="1700" dirty="0"/>
              <a:t> </a:t>
            </a:r>
          </a:p>
          <a:p>
            <a:r>
              <a:rPr lang="en-US" sz="1700" dirty="0"/>
              <a:t>- </a:t>
            </a:r>
            <a:r>
              <a:rPr lang="en-US" sz="1700" dirty="0" err="1"/>
              <a:t>सभी</a:t>
            </a:r>
            <a:r>
              <a:rPr lang="en-US" sz="1700" dirty="0"/>
              <a:t> </a:t>
            </a:r>
            <a:r>
              <a:rPr lang="en-US" sz="1700" dirty="0" err="1"/>
              <a:t>ऊर्जा</a:t>
            </a:r>
            <a:r>
              <a:rPr lang="en-US" sz="1700" dirty="0"/>
              <a:t>, </a:t>
            </a:r>
            <a:r>
              <a:rPr lang="en-US" sz="1700" dirty="0" err="1"/>
              <a:t>अपने</a:t>
            </a:r>
            <a:r>
              <a:rPr lang="en-US" sz="1700" dirty="0"/>
              <a:t> </a:t>
            </a:r>
            <a:r>
              <a:rPr lang="en-US" sz="1700" dirty="0" err="1"/>
              <a:t>तमाम</a:t>
            </a:r>
            <a:r>
              <a:rPr lang="en-US" sz="1700" dirty="0"/>
              <a:t> </a:t>
            </a:r>
            <a:r>
              <a:rPr lang="en-US" sz="1700" dirty="0" err="1"/>
              <a:t>संभव</a:t>
            </a:r>
            <a:r>
              <a:rPr lang="en-US" sz="1700" dirty="0"/>
              <a:t> </a:t>
            </a:r>
            <a:r>
              <a:rPr lang="en-US" sz="1700" dirty="0" err="1"/>
              <a:t>रूपों</a:t>
            </a:r>
            <a:r>
              <a:rPr lang="en-US" sz="1700" dirty="0"/>
              <a:t> </a:t>
            </a:r>
            <a:r>
              <a:rPr lang="en-US" sz="1700" dirty="0" err="1"/>
              <a:t>में</a:t>
            </a:r>
            <a:r>
              <a:rPr lang="en-US" sz="1700" dirty="0"/>
              <a:t> </a:t>
            </a:r>
            <a:r>
              <a:rPr lang="en-US" sz="1700" dirty="0" err="1"/>
              <a:t>संरक्षित</a:t>
            </a:r>
            <a:r>
              <a:rPr lang="en-US" sz="1700" dirty="0"/>
              <a:t> </a:t>
            </a:r>
            <a:r>
              <a:rPr lang="en-US" sz="1700" dirty="0" err="1"/>
              <a:t>रहेगी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  <p:sp>
        <p:nvSpPr>
          <p:cNvPr id="5" name="Rectangle 4"/>
          <p:cNvSpPr/>
          <p:nvPr/>
        </p:nvSpPr>
        <p:spPr>
          <a:xfrm>
            <a:off x="4375151" y="4522827"/>
            <a:ext cx="52077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जनरल</a:t>
            </a:r>
            <a:r>
              <a:rPr lang="en-US" sz="1500" dirty="0"/>
              <a:t> </a:t>
            </a:r>
            <a:r>
              <a:rPr lang="en-US" sz="1500" dirty="0" err="1"/>
              <a:t>रिलेटिविटी</a:t>
            </a:r>
            <a:r>
              <a:rPr lang="en-US" sz="1500" dirty="0"/>
              <a:t> (</a:t>
            </a:r>
            <a:r>
              <a:rPr lang="en-US" sz="1500" dirty="0" err="1"/>
              <a:t>सापेक्षता</a:t>
            </a:r>
            <a:r>
              <a:rPr lang="en-US" sz="1500" dirty="0"/>
              <a:t>)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लंबाई</a:t>
            </a:r>
            <a:r>
              <a:rPr lang="en-US" sz="1500" dirty="0"/>
              <a:t> </a:t>
            </a:r>
            <a:r>
              <a:rPr lang="en-US" sz="1500" dirty="0" err="1"/>
              <a:t>मिलती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श्वार्सचाइल्ड</a:t>
            </a:r>
            <a:r>
              <a:rPr lang="en-US" sz="1500" dirty="0"/>
              <a:t> (</a:t>
            </a:r>
            <a:r>
              <a:rPr lang="en-US" sz="1500" dirty="0" err="1"/>
              <a:t>Schwartzchild</a:t>
            </a:r>
            <a:r>
              <a:rPr lang="en-US" sz="1500" dirty="0"/>
              <a:t>) </a:t>
            </a:r>
            <a:r>
              <a:rPr lang="en-US" sz="1500" dirty="0" err="1"/>
              <a:t>त्रिज्या</a:t>
            </a:r>
            <a:r>
              <a:rPr lang="en-US" sz="1500" dirty="0"/>
              <a:t> R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218" y="5153025"/>
            <a:ext cx="120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चलें</a:t>
            </a:r>
            <a:r>
              <a:rPr lang="en-US" sz="1400" dirty="0"/>
              <a:t> </a:t>
            </a:r>
            <a:r>
              <a:rPr lang="en-US" sz="1400" dirty="0" err="1"/>
              <a:t>चलते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34144" y="7058025"/>
            <a:ext cx="21336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FASTER THAN LIGHT\PIX\v-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2344" y="286405"/>
            <a:ext cx="381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जनरल</a:t>
            </a:r>
            <a:r>
              <a:rPr lang="en-US" sz="1500" dirty="0"/>
              <a:t> </a:t>
            </a:r>
            <a:r>
              <a:rPr lang="en-US" sz="1500" dirty="0" err="1"/>
              <a:t>रिलेटिविटी</a:t>
            </a:r>
            <a:r>
              <a:rPr lang="en-US" sz="1500" dirty="0"/>
              <a:t> (</a:t>
            </a:r>
            <a:r>
              <a:rPr lang="en-US" sz="1500" dirty="0" err="1"/>
              <a:t>सापेक्षता</a:t>
            </a:r>
            <a:r>
              <a:rPr lang="en-US" sz="1500" dirty="0"/>
              <a:t>)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क्षेत्र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/>
              <a:t>आइंस्टीन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प्रसिद्ध</a:t>
            </a:r>
            <a:r>
              <a:rPr lang="en-US" sz="1500" dirty="0"/>
              <a:t> </a:t>
            </a:r>
            <a:r>
              <a:rPr lang="en-US" sz="1500" dirty="0" err="1"/>
              <a:t>समीकरण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लिखा</a:t>
            </a:r>
            <a:r>
              <a:rPr lang="en-US" sz="1500" dirty="0"/>
              <a:t> </a:t>
            </a:r>
            <a:r>
              <a:rPr lang="en-US" sz="1500" dirty="0" err="1"/>
              <a:t>जाता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0790" y="1404879"/>
            <a:ext cx="46271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जहां</a:t>
            </a:r>
            <a:r>
              <a:rPr lang="en-US" sz="1500" dirty="0"/>
              <a:t> </a:t>
            </a:r>
            <a:r>
              <a:rPr lang="en-US" sz="1500" dirty="0" err="1"/>
              <a:t>कोई</a:t>
            </a:r>
            <a:r>
              <a:rPr lang="en-US" sz="1500" dirty="0"/>
              <a:t> </a:t>
            </a:r>
            <a:r>
              <a:rPr lang="en-US" sz="1500" dirty="0" err="1"/>
              <a:t>भिन्न</a:t>
            </a:r>
            <a:r>
              <a:rPr lang="en-US" sz="1500" dirty="0"/>
              <a:t> </a:t>
            </a:r>
            <a:r>
              <a:rPr lang="en-US" sz="1500" dirty="0" err="1"/>
              <a:t>आइंस्टीन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स्थिरांक</a:t>
            </a:r>
            <a:r>
              <a:rPr lang="en-US" sz="1500" dirty="0"/>
              <a:t> (*)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प्रतिनिधित्व</a:t>
            </a:r>
            <a:r>
              <a:rPr lang="en-US" sz="1500" dirty="0"/>
              <a:t> </a:t>
            </a:r>
            <a:r>
              <a:rPr lang="en-US" sz="1500" dirty="0" err="1"/>
              <a:t>करती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गणितीय</a:t>
            </a:r>
            <a:r>
              <a:rPr lang="en-US" sz="1500" dirty="0"/>
              <a:t> </a:t>
            </a:r>
            <a:r>
              <a:rPr lang="en-US" sz="1500" dirty="0" err="1"/>
              <a:t>कारणों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अपरिवर्तनीय</a:t>
            </a:r>
            <a:r>
              <a:rPr lang="en-US" sz="1500" dirty="0"/>
              <a:t> </a:t>
            </a:r>
            <a:r>
              <a:rPr lang="en-US" sz="1500" dirty="0" err="1"/>
              <a:t>होना</a:t>
            </a:r>
            <a:r>
              <a:rPr lang="en-US" sz="1500" dirty="0"/>
              <a:t> </a:t>
            </a:r>
            <a:r>
              <a:rPr lang="en-US" sz="1500" dirty="0" err="1"/>
              <a:t>चाहिए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मिलता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333" y="2588986"/>
            <a:ext cx="50276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आपस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जोड़ता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पहला</a:t>
            </a:r>
            <a:r>
              <a:rPr lang="en-US" sz="1500" dirty="0"/>
              <a:t> </a:t>
            </a:r>
            <a:r>
              <a:rPr lang="en-US" sz="1500" dirty="0" err="1"/>
              <a:t>नियम</a:t>
            </a:r>
            <a:r>
              <a:rPr lang="en-US" sz="1500" dirty="0"/>
              <a:t> </a:t>
            </a:r>
            <a:r>
              <a:rPr lang="en-US" sz="1500" dirty="0" err="1"/>
              <a:t>मिलता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 smtClean="0"/>
              <a:t>: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6305167" y="567091"/>
            <a:ext cx="3122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द्रव्यमान</a:t>
            </a:r>
            <a:r>
              <a:rPr lang="en-US" sz="1500" dirty="0"/>
              <a:t> m, </a:t>
            </a:r>
            <a:r>
              <a:rPr lang="en-US" sz="1500" dirty="0" err="1"/>
              <a:t>ब्रह्मांड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विशेष</a:t>
            </a:r>
            <a:r>
              <a:rPr lang="en-US" sz="1500" dirty="0"/>
              <a:t> </a:t>
            </a:r>
            <a:r>
              <a:rPr lang="en-US" sz="1500" dirty="0" err="1"/>
              <a:t>आयाम</a:t>
            </a:r>
            <a:r>
              <a:rPr lang="en-US" sz="1500" dirty="0"/>
              <a:t> R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बढ़ता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हाँ</a:t>
            </a:r>
            <a:r>
              <a:rPr lang="en-US" sz="1500" dirty="0"/>
              <a:t>, </a:t>
            </a:r>
            <a:r>
              <a:rPr lang="en-US" sz="1500" dirty="0" err="1"/>
              <a:t>क्यों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. </a:t>
            </a:r>
            <a:r>
              <a:rPr lang="en-US" sz="1500" dirty="0" err="1"/>
              <a:t>इसमें</a:t>
            </a:r>
            <a:r>
              <a:rPr lang="en-US" sz="1500" dirty="0"/>
              <a:t> </a:t>
            </a:r>
            <a:r>
              <a:rPr lang="en-US" sz="1500" dirty="0" err="1"/>
              <a:t>मेरी</a:t>
            </a:r>
            <a:r>
              <a:rPr lang="en-US" sz="1500" dirty="0"/>
              <a:t> </a:t>
            </a:r>
            <a:r>
              <a:rPr lang="en-US" sz="1500" dirty="0" err="1"/>
              <a:t>परिकल्पना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साथ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जोड़ें</a:t>
            </a:r>
            <a:r>
              <a:rPr lang="en-US" sz="1500" dirty="0"/>
              <a:t> </a:t>
            </a:r>
            <a:r>
              <a:rPr lang="en-US" sz="1500" dirty="0" err="1"/>
              <a:t>ऊर्जा</a:t>
            </a:r>
            <a:r>
              <a:rPr lang="en-US" sz="1500" dirty="0"/>
              <a:t> </a:t>
            </a:r>
            <a:r>
              <a:rPr lang="en-US" sz="1500" dirty="0" err="1"/>
              <a:t>संरक्षण</a:t>
            </a:r>
            <a:r>
              <a:rPr lang="en-US" sz="1500" dirty="0"/>
              <a:t> </a:t>
            </a:r>
            <a:r>
              <a:rPr lang="en-US" sz="1500" dirty="0" err="1"/>
              <a:t>mc²</a:t>
            </a:r>
            <a:r>
              <a:rPr lang="en-US" sz="1500" dirty="0"/>
              <a:t> =  </a:t>
            </a:r>
            <a:r>
              <a:rPr lang="en-US" sz="1500" dirty="0" err="1"/>
              <a:t>स्थिरांक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7288" y="2902925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देखें</a:t>
            </a:r>
            <a:r>
              <a:rPr lang="en-US" sz="1600" dirty="0"/>
              <a:t>,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प्रकाश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बदलती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जुड़ा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 </a:t>
            </a:r>
            <a:r>
              <a:rPr lang="en-US" sz="1600" dirty="0" err="1"/>
              <a:t>चलें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बढ़ें</a:t>
            </a:r>
            <a:r>
              <a:rPr lang="en-US" sz="1600" dirty="0"/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569" y="4071045"/>
            <a:ext cx="2619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 smtClean="0"/>
              <a:t>गुरुत्वाकर्षण</a:t>
            </a:r>
            <a:r>
              <a:rPr lang="en-US" sz="1500" dirty="0" smtClean="0"/>
              <a:t> </a:t>
            </a: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स्थिरांक</a:t>
            </a:r>
            <a:r>
              <a:rPr lang="en-US" sz="1500" dirty="0"/>
              <a:t> </a:t>
            </a:r>
            <a:r>
              <a:rPr lang="en-US" sz="1500" dirty="0" err="1"/>
              <a:t>मिलता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बदलता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endParaRPr lang="en-US" sz="1500" dirty="0"/>
          </a:p>
        </p:txBody>
      </p:sp>
      <p:sp>
        <p:nvSpPr>
          <p:cNvPr id="10" name="Rectangle 9"/>
          <p:cNvSpPr/>
          <p:nvPr/>
        </p:nvSpPr>
        <p:spPr>
          <a:xfrm>
            <a:off x="667544" y="5610225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बर्तन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तथ्य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जोड़ता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कण</a:t>
            </a:r>
            <a:r>
              <a:rPr lang="en-US" sz="1500" dirty="0"/>
              <a:t> </a:t>
            </a:r>
            <a:r>
              <a:rPr lang="en-US" sz="1500" dirty="0" err="1"/>
              <a:t>संपीड़ित</a:t>
            </a:r>
            <a:r>
              <a:rPr lang="en-US" sz="1500" dirty="0"/>
              <a:t> (</a:t>
            </a:r>
            <a:r>
              <a:rPr lang="en-US" sz="1500" dirty="0" err="1"/>
              <a:t>कंप्रेस</a:t>
            </a:r>
            <a:r>
              <a:rPr lang="en-US" sz="1500" dirty="0"/>
              <a:t>)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hi-IN" sz="1500" dirty="0" smtClean="0"/>
              <a:t>जिसके</a:t>
            </a:r>
            <a:r>
              <a:rPr lang="en-US" sz="1500" dirty="0" smtClean="0"/>
              <a:t> </a:t>
            </a:r>
            <a:r>
              <a:rPr lang="hi-IN" sz="1500" dirty="0" smtClean="0"/>
              <a:t>अनुसार 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7296944" y="5163205"/>
            <a:ext cx="236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प्लैंक</a:t>
            </a:r>
            <a:r>
              <a:rPr lang="en-US" sz="1500" dirty="0"/>
              <a:t> </a:t>
            </a:r>
            <a:r>
              <a:rPr lang="en-US" sz="1500" dirty="0" err="1"/>
              <a:t>स्थिरांक</a:t>
            </a:r>
            <a:r>
              <a:rPr lang="en-US" sz="1500" dirty="0"/>
              <a:t> </a:t>
            </a:r>
            <a:r>
              <a:rPr lang="en-US" sz="1500" dirty="0" err="1"/>
              <a:t>प्राप्त</a:t>
            </a:r>
            <a:r>
              <a:rPr lang="en-US" sz="1500" dirty="0"/>
              <a:t> </a:t>
            </a:r>
            <a:r>
              <a:rPr lang="en-US" sz="1500" dirty="0" err="1"/>
              <a:t>करता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विकसित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927486" y="6981825"/>
            <a:ext cx="2635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(*) </a:t>
            </a:r>
            <a:r>
              <a:rPr lang="en-US" sz="1400" dirty="0" err="1"/>
              <a:t>हाल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शोधपत्रों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लिखा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 :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794" y="6981825"/>
            <a:ext cx="629841" cy="347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34944" y="6905625"/>
            <a:ext cx="972344" cy="1739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93295" y="6948323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लेकिन</a:t>
            </a:r>
            <a:r>
              <a:rPr lang="en-US" sz="1400" dirty="0" smtClean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अंतर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तरह</a:t>
            </a:r>
            <a:r>
              <a:rPr lang="en-US" sz="1400" dirty="0" smtClean="0"/>
              <a:t>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टेंसर</a:t>
            </a:r>
            <a:r>
              <a:rPr lang="en-US" sz="1400" dirty="0"/>
              <a:t> </a:t>
            </a:r>
            <a:r>
              <a:rPr lang="en-US" sz="1400" dirty="0" smtClean="0"/>
              <a:t>T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शर्तों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लिखा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FASTER THAN LIGHT\PIX\v-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10474326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9165" y="571386"/>
            <a:ext cx="1099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देखते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867944" y="386015"/>
            <a:ext cx="572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4142" y="2631965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बूम</a:t>
            </a:r>
            <a:r>
              <a:rPr lang="en-US" sz="20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4944" y="555292"/>
            <a:ext cx="329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टायरसिअस</a:t>
            </a:r>
            <a:r>
              <a:rPr lang="en-US" sz="1600" dirty="0"/>
              <a:t>, </a:t>
            </a:r>
            <a:r>
              <a:rPr lang="en-US" sz="1600" dirty="0" err="1"/>
              <a:t>प्लैंक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लंबाई</a:t>
            </a:r>
            <a:r>
              <a:rPr lang="en-US" sz="1600" dirty="0"/>
              <a:t> R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बदलती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: </a:t>
            </a:r>
            <a:r>
              <a:rPr lang="en-US" sz="1600" dirty="0" err="1"/>
              <a:t>प्लैंक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दीवार</a:t>
            </a:r>
            <a:r>
              <a:rPr lang="en-US" sz="1600" dirty="0"/>
              <a:t> </a:t>
            </a:r>
            <a:r>
              <a:rPr lang="en-US" sz="1600" dirty="0" err="1"/>
              <a:t>गिर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मौजूद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784" y="3442871"/>
            <a:ext cx="2484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अभी-अभी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सोचा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49146" y="4190256"/>
            <a:ext cx="93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7344" y="6296025"/>
            <a:ext cx="2301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दुश्मनों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बारे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सोच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लगातार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4344" y="4238625"/>
            <a:ext cx="652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z</a:t>
            </a:r>
            <a:r>
              <a:rPr lang="en-US" dirty="0" smtClean="0"/>
              <a:t>zzz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06015" y="1353205"/>
            <a:ext cx="652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z</a:t>
            </a:r>
            <a:r>
              <a:rPr lang="en-US" dirty="0" smtClean="0"/>
              <a:t>zzz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FASTER THAN LIGHT\PIX\v-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83144" y="1114425"/>
            <a:ext cx="523875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944" y="123825"/>
            <a:ext cx="2063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अगली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सुबह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144" y="1084897"/>
            <a:ext cx="4057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सब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अच्छा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मैं</a:t>
            </a:r>
            <a:r>
              <a:rPr lang="en-US" sz="1800" dirty="0"/>
              <a:t> </a:t>
            </a:r>
            <a:r>
              <a:rPr lang="en-US" sz="1800" dirty="0" err="1"/>
              <a:t>बस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कहूंगा</a:t>
            </a:r>
            <a:r>
              <a:rPr lang="en-US" sz="1800" dirty="0"/>
              <a:t>: </a:t>
            </a:r>
            <a:r>
              <a:rPr lang="en-US" sz="1800" dirty="0" err="1"/>
              <a:t>इसका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फायदा</a:t>
            </a:r>
            <a:r>
              <a:rPr lang="en-US" sz="1800" dirty="0"/>
              <a:t>? </a:t>
            </a:r>
            <a:r>
              <a:rPr lang="en-US" sz="1800" dirty="0" err="1"/>
              <a:t>आर्चीबाल्ड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केवल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खोजा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भौतिकी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समीकरण</a:t>
            </a:r>
            <a:r>
              <a:rPr lang="en-US" sz="1800" dirty="0"/>
              <a:t>, </a:t>
            </a:r>
            <a:r>
              <a:rPr lang="en-US" sz="1800" dirty="0" err="1"/>
              <a:t>बिना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अपवाद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(*) </a:t>
            </a:r>
            <a:r>
              <a:rPr lang="en-US" sz="1800" dirty="0" err="1"/>
              <a:t>अपरिवर्तनीय</a:t>
            </a:r>
            <a:r>
              <a:rPr lang="en-US" sz="1800" dirty="0"/>
              <a:t> </a:t>
            </a:r>
            <a:r>
              <a:rPr lang="en-US" sz="1800" dirty="0" err="1"/>
              <a:t>थे</a:t>
            </a:r>
            <a:r>
              <a:rPr lang="en-US" sz="1800" dirty="0"/>
              <a:t>. </a:t>
            </a:r>
            <a:r>
              <a:rPr lang="hi-IN" sz="1800" dirty="0" smtClean="0"/>
              <a:t>हम</a:t>
            </a:r>
            <a:r>
              <a:rPr lang="en-US" sz="1800" dirty="0" smtClean="0"/>
              <a:t> </a:t>
            </a:r>
            <a:r>
              <a:rPr lang="hi-IN" sz="1800" dirty="0" smtClean="0"/>
              <a:t>उन्हें</a:t>
            </a:r>
            <a:r>
              <a:rPr lang="en-US" sz="1800" dirty="0" smtClean="0"/>
              <a:t> </a:t>
            </a:r>
            <a:r>
              <a:rPr lang="en-US" sz="1800" dirty="0"/>
              <a:t>"</a:t>
            </a:r>
            <a:r>
              <a:rPr lang="en-US" sz="1800" dirty="0" err="1"/>
              <a:t>गेज-परिवर्तन</a:t>
            </a:r>
            <a:r>
              <a:rPr lang="en-US" sz="1800" dirty="0"/>
              <a:t>" </a:t>
            </a:r>
            <a:r>
              <a:rPr lang="en-US" sz="1800" dirty="0" err="1"/>
              <a:t>कहेंगे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7344" y="1038225"/>
            <a:ext cx="3076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याद</a:t>
            </a:r>
            <a:r>
              <a:rPr lang="en-US" sz="1800" dirty="0"/>
              <a:t> </a:t>
            </a:r>
            <a:r>
              <a:rPr lang="en-US" sz="1800" dirty="0" err="1"/>
              <a:t>रखें</a:t>
            </a:r>
            <a:r>
              <a:rPr lang="en-US" sz="1800" dirty="0"/>
              <a:t>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माप</a:t>
            </a:r>
            <a:r>
              <a:rPr lang="en-US" sz="1800" dirty="0" smtClean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अवलोकन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सारे</a:t>
            </a:r>
            <a:r>
              <a:rPr lang="en-US" sz="1800" dirty="0"/>
              <a:t> </a:t>
            </a:r>
            <a:r>
              <a:rPr lang="en-US" sz="1800" dirty="0" err="1"/>
              <a:t>उपकरण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औज़ार</a:t>
            </a:r>
            <a:r>
              <a:rPr lang="en-US" sz="1800" dirty="0"/>
              <a:t> </a:t>
            </a:r>
            <a:r>
              <a:rPr lang="en-US" sz="1800" dirty="0" err="1"/>
              <a:t>इन्हीं</a:t>
            </a:r>
            <a:r>
              <a:rPr lang="en-US" sz="1800" dirty="0"/>
              <a:t> </a:t>
            </a:r>
            <a:r>
              <a:rPr lang="en-US" sz="1800" dirty="0" err="1"/>
              <a:t>समीकरणों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उपयोग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करके</a:t>
            </a:r>
            <a:r>
              <a:rPr lang="en-US" sz="1800" dirty="0" smtClean="0"/>
              <a:t> </a:t>
            </a:r>
            <a:r>
              <a:rPr lang="en-US" sz="1800" dirty="0" err="1"/>
              <a:t>बनाए</a:t>
            </a:r>
            <a:r>
              <a:rPr lang="en-US" sz="1800" dirty="0"/>
              <a:t> </a:t>
            </a:r>
            <a:r>
              <a:rPr lang="en-US" sz="1800" dirty="0" err="1"/>
              <a:t>जाते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544" y="3551099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निष्कर्ष</a:t>
            </a:r>
            <a:r>
              <a:rPr lang="en-US" sz="1800" dirty="0"/>
              <a:t>: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प्रणाली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प्रयोग</a:t>
            </a:r>
            <a:r>
              <a:rPr lang="en-US" sz="1800" dirty="0"/>
              <a:t> </a:t>
            </a:r>
            <a:r>
              <a:rPr lang="en-US" sz="1800" dirty="0" err="1"/>
              <a:t>या</a:t>
            </a:r>
            <a:r>
              <a:rPr lang="en-US" sz="1800" dirty="0"/>
              <a:t> </a:t>
            </a:r>
            <a:r>
              <a:rPr lang="en-US" sz="1800" dirty="0" err="1"/>
              <a:t>अवलोकन</a:t>
            </a:r>
            <a:r>
              <a:rPr lang="en-US" sz="1800" dirty="0"/>
              <a:t> </a:t>
            </a:r>
            <a:r>
              <a:rPr lang="en-US" sz="1800" dirty="0" err="1"/>
              <a:t>उपकरण</a:t>
            </a:r>
            <a:r>
              <a:rPr lang="en-US" sz="1800" dirty="0"/>
              <a:t>,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डिजाइन</a:t>
            </a:r>
            <a:r>
              <a:rPr lang="en-US" sz="1800" dirty="0"/>
              <a:t> </a:t>
            </a:r>
            <a:r>
              <a:rPr lang="en-US" sz="1800" dirty="0" err="1"/>
              <a:t>करना</a:t>
            </a:r>
            <a:r>
              <a:rPr lang="en-US" sz="1800" dirty="0"/>
              <a:t> </a:t>
            </a:r>
            <a:r>
              <a:rPr lang="en-US" sz="1800" dirty="0" err="1"/>
              <a:t>असंभव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कम-से-कम</a:t>
            </a:r>
            <a:r>
              <a:rPr lang="en-US" sz="1800" dirty="0"/>
              <a:t> </a:t>
            </a:r>
            <a:r>
              <a:rPr lang="en-US" sz="1800" dirty="0" err="1"/>
              <a:t>विविधता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माप</a:t>
            </a:r>
            <a:r>
              <a:rPr lang="en-US" sz="1800" dirty="0"/>
              <a:t> </a:t>
            </a:r>
            <a:r>
              <a:rPr lang="en-US" sz="1800" dirty="0" err="1"/>
              <a:t>सके</a:t>
            </a:r>
            <a:r>
              <a:rPr lang="en-US" sz="1800" dirty="0"/>
              <a:t>. </a:t>
            </a:r>
            <a:r>
              <a:rPr lang="en-US" sz="1800" dirty="0" err="1"/>
              <a:t>क्योंकि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माप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उपकरण</a:t>
            </a:r>
            <a:r>
              <a:rPr lang="en-US" sz="1800" dirty="0"/>
              <a:t> </a:t>
            </a:r>
            <a:r>
              <a:rPr lang="en-US" sz="1800" dirty="0" err="1"/>
              <a:t>खुद</a:t>
            </a:r>
            <a:r>
              <a:rPr lang="en-US" sz="1800" dirty="0"/>
              <a:t> </a:t>
            </a:r>
            <a:r>
              <a:rPr lang="en-US" sz="1800" dirty="0" err="1"/>
              <a:t>उन</a:t>
            </a:r>
            <a:r>
              <a:rPr lang="en-US" sz="1800" dirty="0"/>
              <a:t> </a:t>
            </a:r>
            <a:r>
              <a:rPr lang="en-US" sz="1800" dirty="0" err="1" smtClean="0"/>
              <a:t>चीज़ों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बहते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जिन्हें</a:t>
            </a:r>
            <a:r>
              <a:rPr lang="en-US" sz="1800" dirty="0"/>
              <a:t> </a:t>
            </a:r>
            <a:r>
              <a:rPr lang="en-US" sz="1800" dirty="0" err="1"/>
              <a:t>उन्हें</a:t>
            </a:r>
            <a:r>
              <a:rPr lang="en-US" sz="1800" dirty="0"/>
              <a:t> </a:t>
            </a:r>
            <a:r>
              <a:rPr lang="en-US" sz="1800" dirty="0" err="1"/>
              <a:t>नापना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इसे</a:t>
            </a:r>
            <a:r>
              <a:rPr lang="en-US" sz="1800" dirty="0" smtClean="0"/>
              <a:t> </a:t>
            </a:r>
            <a:r>
              <a:rPr lang="en-US" sz="1800" dirty="0"/>
              <a:t>"</a:t>
            </a:r>
            <a:r>
              <a:rPr lang="en-US" sz="1800" dirty="0" err="1"/>
              <a:t>समानांतर</a:t>
            </a:r>
            <a:r>
              <a:rPr lang="en-US" sz="1800" dirty="0"/>
              <a:t> </a:t>
            </a:r>
            <a:r>
              <a:rPr lang="en-US" sz="1800" dirty="0" err="1"/>
              <a:t>बहाव</a:t>
            </a:r>
            <a:r>
              <a:rPr lang="en-US" sz="1800" dirty="0"/>
              <a:t>" </a:t>
            </a:r>
            <a:r>
              <a:rPr lang="en-US" sz="1800" dirty="0" err="1"/>
              <a:t>कहते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8394" y="6106894"/>
            <a:ext cx="5238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मैंने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अभी</a:t>
            </a:r>
            <a:r>
              <a:rPr lang="en-US" sz="1800" dirty="0"/>
              <a:t> </a:t>
            </a:r>
            <a:r>
              <a:rPr lang="en-US" sz="1800" dirty="0" err="1"/>
              <a:t>तक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, </a:t>
            </a:r>
            <a:endParaRPr lang="en-US" sz="1800" dirty="0" smtClean="0"/>
          </a:p>
          <a:p>
            <a:pPr algn="ctr"/>
            <a:r>
              <a:rPr lang="en-US" sz="1800" dirty="0" err="1" smtClean="0"/>
              <a:t>क्या</a:t>
            </a:r>
            <a:r>
              <a:rPr lang="en-US" sz="1800" dirty="0" smtClean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सब</a:t>
            </a:r>
            <a:r>
              <a:rPr lang="en-US" sz="1800" dirty="0"/>
              <a:t> </a:t>
            </a:r>
            <a:r>
              <a:rPr lang="en-US" sz="1800" dirty="0" err="1"/>
              <a:t>बेकार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344" y="7074753"/>
            <a:ext cx="9790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/>
              <a:t>मैक्सवेल</a:t>
            </a:r>
            <a:r>
              <a:rPr lang="en-US" sz="1400" dirty="0"/>
              <a:t>, </a:t>
            </a:r>
            <a:r>
              <a:rPr lang="en-US" sz="1400" dirty="0" err="1"/>
              <a:t>श्रोडिंगर</a:t>
            </a:r>
            <a:r>
              <a:rPr lang="en-US" sz="1400" dirty="0"/>
              <a:t> </a:t>
            </a:r>
            <a:r>
              <a:rPr lang="en-US" sz="1400" dirty="0" err="1"/>
              <a:t>आदि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समीकरणों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अपरिवर्तनीयता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, </a:t>
            </a:r>
            <a:r>
              <a:rPr lang="en-US" sz="1400" dirty="0" err="1"/>
              <a:t>परिशिष्ट</a:t>
            </a:r>
            <a:r>
              <a:rPr lang="en-US" sz="1400" dirty="0"/>
              <a:t> </a:t>
            </a:r>
            <a:r>
              <a:rPr lang="en-US" sz="1400" dirty="0" err="1"/>
              <a:t>देखें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FASTER THAN LIGHT\PIX\v-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2744" y="324177"/>
            <a:ext cx="4875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गणितीय</a:t>
            </a:r>
            <a:r>
              <a:rPr lang="en-US" sz="1800" dirty="0"/>
              <a:t> </a:t>
            </a:r>
            <a:r>
              <a:rPr lang="en-US" sz="1800" dirty="0" err="1"/>
              <a:t>अभ्यास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रूप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सुंदर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अगर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उससे</a:t>
            </a:r>
            <a:r>
              <a:rPr lang="en-US" sz="1800" dirty="0"/>
              <a:t> </a:t>
            </a:r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माप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भला</a:t>
            </a:r>
            <a:r>
              <a:rPr lang="en-US" sz="1800" dirty="0"/>
              <a:t> </a:t>
            </a:r>
            <a:r>
              <a:rPr lang="en-US" sz="1800" dirty="0" err="1"/>
              <a:t>उसका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फायदा</a:t>
            </a:r>
            <a:r>
              <a:rPr lang="en-US" sz="1800" dirty="0"/>
              <a:t>?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बिल्कुल</a:t>
            </a:r>
            <a:r>
              <a:rPr lang="en-US" sz="1800" dirty="0"/>
              <a:t> </a:t>
            </a:r>
            <a:r>
              <a:rPr lang="en-US" sz="1800" dirty="0" err="1"/>
              <a:t>उस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-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कमरे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तापमान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वृद्धि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नापने</a:t>
            </a:r>
            <a:r>
              <a:rPr lang="en-US" sz="1800" dirty="0"/>
              <a:t> </a:t>
            </a:r>
            <a:r>
              <a:rPr lang="en-US" sz="1800" dirty="0" err="1"/>
              <a:t>लिए</a:t>
            </a:r>
            <a:r>
              <a:rPr lang="en-US" sz="1800" dirty="0"/>
              <a:t> </a:t>
            </a:r>
            <a:r>
              <a:rPr lang="en-US" sz="1800" dirty="0" err="1"/>
              <a:t>लोहे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मेज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फैलाव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मापते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काम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स्टील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स्केल</a:t>
            </a:r>
            <a:r>
              <a:rPr lang="en-US" sz="1800" dirty="0"/>
              <a:t> (</a:t>
            </a:r>
            <a:r>
              <a:rPr lang="en-US" sz="1800" dirty="0" err="1"/>
              <a:t>रूलर</a:t>
            </a:r>
            <a:r>
              <a:rPr lang="en-US" sz="1800" dirty="0"/>
              <a:t>)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करते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944" y="3107293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हा</a:t>
            </a:r>
            <a:r>
              <a:rPr lang="en-US" sz="1800" dirty="0"/>
              <a:t>, </a:t>
            </a:r>
            <a:r>
              <a:rPr lang="en-US" sz="1800" dirty="0" err="1"/>
              <a:t>हा</a:t>
            </a:r>
            <a:r>
              <a:rPr lang="en-US" sz="18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8744" y="581025"/>
            <a:ext cx="2620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रुकें</a:t>
            </a:r>
            <a:r>
              <a:rPr lang="en-US" sz="1800" dirty="0"/>
              <a:t>! </a:t>
            </a:r>
            <a:endParaRPr lang="en-US" sz="1800" dirty="0" smtClean="0"/>
          </a:p>
          <a:p>
            <a:pPr algn="ctr"/>
            <a:r>
              <a:rPr lang="en-US" sz="1800" dirty="0" err="1" smtClean="0"/>
              <a:t>कुछ</a:t>
            </a:r>
            <a:r>
              <a:rPr lang="en-US" sz="1800" dirty="0" smtClean="0"/>
              <a:t> </a:t>
            </a:r>
            <a:r>
              <a:rPr lang="en-US" sz="1800" dirty="0" err="1"/>
              <a:t>ऐसा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जिसे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देखते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जिसे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समझाने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सक्षम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5544" y="2726293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सच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?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164" y="4695825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वो</a:t>
            </a:r>
            <a:r>
              <a:rPr lang="en-US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FASTER THAN LIGHT\PIX\v-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8256" y="7207448"/>
            <a:ext cx="937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smtClean="0"/>
              <a:t> (*) </a:t>
            </a:r>
            <a:r>
              <a:rPr lang="en-US" sz="1400" dirty="0" err="1"/>
              <a:t>लेखक</a:t>
            </a:r>
            <a:r>
              <a:rPr lang="en-US" sz="1400" dirty="0"/>
              <a:t> </a:t>
            </a:r>
            <a:r>
              <a:rPr lang="hi-IN" sz="1400" dirty="0"/>
              <a:t>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लिखे</a:t>
            </a:r>
            <a:r>
              <a:rPr lang="en-US" sz="1400" dirty="0" smtClean="0"/>
              <a:t> </a:t>
            </a: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निबंध</a:t>
            </a:r>
            <a:r>
              <a:rPr lang="en-US" sz="1400" dirty="0"/>
              <a:t> </a:t>
            </a:r>
            <a:r>
              <a:rPr lang="en-US" sz="1400" dirty="0" err="1" smtClean="0"/>
              <a:t>शीर्ष</a:t>
            </a:r>
            <a:r>
              <a:rPr lang="en-US" sz="1400" dirty="0"/>
              <a:t>, </a:t>
            </a:r>
            <a:r>
              <a:rPr lang="en-US" sz="1400" dirty="0" err="1"/>
              <a:t>वैज्ञानिक</a:t>
            </a:r>
            <a:r>
              <a:rPr lang="en-US" sz="1400" dirty="0"/>
              <a:t> </a:t>
            </a:r>
            <a:r>
              <a:rPr lang="en-US" sz="1400" dirty="0" err="1"/>
              <a:t>जर्नल्स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प्रकाशित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वैज्ञानिक</a:t>
            </a:r>
            <a:r>
              <a:rPr lang="en-US" sz="1400" dirty="0"/>
              <a:t> </a:t>
            </a:r>
            <a:r>
              <a:rPr lang="en-US" sz="1400" dirty="0" err="1"/>
              <a:t>समुदाय</a:t>
            </a:r>
            <a:r>
              <a:rPr lang="en-US" sz="1400" dirty="0"/>
              <a:t>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तरफ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उदासीन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9064" y="1537871"/>
            <a:ext cx="147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समरूपता</a:t>
            </a:r>
            <a:r>
              <a:rPr lang="en-US" sz="1600" dirty="0"/>
              <a:t> </a:t>
            </a:r>
            <a:r>
              <a:rPr lang="en-US" sz="1600" dirty="0" err="1"/>
              <a:t>तोड़ना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33657" y="3976271"/>
            <a:ext cx="1330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आदिम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63344" y="2510611"/>
            <a:ext cx="42489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err="1"/>
              <a:t>आर्चीबाल्ड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मॉडल</a:t>
            </a:r>
            <a:r>
              <a:rPr lang="en-US" sz="1700" dirty="0"/>
              <a:t> </a:t>
            </a:r>
            <a:r>
              <a:rPr lang="en-US" sz="1700" dirty="0" err="1"/>
              <a:t>में</a:t>
            </a:r>
            <a:r>
              <a:rPr lang="en-US" sz="1700" dirty="0"/>
              <a:t>, </a:t>
            </a:r>
            <a:r>
              <a:rPr lang="en-US" sz="1700" dirty="0" err="1"/>
              <a:t>जब</a:t>
            </a:r>
            <a:r>
              <a:rPr lang="en-US" sz="1700" dirty="0"/>
              <a:t> </a:t>
            </a:r>
            <a:r>
              <a:rPr lang="en-US" sz="1700" dirty="0" err="1"/>
              <a:t>ब्रह्मांड</a:t>
            </a:r>
            <a:r>
              <a:rPr lang="en-US" sz="1700" dirty="0"/>
              <a:t> </a:t>
            </a:r>
            <a:r>
              <a:rPr lang="en-US" sz="1700" dirty="0" err="1"/>
              <a:t>अपनी</a:t>
            </a:r>
            <a:r>
              <a:rPr lang="en-US" sz="1700" dirty="0"/>
              <a:t> </a:t>
            </a:r>
            <a:r>
              <a:rPr lang="en-US" sz="1700" dirty="0" err="1"/>
              <a:t>आदिम</a:t>
            </a:r>
            <a:r>
              <a:rPr lang="en-US" sz="1700" dirty="0"/>
              <a:t> </a:t>
            </a:r>
            <a:r>
              <a:rPr lang="en-US" sz="1700" dirty="0" err="1"/>
              <a:t>स्थिति</a:t>
            </a:r>
            <a:r>
              <a:rPr lang="en-US" sz="1700" dirty="0"/>
              <a:t> </a:t>
            </a:r>
            <a:r>
              <a:rPr lang="en-US" sz="1700" dirty="0" err="1"/>
              <a:t>में</a:t>
            </a:r>
            <a:r>
              <a:rPr lang="en-US" sz="1700" dirty="0"/>
              <a:t> </a:t>
            </a:r>
            <a:r>
              <a:rPr lang="en-US" sz="1700" dirty="0" err="1"/>
              <a:t>था</a:t>
            </a:r>
            <a:r>
              <a:rPr lang="en-US" sz="1700" dirty="0"/>
              <a:t> </a:t>
            </a:r>
            <a:r>
              <a:rPr lang="en-US" sz="1700" dirty="0" err="1"/>
              <a:t>तब</a:t>
            </a:r>
            <a:r>
              <a:rPr lang="en-US" sz="1700" dirty="0"/>
              <a:t> </a:t>
            </a:r>
            <a:r>
              <a:rPr lang="en-US" sz="1700" dirty="0" err="1"/>
              <a:t>समरूपता</a:t>
            </a:r>
            <a:r>
              <a:rPr lang="en-US" sz="1700" dirty="0"/>
              <a:t> </a:t>
            </a:r>
            <a:r>
              <a:rPr lang="en-US" sz="1700" dirty="0" err="1"/>
              <a:t>तोड़ने</a:t>
            </a:r>
            <a:r>
              <a:rPr lang="en-US" sz="1700" dirty="0"/>
              <a:t> </a:t>
            </a:r>
            <a:r>
              <a:rPr lang="en-US" sz="1700" dirty="0" err="1"/>
              <a:t>से</a:t>
            </a:r>
            <a:r>
              <a:rPr lang="en-US" sz="1700" dirty="0"/>
              <a:t> </a:t>
            </a:r>
            <a:r>
              <a:rPr lang="en-US" sz="1700" dirty="0" err="1"/>
              <a:t>पहले</a:t>
            </a:r>
            <a:r>
              <a:rPr lang="en-US" sz="1700" dirty="0"/>
              <a:t>, </a:t>
            </a:r>
            <a:r>
              <a:rPr lang="en-US" sz="1700" dirty="0" err="1"/>
              <a:t>प्रकाश</a:t>
            </a:r>
            <a:r>
              <a:rPr lang="en-US" sz="1700" dirty="0"/>
              <a:t> </a:t>
            </a:r>
            <a:r>
              <a:rPr lang="en-US" sz="1700" dirty="0" err="1"/>
              <a:t>की</a:t>
            </a:r>
            <a:r>
              <a:rPr lang="en-US" sz="1700" dirty="0"/>
              <a:t> </a:t>
            </a:r>
            <a:r>
              <a:rPr lang="en-US" sz="1700" dirty="0" err="1"/>
              <a:t>गति</a:t>
            </a:r>
            <a:r>
              <a:rPr lang="en-US" sz="1700" dirty="0"/>
              <a:t> </a:t>
            </a:r>
            <a:r>
              <a:rPr lang="en-US" sz="1700" dirty="0" err="1"/>
              <a:t>परिवर्तनशील</a:t>
            </a:r>
            <a:r>
              <a:rPr lang="en-US" sz="1700" dirty="0"/>
              <a:t> </a:t>
            </a:r>
            <a:r>
              <a:rPr lang="en-US" sz="1700" dirty="0" err="1"/>
              <a:t>थी</a:t>
            </a:r>
            <a:r>
              <a:rPr lang="en-US" sz="1700" dirty="0"/>
              <a:t>. </a:t>
            </a:r>
            <a:r>
              <a:rPr lang="en-US" sz="1700" dirty="0" err="1"/>
              <a:t>तब</a:t>
            </a:r>
            <a:r>
              <a:rPr lang="en-US" sz="1700" dirty="0"/>
              <a:t> </a:t>
            </a:r>
            <a:r>
              <a:rPr lang="en-US" sz="1700" dirty="0" err="1"/>
              <a:t>ब्रह्मांड</a:t>
            </a:r>
            <a:r>
              <a:rPr lang="en-US" sz="1700" dirty="0"/>
              <a:t> </a:t>
            </a:r>
            <a:r>
              <a:rPr lang="en-US" sz="1700" dirty="0" err="1"/>
              <a:t>क्षितिज</a:t>
            </a:r>
            <a:r>
              <a:rPr lang="en-US" sz="1700" dirty="0"/>
              <a:t> </a:t>
            </a:r>
            <a:r>
              <a:rPr lang="en-US" sz="1700" dirty="0" err="1"/>
              <a:t>ct</a:t>
            </a:r>
            <a:r>
              <a:rPr lang="en-US" sz="1700" dirty="0"/>
              <a:t> </a:t>
            </a:r>
            <a:r>
              <a:rPr lang="en-US" sz="1700" dirty="0" err="1"/>
              <a:t>नहीं</a:t>
            </a:r>
            <a:r>
              <a:rPr lang="en-US" sz="1700" dirty="0"/>
              <a:t> </a:t>
            </a:r>
            <a:r>
              <a:rPr lang="en-US" sz="1700" dirty="0" err="1"/>
              <a:t>थी</a:t>
            </a:r>
            <a:r>
              <a:rPr lang="en-US" sz="1700" dirty="0"/>
              <a:t>, </a:t>
            </a:r>
            <a:r>
              <a:rPr lang="en-US" sz="1700" dirty="0" err="1"/>
              <a:t>जिसमें</a:t>
            </a:r>
            <a:r>
              <a:rPr lang="en-US" sz="1700" dirty="0"/>
              <a:t> c </a:t>
            </a:r>
            <a:r>
              <a:rPr lang="en-US" sz="1700" dirty="0" err="1"/>
              <a:t>स्थिरांक</a:t>
            </a:r>
            <a:r>
              <a:rPr lang="en-US" sz="1700" dirty="0"/>
              <a:t> </a:t>
            </a:r>
            <a:r>
              <a:rPr lang="en-US" sz="1700" dirty="0" err="1"/>
              <a:t>था</a:t>
            </a:r>
            <a:r>
              <a:rPr lang="en-US" sz="1700" dirty="0"/>
              <a:t>, </a:t>
            </a:r>
            <a:r>
              <a:rPr lang="en-US" sz="1700" dirty="0" err="1"/>
              <a:t>लेकिन</a:t>
            </a:r>
            <a:r>
              <a:rPr lang="en-US" sz="1700" dirty="0"/>
              <a:t> </a:t>
            </a:r>
            <a:r>
              <a:rPr lang="en-US" sz="1700" dirty="0" err="1"/>
              <a:t>उसकी</a:t>
            </a:r>
            <a:r>
              <a:rPr lang="en-US" sz="1700" dirty="0"/>
              <a:t> </a:t>
            </a:r>
            <a:r>
              <a:rPr lang="en-US" sz="1700" dirty="0" err="1"/>
              <a:t>गणना</a:t>
            </a:r>
            <a:r>
              <a:rPr lang="en-US" sz="1700" dirty="0"/>
              <a:t> </a:t>
            </a:r>
            <a:r>
              <a:rPr lang="en-US" sz="1700" dirty="0" err="1"/>
              <a:t>इंटेग्रल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साथ</a:t>
            </a:r>
            <a:r>
              <a:rPr lang="en-US" sz="1700" dirty="0"/>
              <a:t> </a:t>
            </a:r>
            <a:r>
              <a:rPr lang="en-US" sz="1700" dirty="0" err="1"/>
              <a:t>की</a:t>
            </a:r>
            <a:r>
              <a:rPr lang="en-US" sz="1700" dirty="0"/>
              <a:t> </a:t>
            </a:r>
            <a:r>
              <a:rPr lang="en-US" sz="1700" dirty="0" err="1"/>
              <a:t>जाती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 (</a:t>
            </a:r>
            <a:r>
              <a:rPr lang="en-US" sz="1700" dirty="0" err="1"/>
              <a:t>देखें</a:t>
            </a:r>
            <a:r>
              <a:rPr lang="en-US" sz="1700" dirty="0"/>
              <a:t> </a:t>
            </a:r>
            <a:r>
              <a:rPr lang="en-US" sz="1700" dirty="0" err="1"/>
              <a:t>परिशिष्ट</a:t>
            </a:r>
            <a:r>
              <a:rPr lang="en-US" sz="1700" dirty="0"/>
              <a:t>). </a:t>
            </a:r>
            <a:r>
              <a:rPr lang="en-US" sz="1700" dirty="0" err="1"/>
              <a:t>तब</a:t>
            </a:r>
            <a:r>
              <a:rPr lang="en-US" sz="1700" dirty="0"/>
              <a:t> </a:t>
            </a:r>
            <a:r>
              <a:rPr lang="en-US" sz="1700" dirty="0" err="1"/>
              <a:t>हम</a:t>
            </a:r>
            <a:r>
              <a:rPr lang="en-US" sz="1700" dirty="0"/>
              <a:t> </a:t>
            </a:r>
            <a:r>
              <a:rPr lang="en-US" sz="1700" dirty="0" err="1"/>
              <a:t>पाते</a:t>
            </a:r>
            <a:r>
              <a:rPr lang="en-US" sz="1700" dirty="0"/>
              <a:t> </a:t>
            </a:r>
            <a:r>
              <a:rPr lang="en-US" sz="1700" dirty="0" err="1"/>
              <a:t>हैं</a:t>
            </a:r>
            <a:r>
              <a:rPr lang="en-US" sz="1700" dirty="0"/>
              <a:t> </a:t>
            </a:r>
            <a:r>
              <a:rPr lang="en-US" sz="1700" dirty="0" err="1"/>
              <a:t>कि</a:t>
            </a:r>
            <a:r>
              <a:rPr lang="en-US" sz="1700" dirty="0"/>
              <a:t> </a:t>
            </a:r>
            <a:r>
              <a:rPr lang="en-US" sz="1700" dirty="0" err="1"/>
              <a:t>वो</a:t>
            </a:r>
            <a:r>
              <a:rPr lang="en-US" sz="1700" dirty="0"/>
              <a:t> </a:t>
            </a:r>
            <a:r>
              <a:rPr lang="en-US" sz="1700" dirty="0" err="1"/>
              <a:t>क्षितिज</a:t>
            </a:r>
            <a:r>
              <a:rPr lang="en-US" sz="1700" dirty="0"/>
              <a:t> ... R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साथ</a:t>
            </a:r>
            <a:r>
              <a:rPr lang="en-US" sz="1700" dirty="0"/>
              <a:t> </a:t>
            </a:r>
            <a:r>
              <a:rPr lang="en-US" sz="1700" dirty="0" err="1"/>
              <a:t>बदलता</a:t>
            </a:r>
            <a:r>
              <a:rPr lang="en-US" sz="1700" dirty="0"/>
              <a:t> </a:t>
            </a:r>
            <a:r>
              <a:rPr lang="en-US" sz="1700" dirty="0" err="1"/>
              <a:t>रहता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, </a:t>
            </a:r>
            <a:r>
              <a:rPr lang="en-US" sz="1700" dirty="0" err="1"/>
              <a:t>जो</a:t>
            </a:r>
            <a:r>
              <a:rPr lang="en-US" sz="1700" dirty="0"/>
              <a:t> </a:t>
            </a:r>
            <a:r>
              <a:rPr lang="en-US" sz="1700" dirty="0" err="1"/>
              <a:t>उन</a:t>
            </a:r>
            <a:r>
              <a:rPr lang="en-US" sz="1700" dirty="0"/>
              <a:t> </a:t>
            </a:r>
            <a:r>
              <a:rPr lang="en-US" sz="1700" dirty="0" err="1"/>
              <a:t>दूरवर्ती</a:t>
            </a:r>
            <a:r>
              <a:rPr lang="en-US" sz="1700" dirty="0"/>
              <a:t> </a:t>
            </a:r>
            <a:r>
              <a:rPr lang="en-US" sz="1700" dirty="0" err="1"/>
              <a:t>युगों</a:t>
            </a:r>
            <a:r>
              <a:rPr lang="en-US" sz="1700" dirty="0"/>
              <a:t> </a:t>
            </a:r>
            <a:r>
              <a:rPr lang="en-US" sz="1700" dirty="0" err="1"/>
              <a:t>के</a:t>
            </a:r>
            <a:r>
              <a:rPr lang="en-US" sz="1700" dirty="0"/>
              <a:t> </a:t>
            </a:r>
            <a:r>
              <a:rPr lang="en-US" sz="1700" dirty="0" err="1"/>
              <a:t>दौरान</a:t>
            </a:r>
            <a:r>
              <a:rPr lang="en-US" sz="1700" dirty="0"/>
              <a:t> </a:t>
            </a:r>
            <a:r>
              <a:rPr lang="en-US" sz="1700" dirty="0" err="1"/>
              <a:t>ब्रह्मांड</a:t>
            </a:r>
            <a:r>
              <a:rPr lang="en-US" sz="1700" dirty="0"/>
              <a:t> </a:t>
            </a:r>
            <a:r>
              <a:rPr lang="en-US" sz="1700" dirty="0" err="1"/>
              <a:t>की</a:t>
            </a:r>
            <a:r>
              <a:rPr lang="en-US" sz="1700" dirty="0"/>
              <a:t> </a:t>
            </a:r>
            <a:r>
              <a:rPr lang="en-US" sz="1700" dirty="0" err="1"/>
              <a:t>एकरूपता</a:t>
            </a:r>
            <a:r>
              <a:rPr lang="en-US" sz="1700" dirty="0"/>
              <a:t> </a:t>
            </a:r>
            <a:r>
              <a:rPr lang="en-US" sz="1700" dirty="0" err="1"/>
              <a:t>को</a:t>
            </a:r>
            <a:r>
              <a:rPr lang="en-US" sz="1700" dirty="0"/>
              <a:t> </a:t>
            </a:r>
            <a:r>
              <a:rPr lang="en-US" sz="1700" dirty="0" err="1"/>
              <a:t>समझाता</a:t>
            </a:r>
            <a:r>
              <a:rPr lang="en-US" sz="1700" dirty="0"/>
              <a:t> </a:t>
            </a:r>
            <a:r>
              <a:rPr lang="en-US" sz="1700" dirty="0" err="1"/>
              <a:t>है</a:t>
            </a:r>
            <a:r>
              <a:rPr lang="en-US" sz="17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2538" y="5427821"/>
            <a:ext cx="10198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हे</a:t>
            </a:r>
            <a:r>
              <a:rPr lang="en-US" sz="1600" dirty="0"/>
              <a:t> </a:t>
            </a:r>
            <a:r>
              <a:rPr lang="en-US" sz="1600" dirty="0" err="1"/>
              <a:t>भगवान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2538" y="6656843"/>
            <a:ext cx="3100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एकडेमी</a:t>
            </a:r>
            <a:r>
              <a:rPr lang="en-US" sz="1200" dirty="0"/>
              <a:t> </a:t>
            </a:r>
            <a:r>
              <a:rPr lang="en-US" sz="1200" dirty="0" err="1" smtClean="0"/>
              <a:t>डी</a:t>
            </a:r>
            <a:r>
              <a:rPr lang="en-US" sz="1200" dirty="0" smtClean="0"/>
              <a:t> </a:t>
            </a:r>
            <a:r>
              <a:rPr lang="en-US" sz="1200" dirty="0" err="1" smtClean="0"/>
              <a:t>साइंसेज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001544" y="5349701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सुपरस्ट्रींग</a:t>
            </a:r>
            <a:r>
              <a:rPr lang="en-US" sz="1600" dirty="0"/>
              <a:t> (Super-string)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डोरियों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मत</a:t>
            </a:r>
            <a:r>
              <a:rPr lang="en-US" sz="1600" dirty="0"/>
              <a:t> </a:t>
            </a:r>
            <a:r>
              <a:rPr lang="en-US" sz="1600" dirty="0" err="1"/>
              <a:t>लटकने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, </a:t>
            </a:r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उनमें</a:t>
            </a:r>
            <a:r>
              <a:rPr lang="en-US" sz="1600" dirty="0"/>
              <a:t> </a:t>
            </a:r>
            <a:r>
              <a:rPr lang="en-US" sz="1600" dirty="0" err="1"/>
              <a:t>फंसकर</a:t>
            </a:r>
            <a:r>
              <a:rPr lang="en-US" sz="1600" dirty="0"/>
              <a:t> </a:t>
            </a:r>
            <a:r>
              <a:rPr lang="en-US" sz="1600" dirty="0" err="1"/>
              <a:t>गिर</a:t>
            </a:r>
            <a:r>
              <a:rPr lang="en-US" sz="1600" dirty="0"/>
              <a:t> न </a:t>
            </a:r>
            <a:r>
              <a:rPr lang="en-US" sz="1600" dirty="0" err="1"/>
              <a:t>जाओ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5288" y="6656843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कॉलेज</a:t>
            </a:r>
            <a:r>
              <a:rPr lang="en-US" sz="1200" dirty="0" smtClean="0"/>
              <a:t> </a:t>
            </a:r>
            <a:r>
              <a:rPr lang="en-US" sz="1200" dirty="0" err="1"/>
              <a:t>डी</a:t>
            </a:r>
            <a:r>
              <a:rPr lang="en-US" sz="1200" dirty="0"/>
              <a:t> </a:t>
            </a:r>
            <a:r>
              <a:rPr lang="en-US" sz="1200" dirty="0" err="1"/>
              <a:t>फ्रांस</a:t>
            </a:r>
            <a:r>
              <a:rPr lang="en-US" sz="1200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-18256" y="6656843"/>
            <a:ext cx="451913" cy="5506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48516" y="1492448"/>
            <a:ext cx="1410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देखें</a:t>
            </a:r>
            <a:r>
              <a:rPr lang="en-US" sz="1400" dirty="0" smtClean="0"/>
              <a:t> </a:t>
            </a:r>
            <a:r>
              <a:rPr lang="hi-IN" sz="1400" dirty="0" smtClean="0"/>
              <a:t>परिशिष्ट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FASTER THAN LIGHT\PIX\V-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17449" y="6058495"/>
            <a:ext cx="407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err="1" smtClean="0"/>
              <a:t>दूसरे</a:t>
            </a:r>
            <a:r>
              <a:rPr lang="en-US" sz="1800" dirty="0" smtClean="0"/>
              <a:t> </a:t>
            </a:r>
            <a:r>
              <a:rPr lang="en-US" sz="1800" dirty="0" err="1"/>
              <a:t>शब्दों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, </a:t>
            </a:r>
            <a:r>
              <a:rPr lang="en-US" sz="1800" dirty="0" err="1"/>
              <a:t>इस</a:t>
            </a:r>
            <a:r>
              <a:rPr lang="en-US" sz="1800" dirty="0"/>
              <a:t> "</a:t>
            </a:r>
            <a:r>
              <a:rPr lang="en-US" sz="1800" dirty="0" err="1"/>
              <a:t>प्लेट</a:t>
            </a:r>
            <a:r>
              <a:rPr lang="en-US" sz="1800" dirty="0"/>
              <a:t>"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सारी</a:t>
            </a:r>
            <a:r>
              <a:rPr lang="en-US" sz="1800" dirty="0"/>
              <a:t> </a:t>
            </a:r>
            <a:r>
              <a:rPr lang="en-US" sz="1800" dirty="0" err="1"/>
              <a:t>आकाशगंगाएँ</a:t>
            </a:r>
            <a:r>
              <a:rPr lang="en-US" sz="1800" dirty="0"/>
              <a:t> </a:t>
            </a:r>
            <a:r>
              <a:rPr lang="en-US" sz="1800" dirty="0" err="1"/>
              <a:t>थीं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उनके</a:t>
            </a:r>
            <a:r>
              <a:rPr lang="en-US" sz="1800" dirty="0"/>
              <a:t> </a:t>
            </a:r>
            <a:r>
              <a:rPr lang="en-US" sz="1800" dirty="0" err="1"/>
              <a:t>चारों</a:t>
            </a:r>
            <a:r>
              <a:rPr lang="en-US" sz="1800" dirty="0"/>
              <a:t> </a:t>
            </a:r>
            <a:r>
              <a:rPr lang="en-US" sz="1800" dirty="0" err="1"/>
              <a:t>ओर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सब</a:t>
            </a:r>
            <a:r>
              <a:rPr lang="en-US" sz="1800" dirty="0"/>
              <a:t> </a:t>
            </a:r>
            <a:r>
              <a:rPr lang="hi-IN" sz="1800" dirty="0" smtClean="0"/>
              <a:t>कुछ</a:t>
            </a:r>
            <a:r>
              <a:rPr lang="en-US" sz="1800" dirty="0" smtClean="0"/>
              <a:t> </a:t>
            </a:r>
            <a:r>
              <a:rPr lang="en-US" sz="1800" dirty="0" err="1"/>
              <a:t>खाली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344" y="357902"/>
            <a:ext cx="32401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खोजने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बाद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आकाशगंगाएँ</a:t>
            </a:r>
            <a:r>
              <a:rPr lang="en-US" sz="1800" dirty="0"/>
              <a:t>, </a:t>
            </a:r>
            <a:r>
              <a:rPr lang="en-US" sz="1800" dirty="0" err="1"/>
              <a:t>समूहों</a:t>
            </a:r>
            <a:r>
              <a:rPr lang="en-US" sz="1800" dirty="0"/>
              <a:t> (Clusters)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एकत्र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सकती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जैसे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विर्गो</a:t>
            </a:r>
            <a:r>
              <a:rPr lang="en-US" sz="1800" dirty="0"/>
              <a:t> (Virgo) </a:t>
            </a:r>
            <a:r>
              <a:rPr lang="en-US" sz="1800" dirty="0" err="1"/>
              <a:t>समूह</a:t>
            </a:r>
            <a:r>
              <a:rPr lang="en-US" sz="1800" dirty="0"/>
              <a:t>, </a:t>
            </a:r>
            <a:r>
              <a:rPr lang="en-US" sz="1800" dirty="0" err="1"/>
              <a:t>या</a:t>
            </a:r>
            <a:r>
              <a:rPr lang="en-US" sz="1800" dirty="0"/>
              <a:t> </a:t>
            </a:r>
            <a:r>
              <a:rPr lang="en-US" sz="1800" dirty="0" err="1"/>
              <a:t>कोवोमा</a:t>
            </a:r>
            <a:r>
              <a:rPr lang="en-US" sz="1800" dirty="0"/>
              <a:t> (</a:t>
            </a:r>
            <a:r>
              <a:rPr lang="en-US" sz="1800" dirty="0" err="1"/>
              <a:t>Cvoma</a:t>
            </a:r>
            <a:r>
              <a:rPr lang="en-US" sz="1800" dirty="0"/>
              <a:t>)[????] </a:t>
            </a:r>
            <a:r>
              <a:rPr lang="en-US" sz="1800" dirty="0" err="1"/>
              <a:t>क्लस्टर</a:t>
            </a:r>
            <a:r>
              <a:rPr lang="en-US" sz="1800" dirty="0"/>
              <a:t>, </a:t>
            </a:r>
            <a:r>
              <a:rPr lang="en-US" sz="1800" dirty="0" err="1"/>
              <a:t>जिसमें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हजार</a:t>
            </a:r>
            <a:r>
              <a:rPr lang="en-US" sz="1800" dirty="0"/>
              <a:t> </a:t>
            </a:r>
            <a:r>
              <a:rPr lang="en-US" sz="1800" dirty="0" err="1"/>
              <a:t>आकाशगंगाएँ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हमने</a:t>
            </a:r>
            <a:r>
              <a:rPr lang="en-US" sz="1800" dirty="0" smtClean="0"/>
              <a:t> </a:t>
            </a:r>
            <a:r>
              <a:rPr lang="en-US" sz="1800" dirty="0" err="1"/>
              <a:t>सोचा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</a:t>
            </a:r>
            <a:r>
              <a:rPr lang="en-US" sz="1800" dirty="0" err="1" smtClean="0"/>
              <a:t>एक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err="1" smtClean="0"/>
              <a:t>अनुक्रम</a:t>
            </a:r>
            <a:r>
              <a:rPr lang="en-US" sz="1800" dirty="0" smtClean="0"/>
              <a:t> </a:t>
            </a:r>
            <a:r>
              <a:rPr lang="en-US" sz="1800" dirty="0"/>
              <a:t>(Hierarchical)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संरचना</a:t>
            </a:r>
            <a:r>
              <a:rPr lang="en-US" sz="1800" dirty="0" smtClean="0"/>
              <a:t> </a:t>
            </a:r>
            <a:r>
              <a:rPr lang="hi-IN" sz="1800" dirty="0" smtClean="0"/>
              <a:t>होगी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515144" y="5067895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हमने</a:t>
            </a:r>
            <a:r>
              <a:rPr lang="en-US" sz="1800" dirty="0"/>
              <a:t> </a:t>
            </a:r>
            <a:r>
              <a:rPr lang="en-US" sz="1800" dirty="0" err="1"/>
              <a:t>सुपर-क्लस्टर्स</a:t>
            </a:r>
            <a:r>
              <a:rPr lang="en-US" sz="1800" dirty="0"/>
              <a:t>, "</a:t>
            </a:r>
            <a:r>
              <a:rPr lang="en-US" sz="1800" dirty="0" err="1"/>
              <a:t>समूहों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समूह</a:t>
            </a:r>
            <a:r>
              <a:rPr lang="en-US" sz="1800" dirty="0" smtClean="0"/>
              <a:t>" </a:t>
            </a:r>
            <a:r>
              <a:rPr lang="en-US" sz="1800" dirty="0" err="1"/>
              <a:t>आदि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तलाश</a:t>
            </a:r>
            <a:r>
              <a:rPr lang="en-US" sz="1800" dirty="0"/>
              <a:t> </a:t>
            </a:r>
            <a:r>
              <a:rPr lang="en-US" sz="1800" dirty="0" err="1"/>
              <a:t>शुरू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544" y="6225419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उन्होंने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पाया</a:t>
            </a:r>
            <a:r>
              <a:rPr lang="en-US" sz="1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2344" y="504825"/>
            <a:ext cx="464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वैज्ञानिक</a:t>
            </a:r>
            <a:r>
              <a:rPr lang="en-US" sz="1800" dirty="0"/>
              <a:t> </a:t>
            </a:r>
            <a:r>
              <a:rPr lang="en-US" sz="1800" dirty="0" err="1"/>
              <a:t>दुनिया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बड़ा</a:t>
            </a:r>
            <a:r>
              <a:rPr lang="en-US" sz="1800" dirty="0"/>
              <a:t> </a:t>
            </a:r>
            <a:r>
              <a:rPr lang="en-US" sz="1800" dirty="0" err="1"/>
              <a:t>अजीब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- </a:t>
            </a:r>
            <a:r>
              <a:rPr lang="en-US" sz="1800" dirty="0" err="1"/>
              <a:t>वहां</a:t>
            </a:r>
            <a:r>
              <a:rPr lang="en-US" sz="1800" dirty="0"/>
              <a:t> </a:t>
            </a:r>
            <a:r>
              <a:rPr lang="en-US" sz="1800" dirty="0" err="1"/>
              <a:t>नए</a:t>
            </a:r>
            <a:r>
              <a:rPr lang="en-US" sz="1800" dirty="0"/>
              <a:t> </a:t>
            </a:r>
            <a:r>
              <a:rPr lang="en-US" sz="1800" dirty="0" err="1"/>
              <a:t>शब्द</a:t>
            </a:r>
            <a:r>
              <a:rPr lang="en-US" sz="1800" dirty="0"/>
              <a:t> </a:t>
            </a:r>
            <a:r>
              <a:rPr lang="en-US" sz="1800" dirty="0" err="1"/>
              <a:t>आसमान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टपकते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फलते-फूलते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फिर</a:t>
            </a:r>
            <a:r>
              <a:rPr lang="en-US" sz="1800" dirty="0"/>
              <a:t> </a:t>
            </a:r>
            <a:r>
              <a:rPr lang="en-US" sz="1800" dirty="0" err="1"/>
              <a:t>बुलबुलों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तरह</a:t>
            </a:r>
            <a:r>
              <a:rPr lang="en-US" sz="1800" dirty="0"/>
              <a:t> </a:t>
            </a:r>
            <a:r>
              <a:rPr lang="en-US" sz="1800" dirty="0" err="1"/>
              <a:t>फट</a:t>
            </a:r>
            <a:r>
              <a:rPr lang="en-US" sz="1800" dirty="0"/>
              <a:t> </a:t>
            </a:r>
            <a:r>
              <a:rPr lang="en-US" sz="1800" dirty="0" err="1"/>
              <a:t>जाते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 smtClean="0"/>
              <a:t>सुपर-क्लस्टर</a:t>
            </a:r>
            <a:r>
              <a:rPr lang="en-US" sz="1800" dirty="0" smtClean="0"/>
              <a:t> </a:t>
            </a:r>
            <a:r>
              <a:rPr lang="en-US" sz="1800" dirty="0" err="1"/>
              <a:t>शब्द</a:t>
            </a:r>
            <a:r>
              <a:rPr lang="en-US" sz="1800" dirty="0"/>
              <a:t> </a:t>
            </a:r>
            <a:r>
              <a:rPr lang="en-US" sz="1800" dirty="0" err="1"/>
              <a:t>सभी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जुबां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. </a:t>
            </a:r>
            <a:r>
              <a:rPr lang="en-US" sz="1800" dirty="0" err="1"/>
              <a:t>फिर</a:t>
            </a:r>
            <a:r>
              <a:rPr lang="en-US" sz="1800" dirty="0"/>
              <a:t>, </a:t>
            </a:r>
            <a:r>
              <a:rPr lang="en-US" sz="1800" dirty="0" err="1"/>
              <a:t>अचानक</a:t>
            </a:r>
            <a:r>
              <a:rPr lang="en-US" sz="1800" dirty="0"/>
              <a:t>,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कहीं</a:t>
            </a:r>
            <a:r>
              <a:rPr lang="en-US" sz="1800" dirty="0"/>
              <a:t> </a:t>
            </a:r>
            <a:r>
              <a:rPr lang="en-US" sz="1800" dirty="0" err="1"/>
              <a:t>गायब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गया</a:t>
            </a:r>
            <a:r>
              <a:rPr lang="en-US" sz="18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5744" y="2955376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शायद</a:t>
            </a:r>
            <a:r>
              <a:rPr lang="en-US" sz="1800" dirty="0"/>
              <a:t>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हुआ</a:t>
            </a:r>
            <a:r>
              <a:rPr lang="en-US" sz="1800" dirty="0"/>
              <a:t> </a:t>
            </a:r>
            <a:r>
              <a:rPr lang="en-US" sz="1800" dirty="0" err="1"/>
              <a:t>क्योंकि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वे</a:t>
            </a:r>
            <a:r>
              <a:rPr lang="en-US" sz="1800" dirty="0" smtClean="0"/>
              <a:t> </a:t>
            </a:r>
            <a:r>
              <a:rPr lang="en-US" sz="1800" dirty="0" err="1" smtClean="0"/>
              <a:t>सुपर</a:t>
            </a:r>
            <a:r>
              <a:rPr lang="en-US" sz="1800" dirty="0" err="1"/>
              <a:t>-</a:t>
            </a:r>
            <a:r>
              <a:rPr lang="en-US" sz="1800" dirty="0" err="1" smtClean="0"/>
              <a:t>क्लस्टर</a:t>
            </a:r>
            <a:r>
              <a:rPr lang="en-US" sz="1800" dirty="0" smtClean="0"/>
              <a:t> </a:t>
            </a:r>
            <a:r>
              <a:rPr lang="en-US" sz="1800" dirty="0" err="1"/>
              <a:t>कहीं</a:t>
            </a:r>
            <a:r>
              <a:rPr lang="en-US" sz="1800" dirty="0"/>
              <a:t> </a:t>
            </a:r>
            <a:r>
              <a:rPr lang="en-US" sz="1800" dirty="0" err="1"/>
              <a:t>थे</a:t>
            </a:r>
            <a:r>
              <a:rPr lang="en-US" sz="1800" dirty="0"/>
              <a:t> </a:t>
            </a:r>
            <a:r>
              <a:rPr lang="en-US" sz="1800" dirty="0" err="1"/>
              <a:t>ही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3681" y="3058894"/>
            <a:ext cx="930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बिल्कुल</a:t>
            </a:r>
            <a:r>
              <a:rPr lang="en-US" sz="1800" dirty="0"/>
              <a:t> </a:t>
            </a:r>
            <a:endParaRPr lang="en-US" sz="1800" dirty="0" smtClean="0"/>
          </a:p>
          <a:p>
            <a:pPr algn="ctr"/>
            <a:r>
              <a:rPr lang="en-US" sz="1800" dirty="0" err="1" smtClean="0"/>
              <a:t>सही</a:t>
            </a:r>
            <a:r>
              <a:rPr lang="en-US" sz="18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187" y="3924895"/>
            <a:ext cx="52387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 err="1"/>
              <a:t>हालांकि</a:t>
            </a:r>
            <a:r>
              <a:rPr lang="en-US" sz="1800" dirty="0"/>
              <a:t> </a:t>
            </a:r>
            <a:r>
              <a:rPr lang="en-US" sz="1800" dirty="0" err="1"/>
              <a:t>खगोल-वैज्ञानिकों</a:t>
            </a:r>
            <a:r>
              <a:rPr lang="en-US" sz="1800" dirty="0"/>
              <a:t> </a:t>
            </a:r>
            <a:r>
              <a:rPr lang="en-US" sz="1800" dirty="0" err="1"/>
              <a:t>ने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जगह</a:t>
            </a:r>
            <a:r>
              <a:rPr lang="en-US" sz="1800" dirty="0"/>
              <a:t> </a:t>
            </a:r>
            <a:r>
              <a:rPr lang="en-US" sz="1800" dirty="0" err="1"/>
              <a:t>खोजी</a:t>
            </a:r>
            <a:r>
              <a:rPr lang="en-US" sz="1800" dirty="0"/>
              <a:t> </a:t>
            </a:r>
            <a:r>
              <a:rPr lang="en-US" sz="1800" dirty="0" err="1"/>
              <a:t>जहां</a:t>
            </a:r>
            <a:r>
              <a:rPr lang="en-US" sz="1800" dirty="0"/>
              <a:t> </a:t>
            </a:r>
            <a:r>
              <a:rPr lang="en-US" sz="1800" dirty="0" err="1"/>
              <a:t>आकाशगंगायें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प्रकार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प्लेट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आकार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इकट्ठा</a:t>
            </a:r>
            <a:r>
              <a:rPr lang="en-US" sz="1800" dirty="0"/>
              <a:t> </a:t>
            </a:r>
            <a:r>
              <a:rPr lang="en-US" sz="1800" dirty="0" err="1"/>
              <a:t>थीं</a:t>
            </a:r>
            <a:r>
              <a:rPr lang="en-US" sz="1800" dirty="0"/>
              <a:t>, </a:t>
            </a:r>
            <a:r>
              <a:rPr lang="en-US" sz="1800" dirty="0" err="1"/>
              <a:t>जिसे</a:t>
            </a:r>
            <a:r>
              <a:rPr lang="en-US" sz="1800" dirty="0"/>
              <a:t> </a:t>
            </a:r>
            <a:r>
              <a:rPr lang="en-US" sz="1800" dirty="0" err="1"/>
              <a:t>उन्होंने</a:t>
            </a:r>
            <a:r>
              <a:rPr lang="en-US" sz="1800" dirty="0"/>
              <a:t> "</a:t>
            </a:r>
            <a:r>
              <a:rPr lang="en-US" sz="1800" dirty="0" err="1"/>
              <a:t>महान-दीवार</a:t>
            </a:r>
            <a:r>
              <a:rPr lang="en-US" sz="1800" dirty="0"/>
              <a:t>"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नाम</a:t>
            </a:r>
            <a:r>
              <a:rPr lang="en-US" sz="1800" dirty="0"/>
              <a:t> </a:t>
            </a:r>
            <a:r>
              <a:rPr lang="en-US" sz="1800" dirty="0" err="1"/>
              <a:t>दिया</a:t>
            </a:r>
            <a:r>
              <a:rPr lang="en-US" sz="1800" dirty="0"/>
              <a:t> </a:t>
            </a:r>
            <a:r>
              <a:rPr lang="en-US" sz="1800" dirty="0" err="1"/>
              <a:t>था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FASTER THAN LIGHT\PIX\v-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" y="-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544344" y="2028825"/>
            <a:ext cx="16002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45561" y="2141264"/>
            <a:ext cx="99418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मैं</a:t>
            </a:r>
            <a:r>
              <a:rPr lang="en-US" dirty="0" smtClean="0"/>
              <a:t> </a:t>
            </a:r>
            <a:r>
              <a:rPr lang="hi-IN" dirty="0" smtClean="0"/>
              <a:t>उडूंगा</a:t>
            </a:r>
            <a:r>
              <a:rPr lang="hi-IN" dirty="0"/>
              <a:t>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54144" y="5735910"/>
            <a:ext cx="99578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b="1" dirty="0">
                <a:solidFill>
                  <a:srgbClr val="FF0000"/>
                </a:solidFill>
              </a:rPr>
              <a:t>समाप्त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FASTER THAN LIGHT\PIX\v-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"/>
            <a:ext cx="1049893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0144" y="5119271"/>
            <a:ext cx="129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क्षितिज</a:t>
            </a:r>
            <a:r>
              <a:rPr lang="en-US" sz="1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544" y="276225"/>
            <a:ext cx="1691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परिशिष्ट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463" y="962025"/>
            <a:ext cx="52387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क्षितिज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 smtClean="0"/>
              <a:t>करेंगे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/>
              <a:t>प्रकाश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मानेंगे</a:t>
            </a:r>
            <a:r>
              <a:rPr lang="en-US" sz="1600" dirty="0"/>
              <a:t>, </a:t>
            </a:r>
            <a:r>
              <a:rPr lang="en-US" sz="1600" dirty="0" err="1"/>
              <a:t>क्षितिज</a:t>
            </a:r>
            <a:r>
              <a:rPr lang="en-US" sz="1600" dirty="0"/>
              <a:t> = </a:t>
            </a:r>
            <a:r>
              <a:rPr lang="en-US" sz="1600" dirty="0" err="1"/>
              <a:t>ct</a:t>
            </a:r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8340" y="2272396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शुरु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ब्रह्मांड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480075" y="2868007"/>
            <a:ext cx="1744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क्षितिज</a:t>
            </a:r>
            <a:r>
              <a:rPr lang="en-US" sz="1600" dirty="0"/>
              <a:t>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463" y="35890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पर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325144" y="3671471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क्षितिज</a:t>
            </a:r>
            <a:r>
              <a:rPr lang="en-US" sz="16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0344" y="3671471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क्षितिज</a:t>
            </a:r>
            <a:r>
              <a:rPr lang="en-US" sz="16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7609" y="4391025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संक्षिप्त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कह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 smtClean="0"/>
              <a:t>हैं</a:t>
            </a:r>
            <a:r>
              <a:rPr lang="en-US" sz="1600" dirty="0" smtClean="0"/>
              <a:t> :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FASTER THAN LIGHT\PIX\V-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9988" y="6372225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वे</a:t>
            </a:r>
            <a:r>
              <a:rPr lang="en-US" sz="1600" dirty="0" smtClean="0"/>
              <a:t> </a:t>
            </a:r>
            <a:r>
              <a:rPr lang="en-US" sz="1600" dirty="0" err="1"/>
              <a:t>पहली</a:t>
            </a:r>
            <a:r>
              <a:rPr lang="en-US" sz="1600" dirty="0"/>
              <a:t> </a:t>
            </a:r>
            <a:r>
              <a:rPr lang="en-US" sz="1600" dirty="0" err="1"/>
              <a:t>गणना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मेल</a:t>
            </a:r>
            <a:r>
              <a:rPr lang="en-US" sz="1600" dirty="0"/>
              <a:t> </a:t>
            </a:r>
            <a:r>
              <a:rPr lang="en-US" sz="1600" dirty="0" err="1"/>
              <a:t>खाती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76225"/>
            <a:ext cx="10479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बुनियादी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गेज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सम्बन्ध</a:t>
            </a:r>
            <a:r>
              <a:rPr lang="en-US" sz="3200" dirty="0" smtClean="0">
                <a:solidFill>
                  <a:srgbClr val="FF0000"/>
                </a:solidFill>
              </a:rPr>
              <a:t> (GAUGE RELATIONSHIP)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144" y="1876425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उदाहरण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मैक्सवेल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समीकरणों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लें</a:t>
            </a:r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105" y="3171825"/>
            <a:ext cx="582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पहली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समीकरणें</a:t>
            </a:r>
            <a:r>
              <a:rPr lang="en-US" sz="1600" dirty="0"/>
              <a:t> </a:t>
            </a:r>
            <a:r>
              <a:rPr lang="en-US" sz="1600" dirty="0" err="1"/>
              <a:t>लें</a:t>
            </a:r>
            <a:r>
              <a:rPr lang="en-US" sz="1600" dirty="0"/>
              <a:t>.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लिखें</a:t>
            </a:r>
            <a:r>
              <a:rPr lang="en-US" sz="1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126" y="6414671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जोड़ें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FASTER THAN LIGHT\PIX\v-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0845" y="6753225"/>
            <a:ext cx="3645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मैक्सवेल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समीकरणों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91344" y="276225"/>
            <a:ext cx="27606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बोहर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त्रिज्या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परिचय</a:t>
            </a:r>
            <a:r>
              <a:rPr lang="en-US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972344" y="1876425"/>
            <a:ext cx="7239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स्थिरांक</a:t>
            </a:r>
            <a:r>
              <a:rPr lang="en-US" sz="1600" dirty="0" smtClean="0"/>
              <a:t> </a:t>
            </a: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 smtClean="0"/>
              <a:t>संरचना</a:t>
            </a:r>
            <a:r>
              <a:rPr lang="en-US" sz="1600" dirty="0" smtClean="0"/>
              <a:t> α </a:t>
            </a:r>
            <a:r>
              <a:rPr lang="en-US" sz="1600" dirty="0" err="1" smtClean="0"/>
              <a:t>परमाणुओं</a:t>
            </a:r>
            <a:r>
              <a:rPr lang="en-US" sz="1600" dirty="0" smtClean="0"/>
              <a:t> </a:t>
            </a: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 smtClean="0"/>
              <a:t>जियमिति</a:t>
            </a:r>
            <a:r>
              <a:rPr lang="en-US" sz="1600" dirty="0" smtClean="0"/>
              <a:t> </a:t>
            </a: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निर्धारित</a:t>
            </a:r>
            <a:r>
              <a:rPr lang="en-US" sz="1600" dirty="0" smtClean="0"/>
              <a:t> </a:t>
            </a:r>
            <a:r>
              <a:rPr lang="en-US" sz="1600" dirty="0" err="1" smtClean="0"/>
              <a:t>करता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अगर</a:t>
            </a:r>
            <a:r>
              <a:rPr lang="en-US" sz="1600" dirty="0" smtClean="0"/>
              <a:t> </a:t>
            </a: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 smtClean="0"/>
              <a:t>उस</a:t>
            </a:r>
            <a:r>
              <a:rPr lang="en-US" sz="1600" dirty="0" smtClean="0"/>
              <a:t> </a:t>
            </a:r>
            <a:r>
              <a:rPr lang="en-US" sz="1600" dirty="0" err="1" smtClean="0"/>
              <a:t>स्थिर</a:t>
            </a:r>
            <a:r>
              <a:rPr lang="en-US" sz="1600" dirty="0" smtClean="0"/>
              <a:t> </a:t>
            </a:r>
            <a:r>
              <a:rPr lang="en-US" sz="1600" dirty="0" err="1" smtClean="0"/>
              <a:t>रखने</a:t>
            </a:r>
            <a:r>
              <a:rPr lang="en-US" sz="1600" dirty="0" smtClean="0"/>
              <a:t> </a:t>
            </a: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निश्चय</a:t>
            </a:r>
            <a:r>
              <a:rPr lang="en-US" sz="1600" dirty="0" smtClean="0"/>
              <a:t> </a:t>
            </a:r>
            <a:r>
              <a:rPr lang="en-US" sz="1600" dirty="0" err="1" smtClean="0"/>
              <a:t>करें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 smtClean="0"/>
              <a:t>हमें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मिलेगा</a:t>
            </a:r>
            <a:r>
              <a:rPr lang="en-US" sz="1600" dirty="0" smtClean="0"/>
              <a:t> :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668193" y="2909471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600" dirty="0"/>
              <a:t>स्थिरांक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930963" y="3621673"/>
            <a:ext cx="139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600" dirty="0" smtClean="0"/>
              <a:t>आपस</a:t>
            </a:r>
            <a:r>
              <a:rPr lang="en-US" sz="1600" dirty="0" smtClean="0"/>
              <a:t> </a:t>
            </a:r>
            <a:r>
              <a:rPr lang="hi-IN" sz="1600" dirty="0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जुड़ें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0650" y="3642137"/>
            <a:ext cx="832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इसलिए</a:t>
            </a:r>
            <a:r>
              <a:rPr lang="en-US" sz="1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303" y="4124206"/>
            <a:ext cx="91432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 </a:t>
            </a:r>
            <a:r>
              <a:rPr lang="en-US" sz="1600" dirty="0" err="1"/>
              <a:t>हमनें</a:t>
            </a:r>
            <a:r>
              <a:rPr lang="en-US" sz="1600" dirty="0"/>
              <a:t> </a:t>
            </a:r>
            <a:r>
              <a:rPr lang="en-US" sz="1600" dirty="0" err="1"/>
              <a:t>माना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ऊर्जाएं</a:t>
            </a:r>
            <a:r>
              <a:rPr lang="en-US" sz="1600" dirty="0"/>
              <a:t> </a:t>
            </a:r>
            <a:r>
              <a:rPr lang="en-US" sz="1600" dirty="0" err="1"/>
              <a:t>संरक्षित</a:t>
            </a:r>
            <a:r>
              <a:rPr lang="en-US" sz="1600" dirty="0"/>
              <a:t> </a:t>
            </a:r>
            <a:r>
              <a:rPr lang="en-US" sz="1600" dirty="0" err="1"/>
              <a:t>होंगी</a:t>
            </a:r>
            <a:r>
              <a:rPr lang="en-US" sz="1600" dirty="0"/>
              <a:t>. </a:t>
            </a:r>
            <a:r>
              <a:rPr lang="en-US" sz="1600" dirty="0" err="1"/>
              <a:t>दबाव</a:t>
            </a:r>
            <a:r>
              <a:rPr lang="en-US" sz="1600" dirty="0"/>
              <a:t> (</a:t>
            </a:r>
            <a:r>
              <a:rPr lang="en-US" sz="1600" dirty="0" err="1"/>
              <a:t>प्रेशर</a:t>
            </a:r>
            <a:r>
              <a:rPr lang="en-US" sz="1600" dirty="0"/>
              <a:t>) </a:t>
            </a:r>
            <a:r>
              <a:rPr lang="en-US" sz="1600" dirty="0" err="1"/>
              <a:t>असल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घनत्व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इसलिए</a:t>
            </a:r>
            <a:r>
              <a:rPr lang="en-US" sz="1600" dirty="0" smtClean="0"/>
              <a:t> </a:t>
            </a:r>
            <a:r>
              <a:rPr lang="en-US" sz="1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FASTER THAN LIGHT\PIX\v-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0482" y="363810"/>
            <a:ext cx="140294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तापीय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वेग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0482" y="1085846"/>
            <a:ext cx="1590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 smtClean="0"/>
              <a:t>गतिज</a:t>
            </a:r>
            <a:r>
              <a:rPr lang="en-US" sz="1600" dirty="0" smtClean="0"/>
              <a:t> </a:t>
            </a:r>
            <a:r>
              <a:rPr lang="en-US" sz="1600" dirty="0" err="1"/>
              <a:t>ऊर्जा</a:t>
            </a:r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7806" y="1076320"/>
            <a:ext cx="2853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संरक्षित</a:t>
            </a:r>
            <a:r>
              <a:rPr lang="en-US" sz="1600" dirty="0" smtClean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मान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2182" y="1783258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द्रव्यमान</a:t>
            </a:r>
            <a:r>
              <a:rPr lang="en-US" sz="1600" dirty="0"/>
              <a:t> </a:t>
            </a:r>
            <a:r>
              <a:rPr lang="en-US" sz="1600" dirty="0" err="1"/>
              <a:t>घनत्व</a:t>
            </a:r>
            <a:r>
              <a:rPr lang="en-US" sz="1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2182" y="2333625"/>
            <a:ext cx="3421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मान</a:t>
            </a:r>
            <a:r>
              <a:rPr lang="en-US" sz="1600" dirty="0"/>
              <a:t> </a:t>
            </a:r>
            <a:r>
              <a:rPr lang="en-US" sz="1600" dirty="0" err="1"/>
              <a:t>लें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संरक्षित</a:t>
            </a:r>
            <a:r>
              <a:rPr lang="en-US" sz="1600" dirty="0"/>
              <a:t> </a:t>
            </a:r>
            <a:r>
              <a:rPr lang="en-US" sz="1600" dirty="0" err="1"/>
              <a:t>प्रजातियों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संख्या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2182" y="5076825"/>
            <a:ext cx="8404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स्थानों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गेज</a:t>
            </a:r>
            <a:r>
              <a:rPr lang="en-US" sz="1600" dirty="0"/>
              <a:t> </a:t>
            </a:r>
            <a:r>
              <a:rPr lang="en-US" sz="1600" dirty="0" err="1"/>
              <a:t>परिवर्तन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परिकल्पना</a:t>
            </a:r>
            <a:r>
              <a:rPr lang="en-US" sz="1600" dirty="0"/>
              <a:t> </a:t>
            </a:r>
            <a:r>
              <a:rPr lang="en-US" sz="1600" dirty="0" err="1"/>
              <a:t>बाकी</a:t>
            </a:r>
            <a:r>
              <a:rPr lang="en-US" sz="1600" dirty="0"/>
              <a:t> </a:t>
            </a:r>
            <a:r>
              <a:rPr lang="en-US" sz="1600" dirty="0" err="1"/>
              <a:t>क्षेत्रों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नतीजों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hi-IN" sz="1600" dirty="0" smtClean="0"/>
              <a:t>संगत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जगहों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पुष्टि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~ </a:t>
            </a:r>
            <a:r>
              <a:rPr lang="en-US" sz="1600" dirty="0" err="1"/>
              <a:t>R2</a:t>
            </a:r>
            <a:r>
              <a:rPr lang="en-US" sz="1600" dirty="0"/>
              <a:t>, </a:t>
            </a:r>
            <a:r>
              <a:rPr lang="en-US" sz="1600" dirty="0" err="1"/>
              <a:t>आदि</a:t>
            </a:r>
            <a:r>
              <a:rPr lang="en-US" sz="16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ख़त्म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बिओमेट्रिक</a:t>
            </a:r>
            <a:r>
              <a:rPr lang="en-US" sz="1600" dirty="0"/>
              <a:t> </a:t>
            </a:r>
            <a:r>
              <a:rPr lang="en-US" sz="1600" dirty="0" err="1"/>
              <a:t>दुनिया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सम्बन्ध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निरीक्षण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  <a:p>
            <a:pPr algn="ctr">
              <a:lnSpc>
                <a:spcPct val="150000"/>
              </a:lnSpc>
            </a:pPr>
            <a:endParaRPr lang="en-US" sz="1600" dirty="0" smtClean="0"/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(</a:t>
            </a:r>
            <a:r>
              <a:rPr lang="en-US" sz="1600" dirty="0" err="1"/>
              <a:t>देखें</a:t>
            </a:r>
            <a:r>
              <a:rPr lang="en-US" sz="1600" dirty="0"/>
              <a:t> "द </a:t>
            </a:r>
            <a:r>
              <a:rPr lang="en-US" sz="1600" dirty="0" err="1"/>
              <a:t>ट्विन</a:t>
            </a:r>
            <a:r>
              <a:rPr lang="en-US" sz="1600" dirty="0"/>
              <a:t> </a:t>
            </a:r>
            <a:r>
              <a:rPr lang="en-US" sz="1600" dirty="0" err="1"/>
              <a:t>यूनिवर्स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673021" y="4018895"/>
            <a:ext cx="19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उसी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en-US" sz="1600" dirty="0" err="1"/>
              <a:t>जीन्स</a:t>
            </a:r>
            <a:r>
              <a:rPr lang="en-US" sz="1600" dirty="0"/>
              <a:t> </a:t>
            </a:r>
            <a:r>
              <a:rPr lang="en-US" sz="1600" dirty="0" err="1" smtClean="0"/>
              <a:t>टाइम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FASTER THAN LIGHT\PIX\v-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667100">
            <a:off x="4020344" y="6040338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 err="1" smtClean="0"/>
              <a:t>रैखिक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896144" y="352425"/>
            <a:ext cx="9220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स्पेस</a:t>
            </a:r>
            <a:r>
              <a:rPr lang="en-US" sz="1600" dirty="0"/>
              <a:t> </a:t>
            </a:r>
            <a:r>
              <a:rPr lang="en-US" sz="1600" dirty="0" err="1"/>
              <a:t>स्केल</a:t>
            </a:r>
            <a:r>
              <a:rPr lang="en-US" sz="1600" dirty="0"/>
              <a:t> </a:t>
            </a:r>
            <a:r>
              <a:rPr lang="en-US" sz="1600" dirty="0" err="1"/>
              <a:t>फैक्टर</a:t>
            </a:r>
            <a:r>
              <a:rPr lang="en-US" sz="1600" dirty="0"/>
              <a:t> R+ </a:t>
            </a:r>
            <a:r>
              <a:rPr lang="en-US" sz="1600" dirty="0" err="1"/>
              <a:t>और</a:t>
            </a:r>
            <a:r>
              <a:rPr lang="en-US" sz="1600" dirty="0"/>
              <a:t> R-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जुडी</a:t>
            </a:r>
            <a:r>
              <a:rPr lang="en-US" sz="1600" dirty="0" smtClean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फील्ड</a:t>
            </a:r>
            <a:r>
              <a:rPr lang="en-US" sz="1600" dirty="0"/>
              <a:t> </a:t>
            </a:r>
            <a:r>
              <a:rPr lang="en-US" sz="1600" dirty="0" err="1"/>
              <a:t>समीकरणों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डिफरेंशियल</a:t>
            </a:r>
            <a:r>
              <a:rPr lang="en-US" sz="1600" dirty="0"/>
              <a:t> </a:t>
            </a:r>
            <a:r>
              <a:rPr lang="en-US" sz="1600" dirty="0" err="1"/>
              <a:t>समीकरणें</a:t>
            </a:r>
            <a:r>
              <a:rPr lang="en-US" sz="1600" dirty="0"/>
              <a:t> </a:t>
            </a:r>
            <a:r>
              <a:rPr lang="en-US" sz="1600" dirty="0" err="1"/>
              <a:t>मिलती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9544" y="3804821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"</a:t>
            </a:r>
            <a:r>
              <a:rPr lang="en-US" sz="1600" dirty="0" err="1"/>
              <a:t>ब्लैक-ऊर्जा</a:t>
            </a:r>
            <a:r>
              <a:rPr lang="en-US" sz="1600" dirty="0"/>
              <a:t>"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प्रभाव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समझा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FASTER THAN LIGHT\PIX\v-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9169" y="5991225"/>
            <a:ext cx="216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सिमिट्री</a:t>
            </a:r>
            <a:r>
              <a:rPr lang="en-US" sz="1600" dirty="0" smtClean="0"/>
              <a:t> </a:t>
            </a:r>
            <a:r>
              <a:rPr lang="en-US" sz="1600" dirty="0" err="1"/>
              <a:t>तोड़ने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0025"/>
            <a:ext cx="10479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लोरेंत्ज़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इनवैरिअन्स</a:t>
            </a:r>
            <a:r>
              <a:rPr lang="en-US" sz="3200" dirty="0" smtClean="0">
                <a:solidFill>
                  <a:srgbClr val="FF0000"/>
                </a:solidFill>
              </a:rPr>
              <a:t> (LORENTZ INVARIANCE)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3780" y="1110704"/>
            <a:ext cx="2119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हल</a:t>
            </a:r>
            <a:r>
              <a:rPr lang="en-US" sz="1600" dirty="0"/>
              <a:t> </a:t>
            </a:r>
            <a:r>
              <a:rPr lang="en-US" sz="1600" dirty="0" err="1"/>
              <a:t>रैखिक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010" y="1495425"/>
            <a:ext cx="952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"द </a:t>
            </a:r>
            <a:r>
              <a:rPr lang="en-US" sz="1600" dirty="0" err="1"/>
              <a:t>ट्विन</a:t>
            </a:r>
            <a:r>
              <a:rPr lang="en-US" sz="1600" dirty="0"/>
              <a:t> </a:t>
            </a:r>
            <a:r>
              <a:rPr lang="en-US" sz="1600" dirty="0" err="1"/>
              <a:t>यूनिवर्स</a:t>
            </a:r>
            <a:r>
              <a:rPr lang="en-US" sz="1600" dirty="0"/>
              <a:t>"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उल्लेख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ब्रह्मांड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हल</a:t>
            </a:r>
            <a:r>
              <a:rPr lang="en-US" sz="1600" dirty="0"/>
              <a:t> </a:t>
            </a:r>
            <a:r>
              <a:rPr lang="en-US" sz="1600" dirty="0" err="1"/>
              <a:t>समरूपता</a:t>
            </a:r>
            <a:r>
              <a:rPr lang="en-US" sz="1600" dirty="0"/>
              <a:t> (Homogeneity)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आईसोट्रोपी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आधारित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चपटेपन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(</a:t>
            </a:r>
            <a:r>
              <a:rPr lang="en-US" sz="1600" dirty="0" err="1"/>
              <a:t>वक्रता</a:t>
            </a:r>
            <a:r>
              <a:rPr lang="en-US" sz="1600" dirty="0"/>
              <a:t> </a:t>
            </a:r>
            <a:r>
              <a:rPr lang="en-US" sz="1600" dirty="0" err="1"/>
              <a:t>इंडेक्स</a:t>
            </a:r>
            <a:r>
              <a:rPr lang="en-US" sz="1600" dirty="0"/>
              <a:t> k =0)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मैट्रिक्स</a:t>
            </a:r>
            <a:r>
              <a:rPr lang="en-US" sz="1600" dirty="0"/>
              <a:t>, </a:t>
            </a:r>
            <a:r>
              <a:rPr lang="en-US" sz="1600" dirty="0" err="1"/>
              <a:t>रॉबर्ट्सन</a:t>
            </a:r>
            <a:r>
              <a:rPr lang="en-US" sz="1600" dirty="0"/>
              <a:t> </a:t>
            </a:r>
            <a:r>
              <a:rPr lang="en-US" sz="1600" dirty="0" err="1"/>
              <a:t>वॉकर</a:t>
            </a:r>
            <a:r>
              <a:rPr lang="en-US" sz="1600" dirty="0"/>
              <a:t> </a:t>
            </a:r>
            <a:r>
              <a:rPr lang="en-US" sz="1600" dirty="0" err="1"/>
              <a:t>मैट्रिक्स</a:t>
            </a:r>
            <a:r>
              <a:rPr lang="en-US" sz="1600" dirty="0"/>
              <a:t> </a:t>
            </a:r>
            <a:r>
              <a:rPr lang="en-US" sz="1600" dirty="0" err="1"/>
              <a:t>बनें</a:t>
            </a:r>
            <a:r>
              <a:rPr lang="en-US" sz="1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329" y="3138071"/>
            <a:ext cx="2752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कार्टिसिअन</a:t>
            </a:r>
            <a:r>
              <a:rPr lang="en-US" sz="1600" dirty="0"/>
              <a:t> </a:t>
            </a:r>
            <a:r>
              <a:rPr lang="en-US" sz="1600" dirty="0" err="1"/>
              <a:t>निर्देशांकों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3082" y="3779565"/>
            <a:ext cx="6046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टाइम-स्पेस</a:t>
            </a:r>
            <a:r>
              <a:rPr lang="en-US" sz="1600" dirty="0"/>
              <a:t> </a:t>
            </a:r>
            <a:r>
              <a:rPr lang="en-US" sz="1600" dirty="0" err="1"/>
              <a:t>स्थानीय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लोरेंत्ज़</a:t>
            </a:r>
            <a:r>
              <a:rPr lang="en-US" sz="1600" dirty="0"/>
              <a:t> </a:t>
            </a:r>
            <a:r>
              <a:rPr lang="en-US" sz="1600" dirty="0" err="1"/>
              <a:t>इनवैरिईंट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/>
              <a:t>प्रकाश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बदलने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 </a:t>
            </a:r>
            <a:r>
              <a:rPr lang="en-US" sz="1600" dirty="0" err="1"/>
              <a:t>मॉडल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कड़ी</a:t>
            </a:r>
            <a:r>
              <a:rPr lang="en-US" sz="1600" dirty="0"/>
              <a:t> </a:t>
            </a:r>
            <a:r>
              <a:rPr lang="en-US" sz="1600" dirty="0" err="1"/>
              <a:t>जोड़ने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लिखते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smtClean="0"/>
              <a:t>=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830005" y="5435158"/>
            <a:ext cx="6074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क्लासिकल</a:t>
            </a:r>
            <a:r>
              <a:rPr lang="en-US" sz="1600" dirty="0"/>
              <a:t> </a:t>
            </a:r>
            <a:r>
              <a:rPr lang="en-US" sz="1600" dirty="0" err="1"/>
              <a:t>आइडेंटिटी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कड़ी</a:t>
            </a:r>
            <a:r>
              <a:rPr lang="en-US" sz="1600" dirty="0"/>
              <a:t> </a:t>
            </a:r>
            <a:r>
              <a:rPr lang="en-US" sz="1600" dirty="0" err="1"/>
              <a:t>X0</a:t>
            </a:r>
            <a:r>
              <a:rPr lang="en-US" sz="1600" dirty="0"/>
              <a:t> = </a:t>
            </a:r>
            <a:r>
              <a:rPr lang="en-US" sz="1600" dirty="0" err="1"/>
              <a:t>ct</a:t>
            </a:r>
            <a:r>
              <a:rPr lang="en-US" sz="1600" dirty="0"/>
              <a:t>, </a:t>
            </a:r>
            <a:r>
              <a:rPr lang="en-US" sz="1600" dirty="0" err="1"/>
              <a:t>जहाँ</a:t>
            </a:r>
            <a:r>
              <a:rPr lang="en-US" sz="1600" dirty="0"/>
              <a:t> c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स्थिरांक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FASTER THAN LIGHT\PIX\v-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2171" y="1997622"/>
            <a:ext cx="746998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हम</a:t>
            </a:r>
            <a:r>
              <a:rPr lang="en-US" dirty="0" smtClean="0"/>
              <a:t> </a:t>
            </a:r>
            <a:r>
              <a:rPr lang="en-US" dirty="0" err="1"/>
              <a:t>एवोलुशन</a:t>
            </a:r>
            <a:r>
              <a:rPr lang="en-US" dirty="0"/>
              <a:t> (</a:t>
            </a:r>
            <a:r>
              <a:rPr lang="en-US" dirty="0" err="1"/>
              <a:t>विकास</a:t>
            </a:r>
            <a:r>
              <a:rPr lang="en-US" dirty="0"/>
              <a:t>)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भौतिक</a:t>
            </a:r>
            <a:r>
              <a:rPr lang="en-US" dirty="0"/>
              <a:t> </a:t>
            </a:r>
            <a:r>
              <a:rPr lang="en-US" dirty="0" err="1"/>
              <a:t>समय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बीच</a:t>
            </a:r>
            <a:r>
              <a:rPr lang="en-US" dirty="0"/>
              <a:t> </a:t>
            </a:r>
            <a:r>
              <a:rPr lang="en-US" dirty="0" err="1"/>
              <a:t>ऐसा</a:t>
            </a:r>
            <a:r>
              <a:rPr lang="en-US" dirty="0"/>
              <a:t> </a:t>
            </a:r>
            <a:r>
              <a:rPr lang="en-US" dirty="0" err="1"/>
              <a:t>रेखाचित्र</a:t>
            </a:r>
            <a:r>
              <a:rPr lang="en-US" dirty="0"/>
              <a:t> </a:t>
            </a:r>
            <a:r>
              <a:rPr lang="en-US" dirty="0" err="1"/>
              <a:t>बना</a:t>
            </a:r>
            <a:r>
              <a:rPr lang="en-US" dirty="0"/>
              <a:t> </a:t>
            </a:r>
            <a:r>
              <a:rPr lang="en-US" dirty="0" err="1"/>
              <a:t>सकते</a:t>
            </a:r>
            <a:r>
              <a:rPr lang="en-US" dirty="0"/>
              <a:t> </a:t>
            </a:r>
            <a:r>
              <a:rPr lang="en-US" dirty="0" err="1"/>
              <a:t>हैं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7906" y="861000"/>
            <a:ext cx="3817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विकास</a:t>
            </a:r>
            <a:r>
              <a:rPr lang="en-US" sz="3200" dirty="0" smtClean="0">
                <a:solidFill>
                  <a:srgbClr val="FF0000"/>
                </a:solidFill>
              </a:rPr>
              <a:t> (EVOLUTION)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FASTER THAN LIGHT\PIX\v-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9397" y="644812"/>
            <a:ext cx="6748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ज़ीनो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विरोधाभास</a:t>
            </a:r>
            <a:r>
              <a:rPr lang="en-US" sz="3200" dirty="0" smtClean="0">
                <a:solidFill>
                  <a:srgbClr val="FF0000"/>
                </a:solidFill>
              </a:rPr>
              <a:t> (ZENO’S PARADOX)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961" y="2409825"/>
            <a:ext cx="5301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कल्पना</a:t>
            </a:r>
            <a:r>
              <a:rPr lang="en-US" sz="1800" dirty="0"/>
              <a:t> </a:t>
            </a:r>
            <a:r>
              <a:rPr lang="en-US" sz="1800" dirty="0" err="1"/>
              <a:t>करें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"</a:t>
            </a:r>
            <a:r>
              <a:rPr lang="en-US" sz="1800" dirty="0" err="1"/>
              <a:t>घड़ी</a:t>
            </a:r>
            <a:r>
              <a:rPr lang="en-US" sz="1800" dirty="0"/>
              <a:t>"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दो</a:t>
            </a:r>
            <a:r>
              <a:rPr lang="en-US" sz="1800" dirty="0"/>
              <a:t> </a:t>
            </a:r>
            <a:r>
              <a:rPr lang="en-US" sz="1800" dirty="0" err="1"/>
              <a:t>पिंडों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बनी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सामान</a:t>
            </a:r>
            <a:r>
              <a:rPr lang="en-US" sz="1800" dirty="0"/>
              <a:t> </a:t>
            </a:r>
            <a:r>
              <a:rPr lang="en-US" sz="1800" dirty="0" err="1"/>
              <a:t>गुरुत्व-केंद्र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चारों</a:t>
            </a:r>
            <a:r>
              <a:rPr lang="en-US" sz="1800" dirty="0"/>
              <a:t> </a:t>
            </a:r>
            <a:r>
              <a:rPr lang="en-US" sz="1800" dirty="0" err="1"/>
              <a:t>ओर</a:t>
            </a:r>
            <a:r>
              <a:rPr lang="en-US" sz="1800" dirty="0"/>
              <a:t> </a:t>
            </a:r>
            <a:r>
              <a:rPr lang="en-US" sz="1800" dirty="0" err="1"/>
              <a:t>परिक्रमा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रहा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291" y="4010025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 </a:t>
            </a:r>
            <a:r>
              <a:rPr lang="en-US" sz="1800" dirty="0" err="1"/>
              <a:t>अवधि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8544" y="3383399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समय</a:t>
            </a:r>
            <a:r>
              <a:rPr lang="en-US" sz="1800" dirty="0"/>
              <a:t> t  = 0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लेकर</a:t>
            </a:r>
            <a:r>
              <a:rPr lang="en-US" sz="1800" dirty="0"/>
              <a:t> </a:t>
            </a:r>
            <a:r>
              <a:rPr lang="en-US" sz="1800" dirty="0" err="1"/>
              <a:t>वर्तमान</a:t>
            </a:r>
            <a:r>
              <a:rPr lang="en-US" sz="1800" dirty="0"/>
              <a:t>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तक</a:t>
            </a:r>
            <a:r>
              <a:rPr lang="en-US" sz="1800" dirty="0"/>
              <a:t> </a:t>
            </a:r>
            <a:r>
              <a:rPr lang="en-US" sz="1800" dirty="0" err="1"/>
              <a:t>इस</a:t>
            </a:r>
            <a:r>
              <a:rPr lang="en-US" sz="1800" dirty="0"/>
              <a:t> </a:t>
            </a:r>
            <a:r>
              <a:rPr lang="en-US" sz="1800" dirty="0" err="1"/>
              <a:t>घड़ी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चक्करों</a:t>
            </a:r>
            <a:r>
              <a:rPr lang="en-US" sz="1800" dirty="0"/>
              <a:t> N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गणना</a:t>
            </a:r>
            <a:r>
              <a:rPr lang="en-US" sz="1800" dirty="0"/>
              <a:t> </a:t>
            </a:r>
            <a:r>
              <a:rPr lang="en-US" sz="1800" dirty="0" err="1"/>
              <a:t>करें</a:t>
            </a:r>
            <a:r>
              <a:rPr lang="en-US" sz="1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0472" y="5915025"/>
            <a:ext cx="2040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800" dirty="0"/>
              <a:t>अच्छा</a:t>
            </a:r>
            <a:r>
              <a:rPr lang="en-US" sz="1800" dirty="0"/>
              <a:t>, </a:t>
            </a:r>
            <a:r>
              <a:rPr lang="en-US" sz="1800" dirty="0" err="1"/>
              <a:t>समय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 smtClean="0"/>
              <a:t>?</a:t>
            </a:r>
          </a:p>
          <a:p>
            <a:pPr algn="ctr"/>
            <a:r>
              <a:rPr lang="en-US" sz="1800" dirty="0"/>
              <a:t> </a:t>
            </a:r>
            <a:r>
              <a:rPr lang="en-US" sz="1800" dirty="0" err="1"/>
              <a:t>मज़ाक</a:t>
            </a:r>
            <a:r>
              <a:rPr lang="en-US" sz="1800" dirty="0"/>
              <a:t> </a:t>
            </a:r>
            <a:r>
              <a:rPr lang="en-US" sz="1800" dirty="0" err="1"/>
              <a:t>मत</a:t>
            </a:r>
            <a:r>
              <a:rPr lang="en-US" sz="1800" dirty="0"/>
              <a:t> </a:t>
            </a:r>
            <a:r>
              <a:rPr lang="en-US" sz="1800" dirty="0" err="1"/>
              <a:t>करो</a:t>
            </a:r>
            <a:r>
              <a:rPr lang="en-US" sz="1800" dirty="0" smtClean="0"/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FASTER THAN LIGHT\PIX\V-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9144" y="6600825"/>
            <a:ext cx="5238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err="1" smtClean="0"/>
              <a:t>मेरे</a:t>
            </a:r>
            <a:r>
              <a:rPr lang="en-US" sz="1800" dirty="0" smtClean="0"/>
              <a:t> </a:t>
            </a:r>
            <a:r>
              <a:rPr lang="en-US" sz="1800" dirty="0" err="1"/>
              <a:t>दोस्त</a:t>
            </a:r>
            <a:r>
              <a:rPr lang="en-US" sz="1800" dirty="0"/>
              <a:t>,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उनका</a:t>
            </a:r>
            <a:r>
              <a:rPr lang="en-US" sz="1800" dirty="0"/>
              <a:t>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अतापता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8944" y="657225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जैसे-जैसे</a:t>
            </a:r>
            <a:r>
              <a:rPr lang="en-US" sz="1800" dirty="0"/>
              <a:t> </a:t>
            </a:r>
            <a:r>
              <a:rPr lang="en-US" sz="1800" dirty="0" err="1"/>
              <a:t>साल</a:t>
            </a:r>
            <a:r>
              <a:rPr lang="en-US" sz="1800" dirty="0"/>
              <a:t> </a:t>
            </a:r>
            <a:r>
              <a:rPr lang="en-US" sz="1800" dirty="0" err="1"/>
              <a:t>बीतते</a:t>
            </a:r>
            <a:r>
              <a:rPr lang="en-US" sz="1800" dirty="0"/>
              <a:t> </a:t>
            </a:r>
            <a:r>
              <a:rPr lang="en-US" sz="1800" dirty="0" err="1"/>
              <a:t>गए</a:t>
            </a:r>
            <a:r>
              <a:rPr lang="en-US" sz="1800" dirty="0"/>
              <a:t> </a:t>
            </a:r>
            <a:r>
              <a:rPr lang="en-US" sz="1800" dirty="0" err="1"/>
              <a:t>उनके</a:t>
            </a:r>
            <a:r>
              <a:rPr lang="en-US" sz="1800" dirty="0"/>
              <a:t> </a:t>
            </a:r>
            <a:r>
              <a:rPr lang="en-US" sz="1800" dirty="0" err="1"/>
              <a:t>अवलोकन</a:t>
            </a:r>
            <a:r>
              <a:rPr lang="en-US" sz="1800" dirty="0"/>
              <a:t> </a:t>
            </a:r>
            <a:r>
              <a:rPr lang="en-US" sz="1800" dirty="0" err="1"/>
              <a:t>अधिक</a:t>
            </a:r>
            <a:r>
              <a:rPr lang="en-US" sz="1800" dirty="0"/>
              <a:t> </a:t>
            </a:r>
            <a:r>
              <a:rPr lang="en-US" sz="1800" dirty="0" err="1"/>
              <a:t>सटीक</a:t>
            </a:r>
            <a:r>
              <a:rPr lang="en-US" sz="1800" dirty="0"/>
              <a:t> </a:t>
            </a:r>
            <a:r>
              <a:rPr lang="en-US" sz="1800" dirty="0" err="1"/>
              <a:t>होते</a:t>
            </a:r>
            <a:r>
              <a:rPr lang="en-US" sz="1800" dirty="0"/>
              <a:t> </a:t>
            </a:r>
            <a:r>
              <a:rPr lang="en-US" sz="1800" dirty="0" err="1"/>
              <a:t>गए</a:t>
            </a:r>
            <a:r>
              <a:rPr lang="en-US" sz="1800" dirty="0"/>
              <a:t>. </a:t>
            </a:r>
            <a:r>
              <a:rPr lang="en-US" sz="1800" dirty="0" err="1"/>
              <a:t>आज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जानते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आकाशगंगाएँ</a:t>
            </a:r>
            <a:r>
              <a:rPr lang="en-US" sz="1800" dirty="0"/>
              <a:t>, </a:t>
            </a:r>
            <a:r>
              <a:rPr lang="en-US" sz="1800" dirty="0" err="1"/>
              <a:t>पदार्थ</a:t>
            </a:r>
            <a:r>
              <a:rPr lang="en-US" sz="1800" dirty="0"/>
              <a:t>, </a:t>
            </a:r>
            <a:r>
              <a:rPr lang="en-US" sz="1800" dirty="0" err="1"/>
              <a:t>लगभग</a:t>
            </a:r>
            <a:r>
              <a:rPr lang="en-US" sz="1800" dirty="0"/>
              <a:t> </a:t>
            </a:r>
            <a:r>
              <a:rPr lang="en-US" sz="1800" dirty="0" err="1"/>
              <a:t>सौ</a:t>
            </a:r>
            <a:r>
              <a:rPr lang="en-US" sz="1800" dirty="0"/>
              <a:t> </a:t>
            </a:r>
            <a:r>
              <a:rPr lang="en-US" sz="1800" dirty="0" err="1"/>
              <a:t>मिलियन</a:t>
            </a:r>
            <a:r>
              <a:rPr lang="en-US" sz="1800" dirty="0"/>
              <a:t> </a:t>
            </a:r>
            <a:r>
              <a:rPr lang="en-US" sz="1800" dirty="0" err="1"/>
              <a:t>प्रकाश</a:t>
            </a:r>
            <a:r>
              <a:rPr lang="en-US" sz="1800" dirty="0"/>
              <a:t> </a:t>
            </a:r>
            <a:r>
              <a:rPr lang="en-US" sz="1800" dirty="0" err="1"/>
              <a:t>वर्ष</a:t>
            </a:r>
            <a:r>
              <a:rPr lang="en-US" sz="1800" dirty="0"/>
              <a:t> </a:t>
            </a:r>
            <a:r>
              <a:rPr lang="en-US" sz="1800" dirty="0" err="1"/>
              <a:t>व्यास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महान</a:t>
            </a:r>
            <a:r>
              <a:rPr lang="en-US" sz="1800" dirty="0"/>
              <a:t> </a:t>
            </a:r>
            <a:r>
              <a:rPr lang="en-US" sz="1800" dirty="0" err="1"/>
              <a:t>खाली</a:t>
            </a:r>
            <a:r>
              <a:rPr lang="en-US" sz="1800" dirty="0"/>
              <a:t> </a:t>
            </a:r>
            <a:r>
              <a:rPr lang="en-US" sz="1800" dirty="0" err="1"/>
              <a:t>बुलबुलों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आसपास</a:t>
            </a:r>
            <a:r>
              <a:rPr lang="en-US" sz="1800" dirty="0"/>
              <a:t> </a:t>
            </a:r>
            <a:r>
              <a:rPr lang="en-US" sz="1800" dirty="0" err="1"/>
              <a:t>स्थापित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8437" y="2380297"/>
            <a:ext cx="22217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देखो</a:t>
            </a:r>
            <a:r>
              <a:rPr lang="en-US" sz="1800" dirty="0"/>
              <a:t>, </a:t>
            </a:r>
            <a:r>
              <a:rPr lang="en-US" sz="1800" dirty="0" err="1"/>
              <a:t>अब</a:t>
            </a:r>
            <a:r>
              <a:rPr lang="en-US" sz="1800" dirty="0"/>
              <a:t> </a:t>
            </a:r>
            <a:r>
              <a:rPr lang="en-US" sz="1800" dirty="0" err="1"/>
              <a:t>आपकी</a:t>
            </a:r>
            <a:r>
              <a:rPr lang="en-US" sz="1800" dirty="0"/>
              <a:t> </a:t>
            </a:r>
            <a:r>
              <a:rPr lang="en-US" sz="1800" dirty="0" err="1"/>
              <a:t>समस्या</a:t>
            </a:r>
            <a:r>
              <a:rPr lang="en-US" sz="1800" dirty="0"/>
              <a:t> </a:t>
            </a:r>
            <a:r>
              <a:rPr lang="en-US" sz="1800" dirty="0" err="1"/>
              <a:t>हल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 </a:t>
            </a:r>
            <a:r>
              <a:rPr lang="en-US" sz="1800" dirty="0" err="1"/>
              <a:t>गई</a:t>
            </a:r>
            <a:r>
              <a:rPr lang="en-US" sz="1800" dirty="0"/>
              <a:t> : </a:t>
            </a:r>
            <a:r>
              <a:rPr lang="en-US" sz="1800" dirty="0" err="1" smtClean="0"/>
              <a:t>जो</a:t>
            </a:r>
            <a:r>
              <a:rPr lang="en-US" sz="1800" dirty="0" smtClean="0"/>
              <a:t>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विस्तार</a:t>
            </a:r>
            <a:r>
              <a:rPr lang="en-US" sz="1800" dirty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इन्हीं</a:t>
            </a:r>
            <a:r>
              <a:rPr lang="en-US" sz="1800" dirty="0"/>
              <a:t> "</a:t>
            </a:r>
            <a:r>
              <a:rPr lang="en-US" sz="1800" dirty="0" err="1"/>
              <a:t>बुलबुलों</a:t>
            </a:r>
            <a:r>
              <a:rPr lang="en-US" sz="1800" dirty="0"/>
              <a:t>"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में</a:t>
            </a:r>
            <a:r>
              <a:rPr lang="en-US" sz="1800" dirty="0" smtClean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8219" y="4086225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अच्छा</a:t>
            </a:r>
            <a:r>
              <a:rPr lang="en-US" sz="1800" dirty="0"/>
              <a:t>...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आकाशगंगा-समूहों</a:t>
            </a:r>
            <a:r>
              <a:rPr lang="en-US" sz="1800" dirty="0"/>
              <a:t>, </a:t>
            </a:r>
            <a:r>
              <a:rPr lang="en-US" sz="1800" dirty="0" err="1"/>
              <a:t>पदार्थ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जगह</a:t>
            </a:r>
            <a:r>
              <a:rPr lang="en-US" sz="1800" dirty="0"/>
              <a:t> </a:t>
            </a:r>
            <a:r>
              <a:rPr lang="en-US" sz="1800" dirty="0" err="1"/>
              <a:t>इकठ्ठा</a:t>
            </a:r>
            <a:r>
              <a:rPr lang="en-US" sz="1800" dirty="0"/>
              <a:t> </a:t>
            </a:r>
            <a:r>
              <a:rPr lang="en-US" sz="1800" dirty="0" err="1"/>
              <a:t>होना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वो</a:t>
            </a:r>
            <a:r>
              <a:rPr lang="en-US" sz="1800" dirty="0" smtClean="0"/>
              <a:t> </a:t>
            </a:r>
            <a:r>
              <a:rPr lang="en-US" sz="1800" dirty="0" err="1"/>
              <a:t>सब</a:t>
            </a:r>
            <a:r>
              <a:rPr lang="en-US" sz="1800" dirty="0"/>
              <a:t> </a:t>
            </a:r>
            <a:r>
              <a:rPr lang="en-US" sz="1800" dirty="0" err="1"/>
              <a:t>बुलबुलों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तीन</a:t>
            </a:r>
            <a:r>
              <a:rPr lang="en-US" sz="1800" dirty="0"/>
              <a:t> </a:t>
            </a:r>
            <a:r>
              <a:rPr lang="en-US" sz="1800" dirty="0" err="1"/>
              <a:t>सतहों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i-IN" sz="1800" dirty="0"/>
              <a:t>वाले</a:t>
            </a:r>
            <a:r>
              <a:rPr lang="en-US" sz="1800" dirty="0" smtClean="0"/>
              <a:t> </a:t>
            </a:r>
            <a:r>
              <a:rPr lang="en-US" sz="1800" dirty="0" err="1"/>
              <a:t>जंक्शन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लेकिन</a:t>
            </a:r>
            <a:r>
              <a:rPr lang="en-US" sz="1800" dirty="0" smtClean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संरचना</a:t>
            </a:r>
            <a:r>
              <a:rPr lang="en-US" sz="1800" dirty="0"/>
              <a:t> </a:t>
            </a:r>
            <a:r>
              <a:rPr lang="en-US" sz="1800" dirty="0" err="1"/>
              <a:t>कैसे</a:t>
            </a:r>
            <a:r>
              <a:rPr lang="en-US" sz="1800" dirty="0"/>
              <a:t> </a:t>
            </a:r>
            <a:r>
              <a:rPr lang="en-US" sz="1800" dirty="0" err="1"/>
              <a:t>बनती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FASTER THAN LIGHT\PIX\V-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9525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296483" y="7178129"/>
            <a:ext cx="5238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744" y="523696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मुझे</a:t>
            </a:r>
            <a:r>
              <a:rPr lang="en-US" sz="1800" dirty="0"/>
              <a:t> </a:t>
            </a:r>
            <a:r>
              <a:rPr lang="en-US" sz="1800" dirty="0" err="1"/>
              <a:t>लगता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अंत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, </a:t>
            </a:r>
            <a:r>
              <a:rPr lang="en-US" sz="1800" dirty="0" err="1"/>
              <a:t>उनके</a:t>
            </a:r>
            <a:r>
              <a:rPr lang="en-US" sz="1800" dirty="0"/>
              <a:t> </a:t>
            </a:r>
            <a:r>
              <a:rPr lang="en-US" sz="1800" dirty="0" err="1"/>
              <a:t>पास</a:t>
            </a:r>
            <a:r>
              <a:rPr lang="en-US" sz="1800" dirty="0"/>
              <a:t>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चीज़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 smtClean="0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ज़रूर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क्योकि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लोग</a:t>
            </a:r>
            <a:r>
              <a:rPr lang="en-US" sz="1800" dirty="0"/>
              <a:t> </a:t>
            </a:r>
            <a:r>
              <a:rPr lang="en-US" sz="1800" dirty="0" err="1"/>
              <a:t>इन</a:t>
            </a:r>
            <a:r>
              <a:rPr lang="en-US" sz="1800" dirty="0"/>
              <a:t> </a:t>
            </a:r>
            <a:r>
              <a:rPr lang="en-US" sz="1800" dirty="0" err="1"/>
              <a:t>दिनों</a:t>
            </a:r>
            <a:r>
              <a:rPr lang="en-US" sz="1800" dirty="0"/>
              <a:t> </a:t>
            </a:r>
            <a:r>
              <a:rPr lang="en-US" sz="1800" dirty="0" err="1"/>
              <a:t>कंप्यूटर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बड़ी</a:t>
            </a:r>
            <a:r>
              <a:rPr lang="en-US" sz="1800" dirty="0"/>
              <a:t> </a:t>
            </a:r>
            <a:r>
              <a:rPr lang="en-US" sz="1800" dirty="0" err="1"/>
              <a:t>लाजवाब</a:t>
            </a:r>
            <a:r>
              <a:rPr lang="en-US" sz="1800" dirty="0"/>
              <a:t> </a:t>
            </a:r>
            <a:r>
              <a:rPr lang="en-US" sz="1800" dirty="0" err="1"/>
              <a:t>चीजें</a:t>
            </a:r>
            <a:r>
              <a:rPr lang="en-US" sz="1800" dirty="0"/>
              <a:t> </a:t>
            </a:r>
            <a:r>
              <a:rPr lang="en-US" sz="1800" dirty="0" err="1"/>
              <a:t>करते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9944" y="657225"/>
            <a:ext cx="2362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लोग</a:t>
            </a:r>
            <a:r>
              <a:rPr lang="en-US" sz="1800" dirty="0"/>
              <a:t> </a:t>
            </a:r>
            <a:r>
              <a:rPr lang="en-US" sz="1800" dirty="0" err="1"/>
              <a:t>ठंडे</a:t>
            </a:r>
            <a:r>
              <a:rPr lang="en-US" sz="1800" dirty="0"/>
              <a:t>, </a:t>
            </a:r>
            <a:r>
              <a:rPr lang="en-US" sz="1800" dirty="0" err="1"/>
              <a:t>डार्क-मैटर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सिमुलेशन</a:t>
            </a:r>
            <a:r>
              <a:rPr lang="en-US" sz="1800" dirty="0"/>
              <a:t> </a:t>
            </a:r>
            <a:r>
              <a:rPr lang="en-US" sz="1800" dirty="0" err="1"/>
              <a:t>मॉडल</a:t>
            </a:r>
            <a:r>
              <a:rPr lang="en-US" sz="1800" dirty="0"/>
              <a:t> </a:t>
            </a:r>
            <a:r>
              <a:rPr lang="en-US" sz="1800" dirty="0" err="1"/>
              <a:t>बनाते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उसपर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यकीन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होता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4828" y="2181225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दिख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नहीं</a:t>
            </a:r>
            <a:r>
              <a:rPr lang="en-US" sz="1600" dirty="0" smtClean="0"/>
              <a:t> </a:t>
            </a:r>
            <a:r>
              <a:rPr lang="en-US" sz="1600" dirty="0" err="1" smtClean="0"/>
              <a:t>रहा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0744" y="3501450"/>
            <a:ext cx="2193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 smtClean="0"/>
              <a:t>सामान्य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क्योंकि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"</a:t>
            </a:r>
            <a:r>
              <a:rPr lang="en-US" sz="1600" dirty="0" err="1"/>
              <a:t>डार्क-मैटर</a:t>
            </a:r>
            <a:r>
              <a:rPr lang="en-US" sz="1600" dirty="0"/>
              <a:t>"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3944" y="4638496"/>
            <a:ext cx="3536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मिस्टर</a:t>
            </a:r>
            <a:r>
              <a:rPr lang="en-US" sz="1800" dirty="0"/>
              <a:t> </a:t>
            </a:r>
            <a:r>
              <a:rPr lang="en-US" sz="1800" dirty="0" err="1"/>
              <a:t>अल्बर्ट</a:t>
            </a:r>
            <a:r>
              <a:rPr lang="en-US" sz="1800" dirty="0"/>
              <a:t>,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err="1"/>
              <a:t>बताएं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आप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इस</a:t>
            </a:r>
            <a:r>
              <a:rPr lang="en-US" sz="1800" dirty="0" smtClean="0"/>
              <a:t> </a:t>
            </a:r>
            <a:r>
              <a:rPr lang="en-US" sz="1800" dirty="0" err="1"/>
              <a:t>सब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बारे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क्या</a:t>
            </a:r>
            <a:r>
              <a:rPr lang="en-US" sz="1800" dirty="0"/>
              <a:t> </a:t>
            </a:r>
            <a:r>
              <a:rPr lang="en-US" sz="1800" dirty="0" err="1"/>
              <a:t>सोचते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?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दस</a:t>
            </a:r>
            <a:r>
              <a:rPr lang="en-US" sz="1800" dirty="0" smtClean="0"/>
              <a:t> </a:t>
            </a:r>
            <a:r>
              <a:rPr lang="en-US" sz="1800" dirty="0" err="1"/>
              <a:t>साल</a:t>
            </a:r>
            <a:r>
              <a:rPr lang="en-US" sz="1800" dirty="0"/>
              <a:t> </a:t>
            </a:r>
            <a:r>
              <a:rPr lang="en-US" sz="1800" dirty="0" err="1"/>
              <a:t>बीत</a:t>
            </a:r>
            <a:r>
              <a:rPr lang="en-US" sz="1800" dirty="0"/>
              <a:t> </a:t>
            </a:r>
            <a:r>
              <a:rPr lang="en-US" sz="1800" dirty="0" err="1"/>
              <a:t>गए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आपकी</a:t>
            </a:r>
            <a:r>
              <a:rPr lang="en-US" sz="1800" dirty="0"/>
              <a:t> </a:t>
            </a:r>
            <a:r>
              <a:rPr lang="en-US" sz="1800" dirty="0" err="1"/>
              <a:t>तरफ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नई</a:t>
            </a:r>
            <a:r>
              <a:rPr lang="en-US" sz="1800" dirty="0"/>
              <a:t> </a:t>
            </a:r>
            <a:r>
              <a:rPr lang="en-US" sz="1800" dirty="0" err="1"/>
              <a:t>खबर</a:t>
            </a:r>
            <a:r>
              <a:rPr lang="en-US" sz="1800" dirty="0"/>
              <a:t> </a:t>
            </a:r>
            <a:r>
              <a:rPr lang="en-US" sz="1800" dirty="0" err="1"/>
              <a:t>नहीं</a:t>
            </a:r>
            <a:r>
              <a:rPr lang="en-US" sz="1800" dirty="0"/>
              <a:t> </a:t>
            </a:r>
            <a:r>
              <a:rPr lang="en-US" sz="1800" dirty="0" err="1"/>
              <a:t>मिली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496482" y="6335494"/>
            <a:ext cx="4544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देखो</a:t>
            </a:r>
            <a:r>
              <a:rPr lang="en-US" sz="1800" dirty="0"/>
              <a:t>… </a:t>
            </a:r>
            <a:r>
              <a:rPr lang="en-US" sz="1800" dirty="0" err="1"/>
              <a:t>मैं</a:t>
            </a:r>
            <a:r>
              <a:rPr lang="en-US" sz="1800" dirty="0"/>
              <a:t> </a:t>
            </a:r>
            <a:r>
              <a:rPr lang="en-US" sz="1800" dirty="0" err="1"/>
              <a:t>अभी</a:t>
            </a:r>
            <a:r>
              <a:rPr lang="en-US" sz="1800" dirty="0"/>
              <a:t> </a:t>
            </a:r>
            <a:r>
              <a:rPr lang="en-US" sz="1800" dirty="0" err="1"/>
              <a:t>भी</a:t>
            </a:r>
            <a:r>
              <a:rPr lang="en-US" sz="1800" dirty="0"/>
              <a:t> </a:t>
            </a:r>
            <a:r>
              <a:rPr lang="en-US" sz="1800" dirty="0" err="1"/>
              <a:t>अपने</a:t>
            </a:r>
            <a:r>
              <a:rPr lang="en-US" sz="1800" dirty="0"/>
              <a:t> </a:t>
            </a:r>
            <a:r>
              <a:rPr lang="en-US" sz="1800" dirty="0" err="1"/>
              <a:t>विचार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अड़ा</a:t>
            </a:r>
            <a:r>
              <a:rPr lang="en-US" sz="1800" dirty="0"/>
              <a:t> </a:t>
            </a:r>
            <a:r>
              <a:rPr lang="en-US" sz="1800" dirty="0" err="1"/>
              <a:t>हूँ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err="1" smtClean="0"/>
              <a:t>सबसे</a:t>
            </a:r>
            <a:r>
              <a:rPr lang="en-US" sz="1800" dirty="0" smtClean="0"/>
              <a:t> </a:t>
            </a:r>
            <a:r>
              <a:rPr lang="en-US" sz="1800" dirty="0" err="1"/>
              <a:t>पहले</a:t>
            </a:r>
            <a:r>
              <a:rPr lang="en-US" sz="1800" dirty="0"/>
              <a:t>: </a:t>
            </a:r>
            <a:r>
              <a:rPr lang="en-US" sz="1800" dirty="0" err="1"/>
              <a:t>ज्यामिति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बलों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बदलो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FASTER THAN LIGHT\PIX\V-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87944" y="200025"/>
            <a:ext cx="523875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6344" y="57136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द्रव्यमान</a:t>
            </a:r>
            <a:r>
              <a:rPr lang="en-US" sz="1800" dirty="0"/>
              <a:t> M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वस्तु</a:t>
            </a:r>
            <a:r>
              <a:rPr lang="en-US" sz="1800" dirty="0"/>
              <a:t>, </a:t>
            </a:r>
            <a:r>
              <a:rPr lang="en-US" sz="1800" dirty="0" err="1"/>
              <a:t>तारा</a:t>
            </a:r>
            <a:r>
              <a:rPr lang="en-US" sz="1800" dirty="0"/>
              <a:t>, </a:t>
            </a:r>
            <a:r>
              <a:rPr lang="en-US" sz="1800" dirty="0" err="1"/>
              <a:t>या</a:t>
            </a:r>
            <a:r>
              <a:rPr lang="en-US" sz="1800" dirty="0"/>
              <a:t> </a:t>
            </a:r>
            <a:r>
              <a:rPr lang="en-US" sz="1800" dirty="0" err="1"/>
              <a:t>ग्रह</a:t>
            </a:r>
            <a:r>
              <a:rPr lang="en-US" sz="1800" dirty="0"/>
              <a:t> </a:t>
            </a:r>
            <a:r>
              <a:rPr lang="en-US" sz="1800" dirty="0" err="1"/>
              <a:t>लें</a:t>
            </a:r>
            <a:r>
              <a:rPr lang="en-US" sz="1800" dirty="0"/>
              <a:t> </a:t>
            </a:r>
            <a:r>
              <a:rPr lang="en-US" sz="1800" dirty="0" err="1"/>
              <a:t>जिसके</a:t>
            </a:r>
            <a:r>
              <a:rPr lang="en-US" sz="1800" dirty="0"/>
              <a:t> </a:t>
            </a:r>
            <a:r>
              <a:rPr lang="en-US" sz="1800" dirty="0" err="1"/>
              <a:t>नज़दीक</a:t>
            </a:r>
            <a:r>
              <a:rPr lang="en-US" sz="1800" dirty="0"/>
              <a:t> </a:t>
            </a:r>
            <a:r>
              <a:rPr lang="en-US" sz="1800" dirty="0" err="1"/>
              <a:t>द्रव्यमान</a:t>
            </a:r>
            <a:r>
              <a:rPr lang="en-US" sz="1800" dirty="0"/>
              <a:t> m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कोई</a:t>
            </a:r>
            <a:r>
              <a:rPr lang="en-US" sz="1800" dirty="0"/>
              <a:t> </a:t>
            </a:r>
            <a:r>
              <a:rPr lang="en-US" sz="1800" dirty="0" err="1"/>
              <a:t>पिंड</a:t>
            </a:r>
            <a:r>
              <a:rPr lang="en-US" sz="1800" dirty="0"/>
              <a:t> </a:t>
            </a:r>
            <a:r>
              <a:rPr lang="en-US" sz="1800" dirty="0" err="1"/>
              <a:t>परिक्रमा</a:t>
            </a:r>
            <a:r>
              <a:rPr lang="en-US" sz="1800" dirty="0"/>
              <a:t> </a:t>
            </a:r>
            <a:r>
              <a:rPr lang="en-US" sz="1800" dirty="0" err="1"/>
              <a:t>करता</a:t>
            </a:r>
            <a:r>
              <a:rPr lang="en-US" sz="1800" dirty="0"/>
              <a:t> </a:t>
            </a:r>
            <a:r>
              <a:rPr lang="en-US" sz="1800" dirty="0" err="1"/>
              <a:t>हो</a:t>
            </a:r>
            <a:r>
              <a:rPr lang="en-US" sz="1800" dirty="0"/>
              <a:t>. </a:t>
            </a:r>
            <a:r>
              <a:rPr lang="en-US" sz="1800" dirty="0" err="1"/>
              <a:t>उसका</a:t>
            </a:r>
            <a:r>
              <a:rPr lang="en-US" sz="1800" dirty="0"/>
              <a:t> </a:t>
            </a:r>
            <a:r>
              <a:rPr lang="en-US" sz="1800" dirty="0" err="1" smtClean="0"/>
              <a:t>पथ</a:t>
            </a:r>
            <a:r>
              <a:rPr lang="en-US" sz="1800" dirty="0" smtClean="0"/>
              <a:t>, </a:t>
            </a:r>
            <a:r>
              <a:rPr lang="en-US" sz="1800" dirty="0" err="1"/>
              <a:t>न्यूटन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आकर्षण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hi-IN" sz="1800" dirty="0"/>
              <a:t>बलों</a:t>
            </a:r>
            <a:r>
              <a:rPr lang="en-US" sz="1800" dirty="0" smtClean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प्रभावित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 </a:t>
            </a:r>
            <a:r>
              <a:rPr lang="en-US" sz="1800" dirty="0" err="1"/>
              <a:t>जो</a:t>
            </a:r>
            <a:r>
              <a:rPr lang="en-US" sz="1800" dirty="0"/>
              <a:t> </a:t>
            </a:r>
            <a:r>
              <a:rPr lang="en-US" sz="1800" dirty="0" err="1"/>
              <a:t>द्रव्यमान</a:t>
            </a:r>
            <a:r>
              <a:rPr lang="en-US" sz="1800" dirty="0"/>
              <a:t> M </a:t>
            </a:r>
            <a:r>
              <a:rPr lang="en-US" sz="1800" dirty="0" err="1"/>
              <a:t>उस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लगाएगा</a:t>
            </a:r>
            <a:r>
              <a:rPr lang="en-US" sz="1800" dirty="0"/>
              <a:t>.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दो-आयामों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बजाए</a:t>
            </a:r>
            <a:r>
              <a:rPr lang="en-US" sz="1800" dirty="0"/>
              <a:t> </a:t>
            </a:r>
            <a:r>
              <a:rPr lang="en-US" sz="1800" dirty="0" err="1"/>
              <a:t>इसे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चपटे</a:t>
            </a:r>
            <a:r>
              <a:rPr lang="en-US" sz="1800" dirty="0"/>
              <a:t> </a:t>
            </a:r>
            <a:r>
              <a:rPr lang="en-US" sz="1800" dirty="0" err="1"/>
              <a:t>शंकु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बदल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चिपकने</a:t>
            </a:r>
            <a:r>
              <a:rPr lang="en-US" sz="1800" dirty="0"/>
              <a:t> </a:t>
            </a:r>
            <a:r>
              <a:rPr lang="en-US" sz="1800" dirty="0" err="1"/>
              <a:t>वाले</a:t>
            </a:r>
            <a:r>
              <a:rPr lang="en-US" sz="1800" dirty="0"/>
              <a:t> </a:t>
            </a:r>
            <a:r>
              <a:rPr lang="en-US" sz="1800" dirty="0" err="1"/>
              <a:t>टेप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उपयोग</a:t>
            </a:r>
            <a:r>
              <a:rPr lang="en-US" sz="1800" dirty="0"/>
              <a:t> </a:t>
            </a:r>
            <a:r>
              <a:rPr lang="en-US" sz="1800" dirty="0" err="1"/>
              <a:t>करके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इसकी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जियोडेसिक</a:t>
            </a:r>
            <a:r>
              <a:rPr lang="en-US" sz="1800" dirty="0"/>
              <a:t> </a:t>
            </a:r>
            <a:r>
              <a:rPr lang="en-US" sz="1800" dirty="0" err="1"/>
              <a:t>बना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, </a:t>
            </a:r>
            <a:r>
              <a:rPr lang="en-US" sz="1800" dirty="0" err="1"/>
              <a:t>जिसे</a:t>
            </a:r>
            <a:r>
              <a:rPr lang="en-US" sz="1800" dirty="0"/>
              <a:t> </a:t>
            </a:r>
            <a:r>
              <a:rPr lang="en-US" sz="1800" dirty="0" err="1"/>
              <a:t>जब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सपाट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प्रक्षेपित</a:t>
            </a:r>
            <a:r>
              <a:rPr lang="en-US" sz="1800" dirty="0"/>
              <a:t> </a:t>
            </a:r>
            <a:r>
              <a:rPr lang="en-US" sz="1800" dirty="0" err="1"/>
              <a:t>किया</a:t>
            </a:r>
            <a:r>
              <a:rPr lang="en-US" sz="1800" dirty="0"/>
              <a:t> </a:t>
            </a:r>
            <a:r>
              <a:rPr lang="en-US" sz="1800" dirty="0" err="1"/>
              <a:t>जाएगा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उसका</a:t>
            </a:r>
            <a:r>
              <a:rPr lang="en-US" sz="1800" dirty="0"/>
              <a:t> </a:t>
            </a:r>
            <a:r>
              <a:rPr lang="en-US" sz="1800" dirty="0" err="1"/>
              <a:t>वही</a:t>
            </a:r>
            <a:r>
              <a:rPr lang="en-US" sz="1800" dirty="0"/>
              <a:t> </a:t>
            </a:r>
            <a:r>
              <a:rPr lang="en-US" sz="1800" dirty="0" err="1"/>
              <a:t>पथ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  <a:r>
              <a:rPr lang="en-US" sz="1800" dirty="0" err="1"/>
              <a:t>द्रव्यमान</a:t>
            </a:r>
            <a:r>
              <a:rPr lang="en-US" sz="1800" dirty="0"/>
              <a:t> </a:t>
            </a:r>
            <a:r>
              <a:rPr lang="en-US" sz="1800" dirty="0" err="1"/>
              <a:t>तब</a:t>
            </a:r>
            <a:r>
              <a:rPr lang="en-US" sz="1800" dirty="0"/>
              <a:t> </a:t>
            </a:r>
            <a:r>
              <a:rPr lang="en-US" sz="1800" dirty="0" err="1"/>
              <a:t>स्पेस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हिस्सा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/>
              <a:t>गोलाकार</a:t>
            </a:r>
            <a:r>
              <a:rPr lang="en-US" sz="1800" dirty="0"/>
              <a:t> </a:t>
            </a:r>
            <a:r>
              <a:rPr lang="en-US" sz="1800" dirty="0" err="1"/>
              <a:t>टोपी</a:t>
            </a:r>
            <a:r>
              <a:rPr lang="en-US" sz="1800" dirty="0"/>
              <a:t>) </a:t>
            </a:r>
            <a:r>
              <a:rPr lang="en-US" sz="1800" dirty="0" err="1"/>
              <a:t>होगी</a:t>
            </a:r>
            <a:r>
              <a:rPr lang="en-US" sz="1800" dirty="0"/>
              <a:t> </a:t>
            </a:r>
            <a:r>
              <a:rPr lang="en-US" sz="1800" dirty="0" err="1"/>
              <a:t>जिसमें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निश्चित</a:t>
            </a:r>
            <a:r>
              <a:rPr lang="en-US" sz="1800" dirty="0"/>
              <a:t> </a:t>
            </a:r>
            <a:r>
              <a:rPr lang="en-US" sz="1800" dirty="0" err="1"/>
              <a:t>वक्रता</a:t>
            </a:r>
            <a:r>
              <a:rPr lang="en-US" sz="1800" dirty="0"/>
              <a:t> </a:t>
            </a:r>
            <a:r>
              <a:rPr lang="en-US" sz="1800" dirty="0" err="1"/>
              <a:t>होगी</a:t>
            </a:r>
            <a:r>
              <a:rPr lang="en-US" sz="1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0574" y="2792283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चिपकने</a:t>
            </a:r>
            <a:r>
              <a:rPr lang="en-US" sz="1600" dirty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टेप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951724" y="2838450"/>
            <a:ext cx="907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गोले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भाग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34144" y="5199697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याद</a:t>
            </a:r>
            <a:r>
              <a:rPr lang="en-US" sz="1800" dirty="0"/>
              <a:t> </a:t>
            </a:r>
            <a:r>
              <a:rPr lang="en-US" sz="1800" dirty="0" err="1"/>
              <a:t>रखें</a:t>
            </a:r>
            <a:r>
              <a:rPr lang="en-US" sz="1800" dirty="0"/>
              <a:t> (*): </a:t>
            </a:r>
            <a:r>
              <a:rPr lang="en-US" sz="1800" dirty="0" err="1"/>
              <a:t>चपटे</a:t>
            </a:r>
            <a:r>
              <a:rPr lang="en-US" sz="1800" dirty="0"/>
              <a:t> </a:t>
            </a:r>
            <a:r>
              <a:rPr lang="en-US" sz="1800" dirty="0" err="1"/>
              <a:t>भाग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बनाए</a:t>
            </a:r>
            <a:r>
              <a:rPr lang="en-US" sz="1800" dirty="0"/>
              <a:t> </a:t>
            </a:r>
            <a:r>
              <a:rPr lang="en-US" sz="1800" dirty="0" err="1"/>
              <a:t>गए</a:t>
            </a:r>
            <a:r>
              <a:rPr lang="en-US" sz="1800" dirty="0"/>
              <a:t> </a:t>
            </a:r>
            <a:r>
              <a:rPr lang="en-US" sz="1800" dirty="0" err="1"/>
              <a:t>त्रिभुज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कोणों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A + B + C &gt; π </a:t>
            </a:r>
            <a:r>
              <a:rPr lang="en-US" sz="1800" dirty="0" err="1"/>
              <a:t>होगा</a:t>
            </a:r>
            <a:r>
              <a:rPr lang="en-US" sz="1800" dirty="0"/>
              <a:t>, </a:t>
            </a:r>
            <a:r>
              <a:rPr lang="en-US" sz="1800" dirty="0" err="1"/>
              <a:t>जबकि</a:t>
            </a:r>
            <a:r>
              <a:rPr lang="en-US" sz="1800" dirty="0"/>
              <a:t> </a:t>
            </a:r>
            <a:r>
              <a:rPr lang="en-US" sz="1800" dirty="0" err="1"/>
              <a:t>शंकु</a:t>
            </a:r>
            <a:r>
              <a:rPr lang="en-US" sz="1800" dirty="0"/>
              <a:t> </a:t>
            </a:r>
            <a:r>
              <a:rPr lang="en-US" sz="1800" dirty="0" err="1"/>
              <a:t>की</a:t>
            </a:r>
            <a:r>
              <a:rPr lang="en-US" sz="1800" dirty="0"/>
              <a:t> </a:t>
            </a:r>
            <a:r>
              <a:rPr lang="en-US" sz="1800" dirty="0" err="1"/>
              <a:t>सतह</a:t>
            </a:r>
            <a:r>
              <a:rPr lang="en-US" sz="1800" dirty="0"/>
              <a:t> </a:t>
            </a:r>
            <a:r>
              <a:rPr lang="en-US" sz="1800" dirty="0" err="1"/>
              <a:t>पर</a:t>
            </a:r>
            <a:r>
              <a:rPr lang="en-US" sz="1800" dirty="0"/>
              <a:t> </a:t>
            </a:r>
            <a:r>
              <a:rPr lang="en-US" sz="1800" dirty="0" err="1"/>
              <a:t>खींचे</a:t>
            </a:r>
            <a:r>
              <a:rPr lang="en-US" sz="1800" dirty="0"/>
              <a:t> </a:t>
            </a:r>
            <a:r>
              <a:rPr lang="en-US" sz="1800" dirty="0" err="1"/>
              <a:t>गए</a:t>
            </a:r>
            <a:r>
              <a:rPr lang="en-US" sz="1800" dirty="0"/>
              <a:t> </a:t>
            </a:r>
            <a:r>
              <a:rPr lang="en-US" sz="1800" dirty="0" err="1"/>
              <a:t>त्रिभुज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कोणों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योग</a:t>
            </a:r>
            <a:r>
              <a:rPr lang="en-US" sz="1800" dirty="0"/>
              <a:t> α + β + 𝞬 = π </a:t>
            </a:r>
            <a:r>
              <a:rPr lang="en-US" sz="1800" dirty="0" err="1"/>
              <a:t>होगा</a:t>
            </a:r>
            <a:r>
              <a:rPr lang="en-US" sz="18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974" y="7002424"/>
            <a:ext cx="3078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(*) </a:t>
            </a:r>
            <a:r>
              <a:rPr lang="en-US" sz="1400" dirty="0" err="1"/>
              <a:t>यूक्लिड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नियम</a:t>
            </a:r>
            <a:r>
              <a:rPr lang="en-US" sz="1400" dirty="0"/>
              <a:t> </a:t>
            </a:r>
            <a:r>
              <a:rPr lang="en-US" sz="1400" dirty="0" err="1"/>
              <a:t>देखें</a:t>
            </a:r>
            <a:r>
              <a:rPr lang="en-US" sz="1400" dirty="0"/>
              <a:t>, </a:t>
            </a:r>
            <a:r>
              <a:rPr lang="en-US" sz="1400" dirty="0" err="1"/>
              <a:t>ठीक</a:t>
            </a:r>
            <a:r>
              <a:rPr lang="en-US" sz="1400" dirty="0"/>
              <a:t>? </a:t>
            </a:r>
            <a:r>
              <a:rPr lang="en-US" sz="1400" dirty="0" err="1"/>
              <a:t>ब्लैक-होल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479088" cy="75628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FASTER THAN LIGHT\PIX\V-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0"/>
            <a:ext cx="10516394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36841" y="6536293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 </a:t>
            </a:r>
            <a:r>
              <a:rPr lang="en-US" sz="1800" dirty="0" err="1" smtClean="0"/>
              <a:t>आठ</a:t>
            </a:r>
            <a:r>
              <a:rPr lang="en-US" sz="1800" dirty="0" smtClean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क्यों</a:t>
            </a:r>
            <a:r>
              <a:rPr lang="en-US" sz="1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144" y="504825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क्योंकि</a:t>
            </a:r>
            <a:r>
              <a:rPr lang="en-US" sz="1800" dirty="0"/>
              <a:t> </a:t>
            </a:r>
            <a:r>
              <a:rPr lang="en-US" sz="1800" dirty="0" err="1"/>
              <a:t>द्रव्यमान</a:t>
            </a:r>
            <a:r>
              <a:rPr lang="en-US" sz="1800" dirty="0"/>
              <a:t> = </a:t>
            </a:r>
            <a:r>
              <a:rPr lang="en-US" sz="1800" dirty="0" err="1"/>
              <a:t>वक्रता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इससे</a:t>
            </a:r>
            <a:r>
              <a:rPr lang="en-US" sz="1800" dirty="0"/>
              <a:t>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hi-IN" sz="1800" dirty="0"/>
              <a:t>सभी</a:t>
            </a:r>
            <a:r>
              <a:rPr lang="en-US" sz="1800" dirty="0" smtClean="0"/>
              <a:t> </a:t>
            </a:r>
            <a:r>
              <a:rPr lang="en-US" sz="1800" dirty="0" err="1"/>
              <a:t>सहमत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यदि</a:t>
            </a:r>
            <a:r>
              <a:rPr lang="en-US" sz="1800" dirty="0"/>
              <a:t> </a:t>
            </a:r>
            <a:r>
              <a:rPr lang="en-US" sz="1800" dirty="0" err="1"/>
              <a:t>ब्रह्मांड</a:t>
            </a:r>
            <a:r>
              <a:rPr lang="en-US" sz="1800" dirty="0"/>
              <a:t> "</a:t>
            </a:r>
            <a:r>
              <a:rPr lang="en-US" sz="1800" dirty="0" err="1"/>
              <a:t>लैकुनर</a:t>
            </a:r>
            <a:r>
              <a:rPr lang="en-US" sz="1800" dirty="0"/>
              <a:t>" (</a:t>
            </a:r>
            <a:r>
              <a:rPr lang="en-US" sz="1800" dirty="0" err="1"/>
              <a:t>Lacuner</a:t>
            </a:r>
            <a:r>
              <a:rPr lang="en-US" sz="1800" dirty="0"/>
              <a:t>)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तो</a:t>
            </a:r>
            <a:r>
              <a:rPr lang="en-US" sz="1800" dirty="0"/>
              <a:t> </a:t>
            </a:r>
            <a:r>
              <a:rPr lang="en-US" sz="1800" dirty="0" err="1"/>
              <a:t>इसका</a:t>
            </a:r>
            <a:r>
              <a:rPr lang="en-US" sz="1800" dirty="0"/>
              <a:t> </a:t>
            </a:r>
            <a:r>
              <a:rPr lang="en-US" sz="1800" dirty="0" err="1"/>
              <a:t>मतलब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वो</a:t>
            </a:r>
            <a:r>
              <a:rPr lang="en-US" sz="1800" dirty="0"/>
              <a:t> </a:t>
            </a:r>
            <a:r>
              <a:rPr lang="en-US" sz="1800" dirty="0" err="1"/>
              <a:t>तीन-आयामी</a:t>
            </a:r>
            <a:r>
              <a:rPr lang="en-US" sz="1800" dirty="0"/>
              <a:t> </a:t>
            </a:r>
            <a:r>
              <a:rPr lang="en-US" sz="1800" dirty="0" err="1"/>
              <a:t>स्पेस</a:t>
            </a:r>
            <a:r>
              <a:rPr lang="en-US" sz="1800" dirty="0"/>
              <a:t> </a:t>
            </a:r>
            <a:r>
              <a:rPr lang="en-US" sz="1800" dirty="0" err="1"/>
              <a:t>क्षेत्रों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भरा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जिसमें</a:t>
            </a:r>
            <a:r>
              <a:rPr lang="en-US" sz="1800" dirty="0"/>
              <a:t> </a:t>
            </a:r>
            <a:r>
              <a:rPr lang="en-US" sz="1800" dirty="0" err="1"/>
              <a:t>वक्रता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क्षेत्र</a:t>
            </a:r>
            <a:r>
              <a:rPr lang="en-US" sz="1800" dirty="0"/>
              <a:t>, </a:t>
            </a:r>
            <a:r>
              <a:rPr lang="en-US" sz="1800" dirty="0" err="1"/>
              <a:t>बिना-वक्रता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सपाट</a:t>
            </a:r>
            <a:r>
              <a:rPr lang="en-US" sz="1800" dirty="0"/>
              <a:t>, </a:t>
            </a:r>
            <a:r>
              <a:rPr lang="en-US" sz="1800" dirty="0" err="1"/>
              <a:t>यूक्लिडियन</a:t>
            </a:r>
            <a:r>
              <a:rPr lang="en-US" sz="1800" dirty="0"/>
              <a:t> </a:t>
            </a:r>
            <a:r>
              <a:rPr lang="en-US" sz="1800" dirty="0" err="1"/>
              <a:t>क्षेत्रों</a:t>
            </a:r>
            <a:r>
              <a:rPr lang="en-US" sz="1800" dirty="0"/>
              <a:t> </a:t>
            </a:r>
            <a:r>
              <a:rPr lang="en-US" sz="1800" dirty="0" err="1"/>
              <a:t>से</a:t>
            </a:r>
            <a:r>
              <a:rPr lang="en-US" sz="1800" dirty="0"/>
              <a:t> </a:t>
            </a:r>
            <a:r>
              <a:rPr lang="en-US" sz="1800" dirty="0" err="1"/>
              <a:t>अलग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 </a:t>
            </a:r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सही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न, </a:t>
            </a:r>
            <a:r>
              <a:rPr lang="en-US" sz="1800" dirty="0" err="1"/>
              <a:t>क्यों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82144" y="2565707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बेशक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करने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1975" y="3442871"/>
            <a:ext cx="1477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लड़का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कभी</a:t>
            </a:r>
            <a:r>
              <a:rPr lang="en-US" sz="1600" dirty="0" smtClean="0"/>
              <a:t> </a:t>
            </a:r>
            <a:r>
              <a:rPr lang="en-US" sz="1600" dirty="0" err="1"/>
              <a:t>चुप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रहता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smtClean="0"/>
              <a:t>...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91944" y="599896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वैसे</a:t>
            </a:r>
            <a:r>
              <a:rPr lang="en-US" sz="1800" dirty="0"/>
              <a:t> </a:t>
            </a:r>
            <a:r>
              <a:rPr lang="en-US" sz="1800" dirty="0" err="1"/>
              <a:t>ठीक</a:t>
            </a:r>
            <a:r>
              <a:rPr lang="en-US" sz="1800" dirty="0"/>
              <a:t> </a:t>
            </a:r>
            <a:r>
              <a:rPr lang="en-US" sz="1800" dirty="0" err="1"/>
              <a:t>और</a:t>
            </a:r>
            <a:r>
              <a:rPr lang="en-US" sz="1800" dirty="0"/>
              <a:t> </a:t>
            </a:r>
            <a:r>
              <a:rPr lang="en-US" sz="1800" dirty="0" err="1"/>
              <a:t>सटीक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 smtClean="0"/>
              <a:t>3-d</a:t>
            </a:r>
            <a:r>
              <a:rPr lang="en-US" sz="1800" dirty="0" smtClean="0"/>
              <a:t> </a:t>
            </a:r>
            <a:r>
              <a:rPr lang="en-US" sz="1800" dirty="0" err="1"/>
              <a:t>यूक्लिडियन</a:t>
            </a:r>
            <a:r>
              <a:rPr lang="en-US" sz="1800" dirty="0"/>
              <a:t> </a:t>
            </a:r>
            <a:r>
              <a:rPr lang="en-US" sz="1800" dirty="0" err="1"/>
              <a:t>स्पेस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कुछ</a:t>
            </a:r>
            <a:r>
              <a:rPr lang="en-US" sz="1800" dirty="0"/>
              <a:t> </a:t>
            </a:r>
            <a:r>
              <a:rPr lang="en-US" sz="1800" dirty="0" err="1"/>
              <a:t>हिस्सों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, </a:t>
            </a:r>
            <a:r>
              <a:rPr lang="en-US" sz="1800" dirty="0" err="1" smtClean="0"/>
              <a:t>3-d</a:t>
            </a:r>
            <a:r>
              <a:rPr lang="en-US" sz="1800" dirty="0" smtClean="0"/>
              <a:t> </a:t>
            </a:r>
            <a:r>
              <a:rPr lang="en-US" sz="1800" dirty="0" err="1"/>
              <a:t>वक्र</a:t>
            </a:r>
            <a:r>
              <a:rPr lang="en-US" sz="1800" dirty="0"/>
              <a:t> </a:t>
            </a:r>
            <a:r>
              <a:rPr lang="en-US" sz="1800" dirty="0" err="1"/>
              <a:t>स्थान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हिस्सों</a:t>
            </a:r>
            <a:r>
              <a:rPr lang="en-US" sz="1800" dirty="0"/>
              <a:t> </a:t>
            </a:r>
            <a:r>
              <a:rPr lang="en-US" sz="1800" dirty="0" err="1"/>
              <a:t>को</a:t>
            </a:r>
            <a:r>
              <a:rPr lang="en-US" sz="1800" dirty="0"/>
              <a:t> </a:t>
            </a:r>
            <a:r>
              <a:rPr lang="en-US" sz="1800" dirty="0" err="1"/>
              <a:t>शामिल</a:t>
            </a:r>
            <a:r>
              <a:rPr lang="en-US" sz="1800" dirty="0"/>
              <a:t> </a:t>
            </a:r>
            <a:r>
              <a:rPr lang="en-US" sz="1800" dirty="0" err="1"/>
              <a:t>होना</a:t>
            </a:r>
            <a:r>
              <a:rPr lang="en-US" sz="1800" dirty="0"/>
              <a:t> </a:t>
            </a:r>
            <a:r>
              <a:rPr lang="en-US" sz="1800" dirty="0" err="1"/>
              <a:t>बहुत</a:t>
            </a:r>
            <a:r>
              <a:rPr lang="en-US" sz="1800" dirty="0"/>
              <a:t> </a:t>
            </a:r>
            <a:r>
              <a:rPr lang="en-US" sz="1800" dirty="0" err="1"/>
              <a:t>मुश्किल</a:t>
            </a:r>
            <a:r>
              <a:rPr lang="en-US" sz="1800" dirty="0"/>
              <a:t> </a:t>
            </a:r>
            <a:r>
              <a:rPr lang="en-US" sz="1800" dirty="0" err="1"/>
              <a:t>होगा</a:t>
            </a:r>
            <a:r>
              <a:rPr lang="en-US" sz="1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4157" y="3705225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हां</a:t>
            </a:r>
            <a:r>
              <a:rPr lang="en-US" sz="1800" dirty="0"/>
              <a:t>, </a:t>
            </a:r>
            <a:r>
              <a:rPr lang="en-US" sz="1800" dirty="0" err="1"/>
              <a:t>लेकिन</a:t>
            </a:r>
            <a:r>
              <a:rPr lang="en-US" sz="1800" dirty="0"/>
              <a:t> </a:t>
            </a:r>
            <a:r>
              <a:rPr lang="en-US" sz="1800" dirty="0" err="1"/>
              <a:t>जैसा</a:t>
            </a:r>
            <a:r>
              <a:rPr lang="en-US" sz="1800" dirty="0"/>
              <a:t> </a:t>
            </a:r>
            <a:r>
              <a:rPr lang="en-US" sz="1800" dirty="0" err="1"/>
              <a:t>आपने</a:t>
            </a:r>
            <a:r>
              <a:rPr lang="en-US" sz="1800" dirty="0"/>
              <a:t> </a:t>
            </a:r>
            <a:r>
              <a:rPr lang="en-US" sz="1800" dirty="0" err="1"/>
              <a:t>पहले</a:t>
            </a:r>
            <a:r>
              <a:rPr lang="en-US" sz="1800" dirty="0"/>
              <a:t> </a:t>
            </a:r>
            <a:r>
              <a:rPr lang="en-US" sz="1800" dirty="0" err="1"/>
              <a:t>चित्र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दिखाया</a:t>
            </a:r>
            <a:r>
              <a:rPr lang="en-US" sz="1800" dirty="0"/>
              <a:t>, </a:t>
            </a:r>
            <a:r>
              <a:rPr lang="en-US" sz="1800" dirty="0" err="1"/>
              <a:t>हम</a:t>
            </a:r>
            <a:r>
              <a:rPr lang="en-US" sz="1800" dirty="0"/>
              <a:t> </a:t>
            </a:r>
            <a:r>
              <a:rPr lang="en-US" sz="1800" dirty="0" err="1"/>
              <a:t>इसे</a:t>
            </a:r>
            <a:r>
              <a:rPr lang="en-US" sz="1800" dirty="0"/>
              <a:t> 2-d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err="1"/>
              <a:t>कर</a:t>
            </a:r>
            <a:r>
              <a:rPr lang="en-US" sz="1800" dirty="0"/>
              <a:t> </a:t>
            </a:r>
            <a:r>
              <a:rPr lang="en-US" sz="1800" dirty="0" err="1"/>
              <a:t>सकते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0544" y="4802042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टेबल-टेनिस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गेंद</a:t>
            </a:r>
            <a:r>
              <a:rPr lang="en-US" sz="1600" dirty="0"/>
              <a:t> </a:t>
            </a:r>
            <a:r>
              <a:rPr lang="en-US" sz="1600" dirty="0" err="1"/>
              <a:t>लेता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544" y="479685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आठ</a:t>
            </a:r>
            <a:r>
              <a:rPr lang="en-US" sz="1600" dirty="0"/>
              <a:t> </a:t>
            </a:r>
            <a:r>
              <a:rPr lang="en-US" sz="1600" dirty="0" err="1"/>
              <a:t>भागों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काटता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479088" cy="756285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FASTER THAN LIGHT\PIX\V-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4325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9015" y="6736676"/>
            <a:ext cx="3563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 </a:t>
            </a:r>
            <a:r>
              <a:rPr lang="en-US" sz="1600" dirty="0" err="1" smtClean="0"/>
              <a:t>यूक्लिड</a:t>
            </a:r>
            <a:r>
              <a:rPr lang="en-US" sz="1600" dirty="0" smtClean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नियमों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पढ़ें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901" y="748831"/>
            <a:ext cx="197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घन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आठ</a:t>
            </a:r>
            <a:r>
              <a:rPr lang="en-US" sz="1600" dirty="0"/>
              <a:t> </a:t>
            </a:r>
            <a:r>
              <a:rPr lang="en-US" sz="1600" dirty="0" err="1"/>
              <a:t>कोने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5049" y="1191609"/>
            <a:ext cx="1340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73282" y="875407"/>
            <a:ext cx="1828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आ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हमारा</a:t>
            </a:r>
            <a:r>
              <a:rPr lang="en-US" sz="1600" dirty="0"/>
              <a:t> </a:t>
            </a:r>
            <a:r>
              <a:rPr lang="en-US" sz="1600" dirty="0" err="1"/>
              <a:t>साहसी</a:t>
            </a:r>
            <a:r>
              <a:rPr lang="en-US" sz="1600" dirty="0"/>
              <a:t> </a:t>
            </a:r>
            <a:r>
              <a:rPr lang="en-US" sz="1600" dirty="0" err="1"/>
              <a:t>विज्ञान-साथी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सोच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944" y="4056697"/>
            <a:ext cx="5945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यह</a:t>
            </a:r>
            <a:r>
              <a:rPr lang="en-US" sz="1800" dirty="0"/>
              <a:t> </a:t>
            </a:r>
            <a:r>
              <a:rPr lang="en-US" sz="1800" dirty="0" err="1"/>
              <a:t>सम्पूर्ण</a:t>
            </a:r>
            <a:r>
              <a:rPr lang="en-US" sz="1800" dirty="0"/>
              <a:t> </a:t>
            </a:r>
            <a:r>
              <a:rPr lang="en-US" sz="1800" dirty="0" err="1"/>
              <a:t>वक्रता</a:t>
            </a:r>
            <a:r>
              <a:rPr lang="en-US" sz="1800" dirty="0"/>
              <a:t>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प्रश्न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, </a:t>
            </a:r>
            <a:r>
              <a:rPr lang="en-US" sz="1800" dirty="0" err="1"/>
              <a:t>जैसा</a:t>
            </a:r>
            <a:r>
              <a:rPr lang="en-US" sz="1800" dirty="0"/>
              <a:t> </a:t>
            </a:r>
            <a:r>
              <a:rPr lang="en-US" sz="1800" dirty="0" err="1"/>
              <a:t>कि</a:t>
            </a:r>
            <a:r>
              <a:rPr lang="en-US" sz="1800" dirty="0"/>
              <a:t> </a:t>
            </a:r>
            <a:r>
              <a:rPr lang="en-US" sz="1800" dirty="0" err="1"/>
              <a:t>टोपोलॉजिकोन</a:t>
            </a:r>
            <a:r>
              <a:rPr lang="en-US" sz="1800" dirty="0"/>
              <a:t> (</a:t>
            </a:r>
            <a:r>
              <a:rPr lang="en-US" sz="1800" dirty="0" err="1"/>
              <a:t>Topologican</a:t>
            </a:r>
            <a:r>
              <a:rPr lang="en-US" sz="1800" dirty="0"/>
              <a:t>) </a:t>
            </a:r>
            <a:r>
              <a:rPr lang="en-US" sz="1800" dirty="0" err="1"/>
              <a:t>एल्बम</a:t>
            </a:r>
            <a:r>
              <a:rPr lang="en-US" sz="1800" dirty="0"/>
              <a:t> </a:t>
            </a:r>
            <a:r>
              <a:rPr lang="en-US" sz="1800" dirty="0" err="1"/>
              <a:t>मे</a:t>
            </a:r>
            <a:r>
              <a:rPr lang="en-US" sz="1800" dirty="0"/>
              <a:t> </a:t>
            </a:r>
            <a:r>
              <a:rPr lang="en-US" sz="1800" dirty="0" err="1"/>
              <a:t>वर्णित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किसी</a:t>
            </a:r>
            <a:r>
              <a:rPr lang="en-US" sz="1800" dirty="0"/>
              <a:t> </a:t>
            </a:r>
            <a:r>
              <a:rPr lang="en-US" sz="1800" dirty="0" err="1"/>
              <a:t>गोले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चार</a:t>
            </a:r>
            <a:r>
              <a:rPr lang="en-US" sz="1800" dirty="0"/>
              <a:t> </a:t>
            </a:r>
            <a:r>
              <a:rPr lang="en-US" sz="1800" dirty="0" err="1"/>
              <a:t>बिंदु</a:t>
            </a:r>
            <a:r>
              <a:rPr lang="en-US" sz="1800" dirty="0"/>
              <a:t> </a:t>
            </a:r>
            <a:r>
              <a:rPr lang="en-US" sz="1800" dirty="0" err="1"/>
              <a:t>होते</a:t>
            </a:r>
            <a:r>
              <a:rPr lang="en-US" sz="1800" dirty="0"/>
              <a:t> </a:t>
            </a:r>
            <a:r>
              <a:rPr lang="en-US" sz="1800" dirty="0" err="1"/>
              <a:t>हैं</a:t>
            </a:r>
            <a:r>
              <a:rPr lang="en-US" sz="1800" dirty="0"/>
              <a:t> </a:t>
            </a:r>
            <a:r>
              <a:rPr lang="en-US" sz="1800" dirty="0" err="1"/>
              <a:t>इसलिए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गोले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आठवें</a:t>
            </a:r>
            <a:r>
              <a:rPr lang="en-US" sz="1800" dirty="0"/>
              <a:t> </a:t>
            </a:r>
            <a:r>
              <a:rPr lang="en-US" sz="1800" dirty="0" err="1"/>
              <a:t>भाग</a:t>
            </a:r>
            <a:r>
              <a:rPr lang="en-US" sz="1800" dirty="0"/>
              <a:t> </a:t>
            </a:r>
            <a:r>
              <a:rPr lang="en-US" sz="1800" dirty="0" err="1"/>
              <a:t>में</a:t>
            </a:r>
            <a:r>
              <a:rPr lang="en-US" sz="1800" dirty="0"/>
              <a:t> </a:t>
            </a:r>
            <a:r>
              <a:rPr lang="en-US" sz="1800" dirty="0" smtClean="0"/>
              <a:t>4π/8 </a:t>
            </a:r>
            <a:r>
              <a:rPr lang="en-US" sz="1800" dirty="0"/>
              <a:t>= </a:t>
            </a:r>
            <a:r>
              <a:rPr lang="en-US" sz="1800" dirty="0" smtClean="0"/>
              <a:t>π/2 </a:t>
            </a:r>
            <a:r>
              <a:rPr lang="en-US" sz="1800" dirty="0"/>
              <a:t>= 90°. </a:t>
            </a:r>
            <a:r>
              <a:rPr lang="en-US" sz="1800" dirty="0" err="1"/>
              <a:t>यही</a:t>
            </a:r>
            <a:r>
              <a:rPr lang="en-US" sz="1800" dirty="0"/>
              <a:t> </a:t>
            </a:r>
            <a:r>
              <a:rPr lang="en-US" sz="1800" dirty="0" err="1"/>
              <a:t>बात</a:t>
            </a:r>
            <a:r>
              <a:rPr lang="en-US" sz="1800" dirty="0"/>
              <a:t> </a:t>
            </a:r>
            <a:r>
              <a:rPr lang="en-US" sz="1800" dirty="0" err="1"/>
              <a:t>पोसीकोन</a:t>
            </a:r>
            <a:r>
              <a:rPr lang="en-US" sz="1800" dirty="0"/>
              <a:t> </a:t>
            </a:r>
            <a:r>
              <a:rPr lang="en-US" sz="1800" dirty="0" err="1"/>
              <a:t>के</a:t>
            </a:r>
            <a:r>
              <a:rPr lang="en-US" sz="1800" dirty="0"/>
              <a:t> </a:t>
            </a:r>
            <a:r>
              <a:rPr lang="en-US" sz="1800" dirty="0" err="1"/>
              <a:t>साथ</a:t>
            </a:r>
            <a:r>
              <a:rPr lang="en-US" sz="1800" dirty="0"/>
              <a:t> </a:t>
            </a:r>
            <a:r>
              <a:rPr lang="en-US" sz="1800" dirty="0" err="1"/>
              <a:t>होती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 </a:t>
            </a:r>
            <a:r>
              <a:rPr lang="en-US" sz="1800" dirty="0" err="1"/>
              <a:t>जिसे</a:t>
            </a:r>
            <a:r>
              <a:rPr lang="en-US" sz="1800" dirty="0"/>
              <a:t> </a:t>
            </a:r>
            <a:r>
              <a:rPr lang="en-US" sz="1800" dirty="0" smtClean="0"/>
              <a:t>π/2 </a:t>
            </a:r>
            <a:r>
              <a:rPr lang="en-US" sz="1800" dirty="0"/>
              <a:t>= 90° </a:t>
            </a:r>
            <a:r>
              <a:rPr lang="en-US" sz="1800" dirty="0" err="1"/>
              <a:t>का</a:t>
            </a:r>
            <a:r>
              <a:rPr lang="en-US" sz="1800" dirty="0"/>
              <a:t> </a:t>
            </a:r>
            <a:r>
              <a:rPr lang="en-US" sz="1800" dirty="0" err="1"/>
              <a:t>कट</a:t>
            </a:r>
            <a:r>
              <a:rPr lang="en-US" sz="1800" dirty="0"/>
              <a:t> </a:t>
            </a:r>
            <a:r>
              <a:rPr lang="en-US" sz="1800" dirty="0" err="1"/>
              <a:t>लगाकर</a:t>
            </a:r>
            <a:r>
              <a:rPr lang="en-US" sz="1800" dirty="0"/>
              <a:t> </a:t>
            </a:r>
            <a:r>
              <a:rPr lang="en-US" sz="1800" dirty="0" err="1"/>
              <a:t>बनाया</a:t>
            </a:r>
            <a:r>
              <a:rPr lang="en-US" sz="1800" dirty="0"/>
              <a:t> </a:t>
            </a:r>
            <a:r>
              <a:rPr lang="en-US" sz="1800" dirty="0" err="1"/>
              <a:t>जाता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  <a:r>
              <a:rPr lang="en-US" sz="1800" dirty="0" err="1"/>
              <a:t>उससे</a:t>
            </a:r>
            <a:r>
              <a:rPr lang="en-US" sz="1800" dirty="0"/>
              <a:t> </a:t>
            </a:r>
            <a:r>
              <a:rPr lang="en-US" sz="1800" dirty="0" err="1"/>
              <a:t>हमें</a:t>
            </a:r>
            <a:r>
              <a:rPr lang="en-US" sz="1800" dirty="0"/>
              <a:t> </a:t>
            </a:r>
            <a:r>
              <a:rPr lang="en-US" sz="1800" dirty="0" err="1"/>
              <a:t>एक</a:t>
            </a:r>
            <a:r>
              <a:rPr lang="en-US" sz="1800" dirty="0"/>
              <a:t> </a:t>
            </a:r>
            <a:r>
              <a:rPr lang="en-US" sz="1800" dirty="0" err="1"/>
              <a:t>संचित</a:t>
            </a:r>
            <a:r>
              <a:rPr lang="en-US" sz="1800" dirty="0"/>
              <a:t> (</a:t>
            </a:r>
            <a:r>
              <a:rPr lang="en-US" sz="1800" dirty="0" err="1"/>
              <a:t>कंसन्ट्रेटेड</a:t>
            </a:r>
            <a:r>
              <a:rPr lang="en-US" sz="1800" dirty="0"/>
              <a:t>) </a:t>
            </a:r>
            <a:r>
              <a:rPr lang="en-US" sz="1800" dirty="0" err="1"/>
              <a:t>वक्रता</a:t>
            </a:r>
            <a:r>
              <a:rPr lang="en-US" sz="1800" dirty="0"/>
              <a:t> </a:t>
            </a:r>
            <a:r>
              <a:rPr lang="en-US" sz="1800" dirty="0" err="1"/>
              <a:t>बिंदु</a:t>
            </a:r>
            <a:r>
              <a:rPr lang="en-US" sz="1800" dirty="0"/>
              <a:t> </a:t>
            </a:r>
            <a:r>
              <a:rPr lang="en-US" sz="1800" dirty="0" err="1"/>
              <a:t>मिलता</a:t>
            </a:r>
            <a:r>
              <a:rPr lang="en-US" sz="1800" dirty="0"/>
              <a:t> </a:t>
            </a:r>
            <a:r>
              <a:rPr lang="en-US" sz="1800" dirty="0" err="1"/>
              <a:t>है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5245</Words>
  <Application>Microsoft Office PowerPoint</Application>
  <PresentationFormat>Custom</PresentationFormat>
  <Paragraphs>389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445</cp:revision>
  <dcterms:created xsi:type="dcterms:W3CDTF">2016-12-13T16:20:56Z</dcterms:created>
  <dcterms:modified xsi:type="dcterms:W3CDTF">2020-08-29T09:29:21Z</dcterms:modified>
</cp:coreProperties>
</file>