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256" r:id="rId2"/>
    <p:sldId id="339" r:id="rId3"/>
    <p:sldId id="330" r:id="rId4"/>
    <p:sldId id="331" r:id="rId5"/>
    <p:sldId id="333" r:id="rId6"/>
    <p:sldId id="334" r:id="rId7"/>
    <p:sldId id="335" r:id="rId8"/>
    <p:sldId id="336" r:id="rId9"/>
    <p:sldId id="337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257" r:id="rId43"/>
    <p:sldId id="258" r:id="rId44"/>
    <p:sldId id="259" r:id="rId45"/>
    <p:sldId id="260" r:id="rId46"/>
    <p:sldId id="261" r:id="rId47"/>
    <p:sldId id="262" r:id="rId48"/>
    <p:sldId id="263" r:id="rId49"/>
    <p:sldId id="264" r:id="rId50"/>
    <p:sldId id="265" r:id="rId51"/>
    <p:sldId id="266" r:id="rId52"/>
    <p:sldId id="267" r:id="rId53"/>
    <p:sldId id="268" r:id="rId54"/>
    <p:sldId id="269" r:id="rId55"/>
    <p:sldId id="270" r:id="rId56"/>
    <p:sldId id="271" r:id="rId57"/>
    <p:sldId id="272" r:id="rId58"/>
    <p:sldId id="273" r:id="rId59"/>
    <p:sldId id="274" r:id="rId60"/>
    <p:sldId id="275" r:id="rId61"/>
    <p:sldId id="276" r:id="rId62"/>
    <p:sldId id="277" r:id="rId63"/>
    <p:sldId id="278" r:id="rId64"/>
    <p:sldId id="279" r:id="rId65"/>
    <p:sldId id="280" r:id="rId66"/>
    <p:sldId id="281" r:id="rId67"/>
    <p:sldId id="282" r:id="rId68"/>
    <p:sldId id="283" r:id="rId69"/>
    <p:sldId id="284" r:id="rId70"/>
    <p:sldId id="285" r:id="rId71"/>
    <p:sldId id="286" r:id="rId72"/>
    <p:sldId id="287" r:id="rId73"/>
    <p:sldId id="288" r:id="rId74"/>
    <p:sldId id="289" r:id="rId75"/>
    <p:sldId id="290" r:id="rId76"/>
  </p:sldIdLst>
  <p:sldSz cx="7424738" cy="980281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4" autoAdjust="0"/>
    <p:restoredTop sz="94683" autoAdjust="0"/>
  </p:normalViewPr>
  <p:slideViewPr>
    <p:cSldViewPr>
      <p:cViewPr>
        <p:scale>
          <a:sx n="80" d="100"/>
          <a:sy n="80" d="100"/>
        </p:scale>
        <p:origin x="-1524" y="1566"/>
      </p:cViewPr>
      <p:guideLst>
        <p:guide orient="horz" pos="3088"/>
        <p:guide pos="23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1475D-7EBB-4F72-BC49-B0956BC59AB8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3938" y="720725"/>
            <a:ext cx="27273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0096B-7EDC-4E8E-8A3D-E123793C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73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0096B-7EDC-4E8E-8A3D-E123793CBB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02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0096B-7EDC-4E8E-8A3D-E123793CBBA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84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6855" y="3045229"/>
            <a:ext cx="6311028" cy="21012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3711" y="5554928"/>
            <a:ext cx="5197317" cy="25051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82935" y="392569"/>
            <a:ext cx="1670566" cy="83641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237" y="392569"/>
            <a:ext cx="4887952" cy="83641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503" y="6299215"/>
            <a:ext cx="6311028" cy="194694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6503" y="4154853"/>
            <a:ext cx="6311028" cy="214436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237" y="2287325"/>
            <a:ext cx="3279259" cy="6469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4242" y="2287325"/>
            <a:ext cx="3279259" cy="6469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238" y="2194288"/>
            <a:ext cx="3280549" cy="9144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238" y="3108763"/>
            <a:ext cx="3280549" cy="56479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71665" y="2194288"/>
            <a:ext cx="3281837" cy="9144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71665" y="3108763"/>
            <a:ext cx="3281837" cy="56479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238" y="390297"/>
            <a:ext cx="2442688" cy="16610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2866" y="390299"/>
            <a:ext cx="4150635" cy="836642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238" y="2051331"/>
            <a:ext cx="2442688" cy="67053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5301" y="6861969"/>
            <a:ext cx="4454843" cy="8100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55301" y="875900"/>
            <a:ext cx="4454843" cy="58816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5301" y="7672065"/>
            <a:ext cx="4454843" cy="11504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237" y="392567"/>
            <a:ext cx="6682264" cy="1633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237" y="2287325"/>
            <a:ext cx="6682264" cy="6469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237" y="9085758"/>
            <a:ext cx="1732439" cy="521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A9750-BAAD-4C9F-AA9D-B3DC71DE7F91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36786" y="9085758"/>
            <a:ext cx="2351167" cy="521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062" y="9085758"/>
            <a:ext cx="1732439" cy="521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if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if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if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if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if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if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if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if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tif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tiff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tif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tif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tif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tif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tif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tiff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tif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tif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tif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tif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tif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tif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tif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tif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tif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tif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tif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424738" cy="9802813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4" name="Picture 2" descr="C:\Users\HP\Desktop\1000 BILLION SUNS\PIX\milSoleils0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20" y="4553"/>
            <a:ext cx="7442158" cy="979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670" y="481806"/>
            <a:ext cx="7424737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 err="1" smtClean="0">
                <a:solidFill>
                  <a:srgbClr val="FF0000"/>
                </a:solidFill>
              </a:rPr>
              <a:t>एक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हजार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अरब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सूर्य</a:t>
            </a:r>
            <a:endParaRPr lang="en-US" sz="6000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3200" dirty="0" err="1" smtClean="0"/>
              <a:t>जीन-पियरे</a:t>
            </a:r>
            <a:r>
              <a:rPr lang="en-US" sz="3200" dirty="0" smtClean="0"/>
              <a:t> </a:t>
            </a:r>
            <a:r>
              <a:rPr lang="en-US" sz="3200" dirty="0" err="1"/>
              <a:t>पेटिट</a:t>
            </a:r>
            <a:endParaRPr lang="en-US" sz="3200" dirty="0"/>
          </a:p>
          <a:p>
            <a:pPr algn="ctr">
              <a:lnSpc>
                <a:spcPct val="150000"/>
              </a:lnSpc>
            </a:pPr>
            <a:r>
              <a:rPr lang="en-US" sz="2400" dirty="0" err="1"/>
              <a:t>हिंदी</a:t>
            </a:r>
            <a:r>
              <a:rPr lang="en-US" sz="2400" dirty="0"/>
              <a:t> : </a:t>
            </a:r>
            <a:r>
              <a:rPr lang="en-US" sz="2400" dirty="0" err="1"/>
              <a:t>अरविन्द</a:t>
            </a:r>
            <a:r>
              <a:rPr lang="en-US" sz="2400" dirty="0"/>
              <a:t> </a:t>
            </a:r>
            <a:r>
              <a:rPr lang="en-US" sz="2400" dirty="0" err="1"/>
              <a:t>गुप्ता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  <a:p>
            <a:pPr algn="ctr">
              <a:lnSpc>
                <a:spcPct val="150000"/>
              </a:lnSpc>
            </a:pPr>
            <a:r>
              <a:rPr lang="en-US" sz="4800" dirty="0" smtClean="0">
                <a:solidFill>
                  <a:srgbClr val="FF0000"/>
                </a:solidFill>
              </a:rPr>
              <a:t>A THOUSAND BILLION SUNS</a:t>
            </a:r>
          </a:p>
          <a:p>
            <a:pPr algn="ctr">
              <a:lnSpc>
                <a:spcPct val="150000"/>
              </a:lnSpc>
            </a:pPr>
            <a:r>
              <a:rPr lang="en-US" sz="3600" dirty="0" smtClean="0">
                <a:solidFill>
                  <a:srgbClr val="FF0000"/>
                </a:solidFill>
              </a:rPr>
              <a:t>Jean-Pierre Petit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2950368" y="6970902"/>
            <a:ext cx="2985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शायद</a:t>
            </a:r>
            <a:r>
              <a:rPr lang="en-US" dirty="0"/>
              <a:t> </a:t>
            </a:r>
            <a:r>
              <a:rPr lang="en-US" dirty="0" err="1"/>
              <a:t>विज्ञान</a:t>
            </a:r>
            <a:r>
              <a:rPr lang="en-US" dirty="0"/>
              <a:t>, </a:t>
            </a:r>
            <a:r>
              <a:rPr lang="en-US" dirty="0" err="1"/>
              <a:t>साइंस</a:t>
            </a:r>
            <a:r>
              <a:rPr lang="en-US" dirty="0"/>
              <a:t> </a:t>
            </a:r>
            <a:r>
              <a:rPr lang="en-US" dirty="0" err="1" smtClean="0"/>
              <a:t>फिक्शन</a:t>
            </a:r>
            <a:r>
              <a:rPr lang="en-US" dirty="0" smtClean="0"/>
              <a:t> </a:t>
            </a:r>
            <a:r>
              <a:rPr lang="hi-IN" dirty="0"/>
              <a:t>के </a:t>
            </a:r>
            <a:r>
              <a:rPr lang="en-US" dirty="0" smtClean="0"/>
              <a:t> </a:t>
            </a:r>
            <a:r>
              <a:rPr lang="en-US" dirty="0" err="1"/>
              <a:t>साहित्य</a:t>
            </a:r>
            <a:r>
              <a:rPr lang="en-US" dirty="0"/>
              <a:t> </a:t>
            </a:r>
            <a:r>
              <a:rPr lang="en-US" dirty="0" err="1"/>
              <a:t>का</a:t>
            </a:r>
            <a:r>
              <a:rPr lang="en-US" dirty="0"/>
              <a:t> </a:t>
            </a:r>
            <a:r>
              <a:rPr lang="en-US" dirty="0" err="1"/>
              <a:t>सबसे</a:t>
            </a:r>
            <a:r>
              <a:rPr lang="en-US" dirty="0"/>
              <a:t> </a:t>
            </a:r>
            <a:r>
              <a:rPr lang="en-US" dirty="0" err="1"/>
              <a:t>विस्तृत</a:t>
            </a:r>
            <a:r>
              <a:rPr lang="en-US" dirty="0"/>
              <a:t> </a:t>
            </a:r>
            <a:r>
              <a:rPr lang="en-US" dirty="0" err="1"/>
              <a:t>रूप</a:t>
            </a:r>
            <a:r>
              <a:rPr lang="en-US" dirty="0"/>
              <a:t> </a:t>
            </a:r>
            <a:r>
              <a:rPr lang="en-US" dirty="0" err="1"/>
              <a:t>है</a:t>
            </a:r>
            <a:r>
              <a:rPr lang="en-US" dirty="0"/>
              <a:t>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424738" cy="9802813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0242" name="Picture 2" descr="C:\Users\HP\Desktop\1000 BILLION SUNS\PIX\milSoleils1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655"/>
            <a:ext cx="7466012" cy="971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7256" y="9318029"/>
            <a:ext cx="52349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 </a:t>
            </a:r>
            <a:r>
              <a:rPr lang="en-US" sz="1400" dirty="0" err="1" smtClean="0"/>
              <a:t>छेदों</a:t>
            </a:r>
            <a:r>
              <a:rPr lang="en-US" sz="1400" dirty="0" smtClean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व्यास</a:t>
            </a:r>
            <a:r>
              <a:rPr lang="en-US" sz="1400" dirty="0"/>
              <a:t> </a:t>
            </a:r>
            <a:r>
              <a:rPr lang="en-US" sz="1400" dirty="0" err="1"/>
              <a:t>फोटॉन</a:t>
            </a:r>
            <a:r>
              <a:rPr lang="en-US" sz="1400" dirty="0"/>
              <a:t> </a:t>
            </a:r>
            <a:r>
              <a:rPr lang="hi-IN" sz="1400" dirty="0"/>
              <a:t>की</a:t>
            </a:r>
            <a:r>
              <a:rPr lang="en-US" sz="1400" dirty="0" smtClean="0"/>
              <a:t> </a:t>
            </a:r>
            <a:r>
              <a:rPr lang="en-US" sz="1400" dirty="0" err="1"/>
              <a:t>वेवलेंथ</a:t>
            </a:r>
            <a:r>
              <a:rPr lang="en-US" sz="1400" dirty="0"/>
              <a:t> (</a:t>
            </a:r>
            <a:r>
              <a:rPr lang="en-US" sz="1400" dirty="0" err="1"/>
              <a:t>तरंग-लम्बाई</a:t>
            </a:r>
            <a:r>
              <a:rPr lang="en-US" sz="1400" dirty="0"/>
              <a:t>)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मेल</a:t>
            </a:r>
            <a:r>
              <a:rPr lang="en-US" sz="1400" dirty="0"/>
              <a:t> </a:t>
            </a:r>
            <a:r>
              <a:rPr lang="en-US" sz="1400" dirty="0" err="1"/>
              <a:t>खाता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959769" y="311041"/>
            <a:ext cx="278153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पहली</a:t>
            </a:r>
            <a:r>
              <a:rPr lang="en-US" sz="1500" dirty="0"/>
              <a:t> </a:t>
            </a:r>
            <a:r>
              <a:rPr lang="en-US" sz="1500" dirty="0" err="1"/>
              <a:t>नज़र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दुनिया</a:t>
            </a:r>
            <a:r>
              <a:rPr lang="en-US" sz="1500" dirty="0"/>
              <a:t> </a:t>
            </a:r>
            <a:r>
              <a:rPr lang="en-US" sz="1500" dirty="0" err="1"/>
              <a:t>गोल</a:t>
            </a:r>
            <a:r>
              <a:rPr lang="en-US" sz="1500" dirty="0"/>
              <a:t> </a:t>
            </a:r>
            <a:r>
              <a:rPr lang="en-US" sz="1500" dirty="0" err="1"/>
              <a:t>लगती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667794" y="766008"/>
            <a:ext cx="3711575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dirty="0" err="1" smtClean="0"/>
              <a:t>एक</a:t>
            </a:r>
            <a:r>
              <a:rPr lang="en-US" sz="1500" dirty="0" smtClean="0"/>
              <a:t> </a:t>
            </a:r>
            <a:r>
              <a:rPr lang="en-US" sz="1500" dirty="0" err="1"/>
              <a:t>प्रकार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गोलाकार</a:t>
            </a:r>
            <a:r>
              <a:rPr lang="en-US" sz="1500" dirty="0"/>
              <a:t> </a:t>
            </a:r>
            <a:r>
              <a:rPr lang="en-US" sz="1500" dirty="0" err="1"/>
              <a:t>सूफले</a:t>
            </a:r>
            <a:r>
              <a:rPr lang="en-US" sz="1500" dirty="0"/>
              <a:t> -</a:t>
            </a:r>
            <a:r>
              <a:rPr lang="en-US" sz="1500" dirty="0" smtClean="0"/>
              <a:t> </a:t>
            </a:r>
            <a:r>
              <a:rPr lang="en-US" sz="1500" dirty="0" err="1"/>
              <a:t>जिसका</a:t>
            </a:r>
            <a:r>
              <a:rPr lang="en-US" sz="1500" dirty="0"/>
              <a:t> </a:t>
            </a:r>
            <a:r>
              <a:rPr lang="en-US" sz="1500" dirty="0" err="1"/>
              <a:t>आकार</a:t>
            </a:r>
            <a:r>
              <a:rPr lang="en-US" sz="1500" dirty="0"/>
              <a:t> </a:t>
            </a:r>
            <a:r>
              <a:rPr lang="en-US" sz="1500" dirty="0" err="1"/>
              <a:t>बड़ा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बड़ा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रहा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-4953592" y="2767806"/>
            <a:ext cx="38343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हां</a:t>
            </a:r>
            <a:r>
              <a:rPr lang="en-US" sz="1500" dirty="0"/>
              <a:t> </a:t>
            </a:r>
          </a:p>
        </p:txBody>
      </p:sp>
      <p:sp>
        <p:nvSpPr>
          <p:cNvPr id="7" name="Rectangle 6"/>
          <p:cNvSpPr/>
          <p:nvPr/>
        </p:nvSpPr>
        <p:spPr>
          <a:xfrm>
            <a:off x="2792268" y="1396206"/>
            <a:ext cx="133401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i-IN" sz="1500" dirty="0" smtClean="0"/>
              <a:t>बढ़िया</a:t>
            </a:r>
            <a:r>
              <a:rPr lang="en-US" sz="1500" dirty="0" smtClean="0"/>
              <a:t> </a:t>
            </a:r>
            <a:r>
              <a:rPr lang="en-US" sz="1500" dirty="0" err="1" smtClean="0"/>
              <a:t>खाना</a:t>
            </a:r>
            <a:r>
              <a:rPr lang="en-US" sz="1500" dirty="0" smtClean="0"/>
              <a:t>! </a:t>
            </a:r>
            <a:r>
              <a:rPr lang="en-US" sz="1500" dirty="0"/>
              <a:t>...</a:t>
            </a:r>
          </a:p>
        </p:txBody>
      </p:sp>
      <p:sp>
        <p:nvSpPr>
          <p:cNvPr id="8" name="Rectangle 7"/>
          <p:cNvSpPr/>
          <p:nvPr/>
        </p:nvSpPr>
        <p:spPr>
          <a:xfrm>
            <a:off x="4626769" y="1557788"/>
            <a:ext cx="20404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सतह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, </a:t>
            </a:r>
            <a:r>
              <a:rPr lang="en-US" sz="1500" dirty="0" err="1"/>
              <a:t>पदार्थ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तरल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r>
              <a:rPr lang="en-US" sz="1500" dirty="0" err="1"/>
              <a:t>काम</a:t>
            </a:r>
            <a:r>
              <a:rPr lang="en-US" sz="1500" dirty="0"/>
              <a:t> </a:t>
            </a:r>
            <a:r>
              <a:rPr lang="en-US" sz="1500" dirty="0" err="1"/>
              <a:t>करता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5220098" y="2290008"/>
            <a:ext cx="15616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उसके</a:t>
            </a:r>
            <a:r>
              <a:rPr lang="en-US" sz="1500" dirty="0"/>
              <a:t> </a:t>
            </a:r>
            <a:r>
              <a:rPr lang="en-US" sz="1500" dirty="0" err="1"/>
              <a:t>नीचे</a:t>
            </a:r>
            <a:r>
              <a:rPr lang="en-US" sz="1500" dirty="0"/>
              <a:t>,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वो</a:t>
            </a:r>
            <a:r>
              <a:rPr lang="en-US" sz="1500" dirty="0" smtClean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67203" y="3509208"/>
            <a:ext cx="3711575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उसके</a:t>
            </a:r>
            <a:r>
              <a:rPr lang="en-US" sz="1500" dirty="0"/>
              <a:t> </a:t>
            </a:r>
            <a:r>
              <a:rPr lang="en-US" sz="1500" dirty="0" err="1"/>
              <a:t>नीचे</a:t>
            </a:r>
            <a:r>
              <a:rPr lang="en-US" sz="1500" dirty="0"/>
              <a:t> </a:t>
            </a:r>
            <a:r>
              <a:rPr lang="en-US" sz="1500" dirty="0" err="1"/>
              <a:t>रिक्त</a:t>
            </a:r>
            <a:r>
              <a:rPr lang="en-US" sz="1500" dirty="0"/>
              <a:t> </a:t>
            </a:r>
            <a:r>
              <a:rPr lang="en-US" sz="1500" dirty="0" err="1"/>
              <a:t>स्थान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पदार्थ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तुलना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में</a:t>
            </a:r>
            <a:r>
              <a:rPr lang="en-US" sz="1500" dirty="0" smtClean="0"/>
              <a:t> </a:t>
            </a:r>
            <a:r>
              <a:rPr lang="en-US" sz="1500" dirty="0" err="1"/>
              <a:t>रिक्त</a:t>
            </a:r>
            <a:r>
              <a:rPr lang="en-US" sz="1500" dirty="0"/>
              <a:t> </a:t>
            </a:r>
            <a:r>
              <a:rPr lang="en-US" sz="1500" dirty="0" err="1"/>
              <a:t>स्थान</a:t>
            </a:r>
            <a:r>
              <a:rPr lang="en-US" sz="1500" dirty="0"/>
              <a:t> (</a:t>
            </a:r>
            <a:r>
              <a:rPr lang="en-US" sz="1500" dirty="0" err="1"/>
              <a:t>स्पेस</a:t>
            </a:r>
            <a:r>
              <a:rPr lang="en-US" sz="1500" dirty="0"/>
              <a:t>)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अधिक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5369" y="4215606"/>
            <a:ext cx="21825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आपका</a:t>
            </a:r>
            <a:r>
              <a:rPr lang="en-US" sz="1500" dirty="0"/>
              <a:t> </a:t>
            </a:r>
            <a:r>
              <a:rPr lang="en-US" sz="1500" dirty="0" err="1"/>
              <a:t>मतलब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ग्रह-ब्रह्मांड</a:t>
            </a:r>
            <a:r>
              <a:rPr lang="en-US" sz="1500" dirty="0"/>
              <a:t> </a:t>
            </a:r>
            <a:r>
              <a:rPr lang="en-US" sz="1500" dirty="0" err="1"/>
              <a:t>खोखला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08726" y="4368006"/>
            <a:ext cx="3656443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युवा</a:t>
            </a:r>
            <a:r>
              <a:rPr lang="en-US" sz="1500" dirty="0"/>
              <a:t> </a:t>
            </a:r>
            <a:r>
              <a:rPr lang="en-US" sz="1500" dirty="0" err="1"/>
              <a:t>साथी</a:t>
            </a:r>
            <a:r>
              <a:rPr lang="en-US" sz="1500" dirty="0"/>
              <a:t>,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आप</a:t>
            </a:r>
            <a:r>
              <a:rPr lang="en-US" sz="1500" dirty="0" smtClean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अच्छी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जानती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कि</a:t>
            </a:r>
            <a:r>
              <a:rPr lang="en-US" sz="1500" dirty="0" smtClean="0"/>
              <a:t> </a:t>
            </a:r>
            <a:r>
              <a:rPr lang="en-US" sz="1500" dirty="0"/>
              <a:t>"</a:t>
            </a:r>
            <a:r>
              <a:rPr lang="en-US" sz="1500" dirty="0" err="1"/>
              <a:t>रिक्त</a:t>
            </a:r>
            <a:r>
              <a:rPr lang="en-US" sz="1500" dirty="0"/>
              <a:t>" (</a:t>
            </a:r>
            <a:r>
              <a:rPr lang="en-US" sz="1500" dirty="0" err="1"/>
              <a:t>वोयड</a:t>
            </a:r>
            <a:r>
              <a:rPr lang="en-US" sz="1500" dirty="0"/>
              <a:t>) </a:t>
            </a:r>
            <a:r>
              <a:rPr lang="en-US" sz="1500" dirty="0" err="1" smtClean="0"/>
              <a:t>मौजूद</a:t>
            </a:r>
            <a:r>
              <a:rPr lang="en-US" sz="1500" dirty="0" smtClean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"</a:t>
            </a:r>
            <a:r>
              <a:rPr lang="en-US" sz="1500" dirty="0" err="1"/>
              <a:t>ब्रह्मांडीय</a:t>
            </a:r>
            <a:r>
              <a:rPr lang="en-US" sz="1500" dirty="0"/>
              <a:t> </a:t>
            </a:r>
            <a:r>
              <a:rPr lang="en-US" sz="1500" dirty="0" err="1"/>
              <a:t>शून्य</a:t>
            </a:r>
            <a:r>
              <a:rPr lang="en-US" sz="1500" dirty="0"/>
              <a:t>", </a:t>
            </a:r>
            <a:r>
              <a:rPr lang="en-US" sz="1500" dirty="0" err="1"/>
              <a:t>वास्तव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दबाने</a:t>
            </a:r>
            <a:r>
              <a:rPr lang="en-US" sz="1500" dirty="0"/>
              <a:t> </a:t>
            </a:r>
            <a:r>
              <a:rPr lang="en-US" sz="1500" dirty="0" err="1"/>
              <a:t>वाले</a:t>
            </a:r>
            <a:r>
              <a:rPr lang="en-US" sz="1500" dirty="0"/>
              <a:t> </a:t>
            </a:r>
            <a:r>
              <a:rPr lang="en-US" sz="1500" dirty="0" err="1"/>
              <a:t>फोटॉनों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 smtClean="0"/>
              <a:t>झुंड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 smtClean="0"/>
              <a:t>बिग-बैंग</a:t>
            </a:r>
            <a:r>
              <a:rPr lang="en-US" sz="1500" dirty="0" smtClean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क्षण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बने</a:t>
            </a:r>
            <a:r>
              <a:rPr lang="en-US" sz="1500" dirty="0"/>
              <a:t> </a:t>
            </a:r>
            <a:r>
              <a:rPr lang="en-US" sz="1500" dirty="0" err="1"/>
              <a:t>ये</a:t>
            </a:r>
            <a:r>
              <a:rPr lang="en-US" sz="1500" dirty="0"/>
              <a:t> </a:t>
            </a:r>
            <a:r>
              <a:rPr lang="en-US" sz="1500" dirty="0" err="1"/>
              <a:t>मौलिक</a:t>
            </a:r>
            <a:r>
              <a:rPr lang="en-US" sz="1500" dirty="0"/>
              <a:t> </a:t>
            </a:r>
            <a:r>
              <a:rPr lang="en-US" sz="1500" dirty="0" err="1"/>
              <a:t>फोटोन्स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पदार्थ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प्रत्येक</a:t>
            </a:r>
            <a:r>
              <a:rPr lang="en-US" sz="1500" dirty="0"/>
              <a:t> </a:t>
            </a:r>
            <a:r>
              <a:rPr lang="en-US" sz="1500" dirty="0" err="1"/>
              <a:t>कण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हज़ारों-खरबों</a:t>
            </a:r>
            <a:r>
              <a:rPr lang="en-US" sz="1500" dirty="0"/>
              <a:t> </a:t>
            </a:r>
            <a:r>
              <a:rPr lang="en-US" sz="1500" dirty="0" err="1"/>
              <a:t>फोटॉन</a:t>
            </a:r>
            <a:r>
              <a:rPr lang="en-US" sz="1500" dirty="0"/>
              <a:t> </a:t>
            </a:r>
            <a:r>
              <a:rPr lang="en-US" sz="1500" dirty="0" err="1"/>
              <a:t>होंगे</a:t>
            </a:r>
            <a:r>
              <a:rPr lang="en-US" sz="1500" dirty="0"/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8472" y="6149110"/>
            <a:ext cx="3355297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दूसरे</a:t>
            </a:r>
            <a:r>
              <a:rPr lang="en-US" sz="1300" dirty="0"/>
              <a:t> </a:t>
            </a:r>
            <a:r>
              <a:rPr lang="en-US" sz="1300" dirty="0" err="1"/>
              <a:t>शब्दों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, </a:t>
            </a:r>
            <a:r>
              <a:rPr lang="en-US" sz="1300" dirty="0" err="1"/>
              <a:t>गोलाकार</a:t>
            </a:r>
            <a:r>
              <a:rPr lang="en-US" sz="1300" dirty="0"/>
              <a:t> </a:t>
            </a:r>
            <a:r>
              <a:rPr lang="en-US" sz="1300" dirty="0" err="1"/>
              <a:t>सूफले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प्रकार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एलास्टिक</a:t>
            </a:r>
            <a:r>
              <a:rPr lang="en-US" sz="1300" dirty="0"/>
              <a:t> </a:t>
            </a:r>
            <a:r>
              <a:rPr lang="en-US" sz="1300" dirty="0" err="1"/>
              <a:t>फोम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बना</a:t>
            </a:r>
            <a:r>
              <a:rPr lang="en-US" sz="1300" dirty="0"/>
              <a:t> </a:t>
            </a:r>
            <a:r>
              <a:rPr lang="en-US" sz="1300" dirty="0" err="1"/>
              <a:t>होता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, </a:t>
            </a:r>
            <a:r>
              <a:rPr lang="en-US" sz="1300" dirty="0" err="1"/>
              <a:t>जहां</a:t>
            </a:r>
            <a:r>
              <a:rPr lang="en-US" sz="1300" dirty="0"/>
              <a:t> </a:t>
            </a:r>
            <a:r>
              <a:rPr lang="en-US" sz="1300" dirty="0" err="1" smtClean="0"/>
              <a:t>प्रत्येक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छिद्र</a:t>
            </a:r>
            <a:r>
              <a:rPr lang="en-US" sz="1300" dirty="0" smtClean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फोटॉन</a:t>
            </a:r>
            <a:r>
              <a:rPr lang="en-US" sz="1300" dirty="0"/>
              <a:t> (*) </a:t>
            </a:r>
            <a:r>
              <a:rPr lang="en-US" sz="1300" dirty="0" err="1"/>
              <a:t>का</a:t>
            </a:r>
            <a:r>
              <a:rPr lang="en-US" sz="1300" dirty="0"/>
              <a:t> </a:t>
            </a:r>
            <a:r>
              <a:rPr lang="en-US" sz="1300" dirty="0" err="1"/>
              <a:t>प्रतिनिधित्व</a:t>
            </a:r>
            <a:r>
              <a:rPr lang="en-US" sz="1300" dirty="0"/>
              <a:t> </a:t>
            </a:r>
            <a:r>
              <a:rPr lang="en-US" sz="1300" dirty="0" err="1"/>
              <a:t>करता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09113" y="7092841"/>
            <a:ext cx="5677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/>
              <a:t>पदार्थ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2035969" y="8293675"/>
            <a:ext cx="11063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अंतरिक्ष</a:t>
            </a:r>
            <a:r>
              <a:rPr lang="en-US" sz="1200" dirty="0"/>
              <a:t> (</a:t>
            </a:r>
            <a:r>
              <a:rPr lang="en-US" sz="1200" dirty="0" err="1"/>
              <a:t>स्पेस</a:t>
            </a:r>
            <a:r>
              <a:rPr lang="en-US" sz="1200" dirty="0"/>
              <a:t>) </a:t>
            </a:r>
            <a:endParaRPr lang="en-US" sz="1200" dirty="0" smtClean="0"/>
          </a:p>
          <a:p>
            <a:pPr algn="ctr"/>
            <a:r>
              <a:rPr lang="en-US" sz="1200" dirty="0" smtClean="0"/>
              <a:t> </a:t>
            </a:r>
            <a:r>
              <a:rPr lang="en-US" sz="1200" dirty="0" err="1" smtClean="0"/>
              <a:t>विकिरण</a:t>
            </a:r>
            <a:endParaRPr lang="en-US" sz="1200" dirty="0" smtClean="0"/>
          </a:p>
          <a:p>
            <a:pPr algn="ctr"/>
            <a:r>
              <a:rPr lang="en-US" sz="1200" dirty="0" smtClean="0"/>
              <a:t> </a:t>
            </a:r>
            <a:r>
              <a:rPr lang="en-US" sz="1200" dirty="0" err="1"/>
              <a:t>फोटोन्स</a:t>
            </a:r>
            <a:r>
              <a:rPr lang="en-US" sz="1200" dirty="0"/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59278" y="6149110"/>
            <a:ext cx="367429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लोचदार</a:t>
            </a:r>
            <a:r>
              <a:rPr lang="en-US" sz="1500" dirty="0"/>
              <a:t>? </a:t>
            </a:r>
            <a:r>
              <a:rPr lang="en-US" sz="1500" dirty="0" err="1"/>
              <a:t>तुम</a:t>
            </a:r>
            <a:r>
              <a:rPr lang="en-US" sz="1500" dirty="0"/>
              <a:t> </a:t>
            </a:r>
            <a:r>
              <a:rPr lang="en-US" sz="1500" dirty="0" err="1"/>
              <a:t>उसे</a:t>
            </a:r>
            <a:r>
              <a:rPr lang="en-US" sz="1500" dirty="0"/>
              <a:t> </a:t>
            </a:r>
            <a:r>
              <a:rPr lang="en-US" sz="1500" dirty="0" err="1"/>
              <a:t>लोचदार</a:t>
            </a:r>
            <a:r>
              <a:rPr lang="en-US" sz="1500" dirty="0"/>
              <a:t> </a:t>
            </a:r>
            <a:r>
              <a:rPr lang="en-US" sz="1500" dirty="0" err="1"/>
              <a:t>कहते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? </a:t>
            </a:r>
            <a:r>
              <a:rPr lang="en-US" sz="1500" dirty="0" err="1" smtClean="0"/>
              <a:t>तुम्हारा</a:t>
            </a:r>
            <a:r>
              <a:rPr lang="en-US" sz="1500" dirty="0" smtClean="0"/>
              <a:t> </a:t>
            </a:r>
            <a:r>
              <a:rPr lang="en-US" sz="1500" dirty="0" err="1"/>
              <a:t>फोम</a:t>
            </a:r>
            <a:r>
              <a:rPr lang="en-US" sz="1500" dirty="0"/>
              <a:t> </a:t>
            </a:r>
            <a:r>
              <a:rPr lang="en-US" sz="1500" dirty="0" err="1"/>
              <a:t>मुझे</a:t>
            </a:r>
            <a:r>
              <a:rPr lang="en-US" sz="1500" dirty="0"/>
              <a:t> </a:t>
            </a:r>
            <a:r>
              <a:rPr lang="en-US" sz="1500" dirty="0" err="1"/>
              <a:t>कंक्रीट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r>
              <a:rPr lang="en-US" sz="1500" dirty="0" err="1"/>
              <a:t>सख्त</a:t>
            </a:r>
            <a:r>
              <a:rPr lang="en-US" sz="1500" dirty="0"/>
              <a:t> </a:t>
            </a:r>
            <a:r>
              <a:rPr lang="en-US" sz="1500" dirty="0" err="1"/>
              <a:t>लगता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!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779169" y="8614608"/>
            <a:ext cx="220675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फोम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सख्ती</a:t>
            </a:r>
            <a:r>
              <a:rPr lang="en-US" sz="1500" dirty="0"/>
              <a:t>, </a:t>
            </a:r>
            <a:r>
              <a:rPr lang="en-US" sz="1500" dirty="0" err="1"/>
              <a:t>रेडिएशन</a:t>
            </a:r>
            <a:r>
              <a:rPr lang="en-US" sz="1500" dirty="0"/>
              <a:t> </a:t>
            </a:r>
            <a:r>
              <a:rPr lang="en-US" sz="1500" dirty="0" err="1"/>
              <a:t>दबाव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कारण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5748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6683"/>
            <a:ext cx="7424738" cy="98028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1266" name="Picture 2" descr="C:\Users\HP\Desktop\1000 BILLION SUNS\PIX\milSoleils1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4" y="0"/>
            <a:ext cx="7406064" cy="986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03648" y="8237363"/>
            <a:ext cx="72747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 smtClean="0"/>
              <a:t>क्या</a:t>
            </a:r>
            <a:r>
              <a:rPr lang="en-US" sz="1500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324" y="502111"/>
            <a:ext cx="237116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 smtClean="0"/>
              <a:t>दबाव</a:t>
            </a:r>
            <a:r>
              <a:rPr lang="en-US" sz="1500" dirty="0" smtClean="0"/>
              <a:t>, </a:t>
            </a:r>
            <a:r>
              <a:rPr lang="en-US" sz="1500" dirty="0" err="1"/>
              <a:t>अक्सर</a:t>
            </a:r>
            <a:r>
              <a:rPr lang="en-US" sz="1500" dirty="0"/>
              <a:t> </a:t>
            </a:r>
            <a:r>
              <a:rPr lang="en-US" sz="1500" dirty="0" err="1"/>
              <a:t>तरल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0306" y="473194"/>
            <a:ext cx="250526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हां</a:t>
            </a:r>
            <a:r>
              <a:rPr lang="en-US" sz="1500" dirty="0"/>
              <a:t>, </a:t>
            </a:r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फोटॉन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समूह</a:t>
            </a:r>
            <a:r>
              <a:rPr lang="en-US" sz="1500" dirty="0"/>
              <a:t> </a:t>
            </a:r>
            <a:r>
              <a:rPr lang="en-US" sz="1500" dirty="0" err="1"/>
              <a:t>गैस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जिसमें</a:t>
            </a:r>
            <a:r>
              <a:rPr lang="en-US" sz="1500" dirty="0"/>
              <a:t> </a:t>
            </a:r>
            <a:r>
              <a:rPr lang="en-US" sz="1500" dirty="0" err="1"/>
              <a:t>दबाव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940969" y="1449576"/>
            <a:ext cx="272097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लेकिन</a:t>
            </a:r>
            <a:r>
              <a:rPr lang="en-US" sz="1500" dirty="0"/>
              <a:t> "</a:t>
            </a:r>
            <a:r>
              <a:rPr lang="en-US" sz="1500" dirty="0" err="1"/>
              <a:t>रिक्तता</a:t>
            </a:r>
            <a:r>
              <a:rPr lang="en-US" sz="1500" dirty="0"/>
              <a:t>" </a:t>
            </a:r>
            <a:r>
              <a:rPr lang="en-US" sz="1500" dirty="0" err="1"/>
              <a:t>फोटॉन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समूह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इसलिए</a:t>
            </a:r>
            <a:r>
              <a:rPr lang="en-US" sz="1500" dirty="0"/>
              <a:t> "</a:t>
            </a:r>
            <a:r>
              <a:rPr lang="en-US" sz="1500" dirty="0" err="1"/>
              <a:t>रिक्तता</a:t>
            </a:r>
            <a:r>
              <a:rPr lang="en-US" sz="1500" dirty="0"/>
              <a:t>"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गैस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!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बड़े</a:t>
            </a:r>
            <a:r>
              <a:rPr lang="en-US" sz="1500" dirty="0"/>
              <a:t> </a:t>
            </a:r>
            <a:r>
              <a:rPr lang="en-US" sz="1500" dirty="0" err="1"/>
              <a:t>पते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बात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588169" y="2664311"/>
            <a:ext cx="5715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वास्तव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, </a:t>
            </a:r>
            <a:r>
              <a:rPr lang="en-US" sz="1500" dirty="0" err="1"/>
              <a:t>पदार्थ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"</a:t>
            </a:r>
            <a:r>
              <a:rPr lang="en-US" sz="1500" dirty="0" err="1"/>
              <a:t>रिक्तता</a:t>
            </a:r>
            <a:r>
              <a:rPr lang="en-US" sz="1500" dirty="0"/>
              <a:t>", </a:t>
            </a:r>
            <a:r>
              <a:rPr lang="en-US" sz="1500" dirty="0" err="1"/>
              <a:t>अर्थात</a:t>
            </a:r>
            <a:r>
              <a:rPr lang="en-US" sz="1500" dirty="0"/>
              <a:t> </a:t>
            </a:r>
            <a:r>
              <a:rPr lang="en-US" sz="1500" dirty="0" err="1"/>
              <a:t>मूल</a:t>
            </a:r>
            <a:r>
              <a:rPr lang="en-US" sz="1500" dirty="0"/>
              <a:t> </a:t>
            </a:r>
            <a:r>
              <a:rPr lang="en-US" sz="1500" dirty="0" err="1"/>
              <a:t>फोटॉन</a:t>
            </a:r>
            <a:r>
              <a:rPr lang="en-US" sz="1500" dirty="0"/>
              <a:t> </a:t>
            </a:r>
            <a:r>
              <a:rPr lang="en-US" sz="1500" dirty="0" err="1"/>
              <a:t>गैस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समरूप</a:t>
            </a:r>
            <a:r>
              <a:rPr lang="en-US" sz="1500" dirty="0"/>
              <a:t> </a:t>
            </a:r>
            <a:r>
              <a:rPr lang="en-US" sz="1500" dirty="0" err="1"/>
              <a:t>मिश्रण</a:t>
            </a:r>
            <a:r>
              <a:rPr lang="en-US" sz="1500" dirty="0"/>
              <a:t> </a:t>
            </a:r>
            <a:r>
              <a:rPr lang="en-US" sz="1500" dirty="0" err="1"/>
              <a:t>बनाते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मॉडल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, </a:t>
            </a:r>
            <a:r>
              <a:rPr lang="en-US" sz="1500" dirty="0" err="1"/>
              <a:t>अगर</a:t>
            </a:r>
            <a:r>
              <a:rPr lang="en-US" sz="1500" dirty="0"/>
              <a:t>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इसे</a:t>
            </a:r>
            <a:r>
              <a:rPr lang="en-US" sz="1500" dirty="0"/>
              <a:t> </a:t>
            </a:r>
            <a:r>
              <a:rPr lang="en-US" sz="1500" dirty="0" err="1"/>
              <a:t>सही</a:t>
            </a:r>
            <a:r>
              <a:rPr lang="en-US" sz="1500" dirty="0"/>
              <a:t> </a:t>
            </a:r>
            <a:r>
              <a:rPr lang="en-US" sz="1500" dirty="0" err="1"/>
              <a:t>ढंग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hi-IN" sz="1500" dirty="0" smtClean="0"/>
              <a:t>समझी</a:t>
            </a:r>
            <a:r>
              <a:rPr lang="en-US" sz="1500" dirty="0" smtClean="0"/>
              <a:t> </a:t>
            </a:r>
            <a:r>
              <a:rPr lang="en-US" sz="1500" dirty="0" err="1"/>
              <a:t>हूं</a:t>
            </a:r>
            <a:r>
              <a:rPr lang="en-US" sz="1500" dirty="0"/>
              <a:t>,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आपने</a:t>
            </a:r>
            <a:r>
              <a:rPr lang="en-US" sz="1500" dirty="0"/>
              <a:t> </a:t>
            </a:r>
            <a:r>
              <a:rPr lang="en-US" sz="1500" dirty="0" err="1"/>
              <a:t>दोनों</a:t>
            </a:r>
            <a:r>
              <a:rPr lang="en-US" sz="1500" dirty="0"/>
              <a:t> </a:t>
            </a:r>
            <a:r>
              <a:rPr lang="en-US" sz="1500" dirty="0" err="1"/>
              <a:t>वातावरणों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अलग-अलग</a:t>
            </a:r>
            <a:r>
              <a:rPr lang="en-US" sz="1500" dirty="0"/>
              <a:t> </a:t>
            </a:r>
            <a:r>
              <a:rPr lang="en-US" sz="1500" dirty="0" err="1"/>
              <a:t>किया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ग्रह-मंडल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विस्तार</a:t>
            </a:r>
            <a:r>
              <a:rPr lang="en-US" sz="1500" dirty="0"/>
              <a:t>,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सूफले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r>
              <a:rPr lang="en-US" sz="1500" dirty="0" err="1"/>
              <a:t>काम</a:t>
            </a:r>
            <a:r>
              <a:rPr lang="en-US" sz="1500" dirty="0"/>
              <a:t> </a:t>
            </a:r>
            <a:r>
              <a:rPr lang="en-US" sz="1500" dirty="0" err="1"/>
              <a:t>करता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 smtClean="0"/>
              <a:t>रेडिएशन</a:t>
            </a:r>
            <a:r>
              <a:rPr lang="en-US" sz="1500" dirty="0" err="1"/>
              <a:t>-</a:t>
            </a:r>
            <a:r>
              <a:rPr lang="en-US" sz="1500" dirty="0" err="1" smtClean="0"/>
              <a:t>प्रेशर</a:t>
            </a:r>
            <a:r>
              <a:rPr lang="en-US" sz="1500" dirty="0" smtClean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कम</a:t>
            </a:r>
            <a:r>
              <a:rPr lang="en-US" sz="1500" dirty="0"/>
              <a:t> </a:t>
            </a:r>
            <a:r>
              <a:rPr lang="en-US" sz="1500" dirty="0" err="1"/>
              <a:t>करता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साथ-साथ</a:t>
            </a:r>
            <a:r>
              <a:rPr lang="en-US" sz="1500" dirty="0"/>
              <a:t>, "</a:t>
            </a:r>
            <a:r>
              <a:rPr lang="en-US" sz="1500" dirty="0" err="1"/>
              <a:t>द्रव-पदार्थ</a:t>
            </a:r>
            <a:r>
              <a:rPr lang="en-US" sz="1500" dirty="0"/>
              <a:t>"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मोटाई</a:t>
            </a:r>
            <a:r>
              <a:rPr lang="en-US" sz="1500" dirty="0"/>
              <a:t>, </a:t>
            </a:r>
            <a:r>
              <a:rPr lang="en-US" sz="1500" dirty="0" err="1"/>
              <a:t>आयतन-पदार्थ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अनुकरण</a:t>
            </a:r>
            <a:r>
              <a:rPr lang="en-US" sz="1500" dirty="0"/>
              <a:t> </a:t>
            </a:r>
            <a:r>
              <a:rPr lang="en-US" sz="1500" dirty="0" err="1"/>
              <a:t>करती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घटती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4474369" y="4378186"/>
            <a:ext cx="2514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फिर</a:t>
            </a:r>
            <a:r>
              <a:rPr lang="en-US" sz="1400" dirty="0"/>
              <a:t> </a:t>
            </a:r>
            <a:r>
              <a:rPr lang="en-US" sz="1400" dirty="0" err="1"/>
              <a:t>ये</a:t>
            </a:r>
            <a:r>
              <a:rPr lang="en-US" sz="1400" dirty="0"/>
              <a:t> </a:t>
            </a:r>
            <a:r>
              <a:rPr lang="en-US" sz="1400" dirty="0" err="1"/>
              <a:t>दोनों</a:t>
            </a:r>
            <a:r>
              <a:rPr lang="en-US" sz="1400" dirty="0"/>
              <a:t> </a:t>
            </a:r>
            <a:r>
              <a:rPr lang="en-US" sz="1400" dirty="0" err="1"/>
              <a:t>वातावरण</a:t>
            </a:r>
            <a:r>
              <a:rPr lang="en-US" sz="1400" dirty="0"/>
              <a:t> </a:t>
            </a:r>
            <a:r>
              <a:rPr lang="en-US" sz="1400" dirty="0" err="1"/>
              <a:t>आपस</a:t>
            </a:r>
            <a:r>
              <a:rPr lang="en-US" sz="1400" dirty="0"/>
              <a:t> </a:t>
            </a:r>
            <a:endParaRPr lang="en-US" sz="1400" dirty="0" smtClean="0"/>
          </a:p>
          <a:p>
            <a:pPr algn="ctr"/>
            <a:r>
              <a:rPr lang="en-US" sz="1400" dirty="0" err="1" smtClean="0"/>
              <a:t>में</a:t>
            </a:r>
            <a:r>
              <a:rPr lang="en-US" sz="1400" dirty="0" smtClean="0"/>
              <a:t> </a:t>
            </a:r>
            <a:r>
              <a:rPr lang="en-US" sz="1400" dirty="0" err="1"/>
              <a:t>कैसे</a:t>
            </a:r>
            <a:r>
              <a:rPr lang="en-US" sz="1400" dirty="0"/>
              <a:t> </a:t>
            </a:r>
            <a:r>
              <a:rPr lang="en-US" sz="1400" dirty="0" err="1"/>
              <a:t>परस्पर-क्रिया</a:t>
            </a:r>
            <a:r>
              <a:rPr lang="en-US" sz="1400" dirty="0"/>
              <a:t> </a:t>
            </a:r>
            <a:r>
              <a:rPr lang="en-US" sz="1400" dirty="0" err="1"/>
              <a:t>करते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18674" y="5511005"/>
            <a:ext cx="74060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परस्पर-क्रिया</a:t>
            </a:r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err="1" smtClean="0">
                <a:solidFill>
                  <a:srgbClr val="FF0000"/>
                </a:solidFill>
              </a:rPr>
              <a:t>पदार्थ</a:t>
            </a:r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err="1" smtClean="0">
                <a:solidFill>
                  <a:srgbClr val="FF0000"/>
                </a:solidFill>
              </a:rPr>
              <a:t>विकिरण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4103636" y="7860288"/>
            <a:ext cx="18473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1500" dirty="0"/>
          </a:p>
        </p:txBody>
      </p:sp>
      <p:sp>
        <p:nvSpPr>
          <p:cNvPr id="11" name="Rectangle 10"/>
          <p:cNvSpPr/>
          <p:nvPr/>
        </p:nvSpPr>
        <p:spPr>
          <a:xfrm>
            <a:off x="-3974571" y="8393688"/>
            <a:ext cx="18473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1500" dirty="0"/>
          </a:p>
        </p:txBody>
      </p:sp>
      <p:sp>
        <p:nvSpPr>
          <p:cNvPr id="12" name="Rectangle 11"/>
          <p:cNvSpPr/>
          <p:nvPr/>
        </p:nvSpPr>
        <p:spPr>
          <a:xfrm>
            <a:off x="2112169" y="7416006"/>
            <a:ext cx="44243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जब</a:t>
            </a:r>
            <a:r>
              <a:rPr lang="en-US" sz="1500" dirty="0"/>
              <a:t> </a:t>
            </a:r>
            <a:r>
              <a:rPr lang="en-US" sz="1500" dirty="0" err="1"/>
              <a:t>ब्रह्माण्ड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तापमान</a:t>
            </a:r>
            <a:r>
              <a:rPr lang="en-US" sz="1500" dirty="0"/>
              <a:t> 3000°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ऊपर</a:t>
            </a:r>
            <a:r>
              <a:rPr lang="en-US" sz="1500" dirty="0"/>
              <a:t> </a:t>
            </a:r>
            <a:r>
              <a:rPr lang="en-US" sz="1500" dirty="0" err="1"/>
              <a:t>था</a:t>
            </a:r>
            <a:r>
              <a:rPr lang="en-US" sz="1500" dirty="0"/>
              <a:t>,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पदार्थ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मूल</a:t>
            </a:r>
            <a:r>
              <a:rPr lang="en-US" sz="1500" dirty="0" smtClean="0"/>
              <a:t> </a:t>
            </a:r>
            <a:r>
              <a:rPr lang="en-US" sz="1500" dirty="0" err="1"/>
              <a:t>रूप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पृष्ठभूमि</a:t>
            </a:r>
            <a:r>
              <a:rPr lang="en-US" sz="1500" dirty="0"/>
              <a:t> </a:t>
            </a:r>
            <a:r>
              <a:rPr lang="en-US" sz="1500" dirty="0" err="1"/>
              <a:t>विकिरण</a:t>
            </a:r>
            <a:r>
              <a:rPr lang="en-US" sz="1500" dirty="0"/>
              <a:t>,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मूल</a:t>
            </a:r>
            <a:r>
              <a:rPr lang="en-US" sz="1500" dirty="0"/>
              <a:t> </a:t>
            </a:r>
            <a:r>
              <a:rPr lang="en-US" sz="1500" dirty="0" err="1"/>
              <a:t>फोटॉनों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जुड़ा</a:t>
            </a:r>
            <a:r>
              <a:rPr lang="en-US" sz="1500" dirty="0"/>
              <a:t> </a:t>
            </a:r>
            <a:r>
              <a:rPr lang="en-US" sz="1500" dirty="0" err="1"/>
              <a:t>था</a:t>
            </a:r>
            <a:r>
              <a:rPr lang="en-US" sz="1500" dirty="0"/>
              <a:t>.</a:t>
            </a:r>
          </a:p>
        </p:txBody>
      </p:sp>
      <p:sp>
        <p:nvSpPr>
          <p:cNvPr id="13" name="Rectangle 12"/>
          <p:cNvSpPr/>
          <p:nvPr/>
        </p:nvSpPr>
        <p:spPr>
          <a:xfrm rot="20850975">
            <a:off x="1378064" y="7828119"/>
            <a:ext cx="59503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पदार्थ</a:t>
            </a:r>
            <a:endParaRPr lang="en-US" sz="1500" dirty="0"/>
          </a:p>
        </p:txBody>
      </p:sp>
      <p:sp>
        <p:nvSpPr>
          <p:cNvPr id="14" name="Rectangle 13"/>
          <p:cNvSpPr/>
          <p:nvPr/>
        </p:nvSpPr>
        <p:spPr>
          <a:xfrm>
            <a:off x="1807370" y="8764776"/>
            <a:ext cx="23621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अंत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ऐसा</a:t>
            </a:r>
            <a:r>
              <a:rPr lang="en-US" sz="1500" dirty="0"/>
              <a:t> </a:t>
            </a:r>
            <a:r>
              <a:rPr lang="en-US" sz="1500" dirty="0" err="1"/>
              <a:t>लगता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जैसे</a:t>
            </a:r>
            <a:r>
              <a:rPr lang="en-US" sz="1500" dirty="0"/>
              <a:t> </a:t>
            </a:r>
            <a:r>
              <a:rPr lang="en-US" sz="1500" dirty="0" err="1"/>
              <a:t>पदार्थ</a:t>
            </a:r>
            <a:r>
              <a:rPr lang="en-US" sz="1500" dirty="0"/>
              <a:t> "</a:t>
            </a:r>
            <a:r>
              <a:rPr lang="en-US" sz="1500" dirty="0" err="1"/>
              <a:t>रिक्तता</a:t>
            </a:r>
            <a:r>
              <a:rPr lang="en-US" sz="1500" dirty="0"/>
              <a:t>" (</a:t>
            </a:r>
            <a:r>
              <a:rPr lang="en-US" sz="1500" dirty="0" err="1"/>
              <a:t>वोयड</a:t>
            </a:r>
            <a:r>
              <a:rPr lang="en-US" sz="1500" dirty="0"/>
              <a:t>)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अटक</a:t>
            </a:r>
            <a:r>
              <a:rPr lang="en-US" sz="1500" dirty="0"/>
              <a:t> </a:t>
            </a:r>
            <a:r>
              <a:rPr lang="en-US" sz="1500" dirty="0" err="1"/>
              <a:t>गया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3736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424738" cy="98028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2290" name="Picture 2" descr="C:\Users\HP\Desktop\1000 BILLION SUNS\PIX\milSoleils1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4" y="-19511"/>
            <a:ext cx="7398044" cy="982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03245" y="6631176"/>
            <a:ext cx="290952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 smtClean="0"/>
              <a:t>और</a:t>
            </a:r>
            <a:r>
              <a:rPr lang="en-US" sz="1500" dirty="0" smtClean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दोलन</a:t>
            </a:r>
            <a:r>
              <a:rPr lang="en-US" sz="1500" dirty="0"/>
              <a:t> </a:t>
            </a:r>
            <a:r>
              <a:rPr lang="en-US" sz="1500" dirty="0" err="1"/>
              <a:t>हल्के</a:t>
            </a:r>
            <a:r>
              <a:rPr lang="en-US" sz="1500" dirty="0"/>
              <a:t> </a:t>
            </a:r>
            <a:r>
              <a:rPr lang="en-US" sz="1500" dirty="0" err="1"/>
              <a:t>प्रकाश</a:t>
            </a:r>
            <a:r>
              <a:rPr lang="en-US" sz="1500" dirty="0"/>
              <a:t> </a:t>
            </a:r>
            <a:r>
              <a:rPr lang="en-US" sz="1500" dirty="0" err="1"/>
              <a:t>इलेक्ट्रॉन्स</a:t>
            </a:r>
            <a:r>
              <a:rPr lang="en-US" sz="1500" dirty="0"/>
              <a:t>, </a:t>
            </a:r>
            <a:r>
              <a:rPr lang="en-US" sz="1500" dirty="0" err="1"/>
              <a:t>भारी</a:t>
            </a:r>
            <a:r>
              <a:rPr lang="en-US" sz="1500" dirty="0"/>
              <a:t> </a:t>
            </a:r>
            <a:r>
              <a:rPr lang="en-US" sz="1500" dirty="0" err="1"/>
              <a:t>नाभिकों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अपेक्षा</a:t>
            </a:r>
            <a:r>
              <a:rPr lang="en-US" sz="1500" dirty="0"/>
              <a:t>, </a:t>
            </a:r>
            <a:r>
              <a:rPr lang="en-US" sz="1500" dirty="0" err="1"/>
              <a:t>अधिक</a:t>
            </a:r>
            <a:r>
              <a:rPr lang="en-US" sz="1500" dirty="0"/>
              <a:t> </a:t>
            </a:r>
            <a:r>
              <a:rPr lang="en-US" sz="1500" dirty="0" err="1"/>
              <a:t>दृढ़ता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महसूस</a:t>
            </a:r>
            <a:r>
              <a:rPr lang="en-US" sz="1500" dirty="0"/>
              <a:t> </a:t>
            </a:r>
            <a:r>
              <a:rPr lang="en-US" sz="1500" dirty="0" err="1"/>
              <a:t>करते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588169" y="281007"/>
            <a:ext cx="2895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3000°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ऊपर</a:t>
            </a:r>
            <a:r>
              <a:rPr lang="en-US" sz="1500" dirty="0"/>
              <a:t> </a:t>
            </a:r>
            <a:r>
              <a:rPr lang="en-US" sz="1500" dirty="0" err="1"/>
              <a:t>पदार्थ</a:t>
            </a:r>
            <a:r>
              <a:rPr lang="en-US" sz="1500" dirty="0"/>
              <a:t>, </a:t>
            </a:r>
            <a:r>
              <a:rPr lang="en-US" sz="1500" dirty="0" err="1"/>
              <a:t>पृष्ठभूमि</a:t>
            </a:r>
            <a:r>
              <a:rPr lang="en-US" sz="1500" dirty="0"/>
              <a:t> </a:t>
            </a:r>
            <a:r>
              <a:rPr lang="en-US" sz="1500" dirty="0" err="1"/>
              <a:t>विकिरण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स्वतंत्र</a:t>
            </a:r>
            <a:r>
              <a:rPr lang="en-US" sz="1500" dirty="0"/>
              <a:t> </a:t>
            </a:r>
            <a:r>
              <a:rPr lang="en-US" sz="1500" dirty="0" err="1"/>
              <a:t>रूप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चलता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 rot="20727816">
            <a:off x="1889307" y="1453216"/>
            <a:ext cx="48763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err="1"/>
              <a:t>पदार्थ</a:t>
            </a:r>
            <a:endParaRPr lang="en-US" sz="1100" dirty="0"/>
          </a:p>
        </p:txBody>
      </p:sp>
      <p:sp>
        <p:nvSpPr>
          <p:cNvPr id="6" name="Rectangle 5"/>
          <p:cNvSpPr/>
          <p:nvPr/>
        </p:nvSpPr>
        <p:spPr>
          <a:xfrm>
            <a:off x="2340769" y="2208559"/>
            <a:ext cx="13167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आखिर</a:t>
            </a:r>
            <a:r>
              <a:rPr lang="en-US" sz="1500" dirty="0"/>
              <a:t>, </a:t>
            </a:r>
            <a:r>
              <a:rPr lang="en-US" sz="1500" dirty="0" err="1"/>
              <a:t>क्यों</a:t>
            </a:r>
            <a:r>
              <a:rPr lang="en-US" sz="15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5236369" y="378311"/>
            <a:ext cx="19812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लियोन</a:t>
            </a:r>
            <a:r>
              <a:rPr lang="en-US" sz="1500" dirty="0"/>
              <a:t>, </a:t>
            </a:r>
            <a:r>
              <a:rPr lang="en-US" sz="1500" dirty="0" err="1"/>
              <a:t>पॉजिटिव</a:t>
            </a:r>
            <a:r>
              <a:rPr lang="en-US" sz="1500" dirty="0"/>
              <a:t> </a:t>
            </a:r>
            <a:r>
              <a:rPr lang="en-US" sz="1500" dirty="0" err="1"/>
              <a:t>चार्ज</a:t>
            </a:r>
            <a:r>
              <a:rPr lang="en-US" sz="1500" dirty="0"/>
              <a:t> </a:t>
            </a:r>
            <a:r>
              <a:rPr lang="en-US" sz="1500" dirty="0" err="1"/>
              <a:t>वाले</a:t>
            </a:r>
            <a:r>
              <a:rPr lang="en-US" sz="1500" dirty="0"/>
              <a:t> </a:t>
            </a:r>
            <a:r>
              <a:rPr lang="en-US" sz="1500" dirty="0" err="1"/>
              <a:t>परमाणु</a:t>
            </a:r>
            <a:r>
              <a:rPr lang="en-US" sz="1500" dirty="0"/>
              <a:t> </a:t>
            </a:r>
            <a:r>
              <a:rPr lang="en-US" sz="1500" dirty="0" err="1"/>
              <a:t>नाभिक</a:t>
            </a:r>
            <a:r>
              <a:rPr lang="en-US" sz="1500" dirty="0"/>
              <a:t> (</a:t>
            </a:r>
            <a:r>
              <a:rPr lang="en-US" sz="1500" dirty="0" err="1"/>
              <a:t>नुक्लेइ</a:t>
            </a:r>
            <a:r>
              <a:rPr lang="en-US" sz="1500" dirty="0"/>
              <a:t>)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नेगेटिव</a:t>
            </a:r>
            <a:r>
              <a:rPr lang="en-US" sz="1500" dirty="0"/>
              <a:t> </a:t>
            </a:r>
            <a:r>
              <a:rPr lang="en-US" sz="1500" dirty="0" err="1"/>
              <a:t>चार्ज</a:t>
            </a:r>
            <a:r>
              <a:rPr lang="en-US" sz="1500" dirty="0"/>
              <a:t> </a:t>
            </a:r>
            <a:r>
              <a:rPr lang="en-US" sz="1500" dirty="0" err="1"/>
              <a:t>वाले</a:t>
            </a:r>
            <a:r>
              <a:rPr lang="en-US" sz="1500" dirty="0"/>
              <a:t> </a:t>
            </a:r>
            <a:r>
              <a:rPr lang="en-US" sz="1500" dirty="0" err="1"/>
              <a:t>इलेक्ट्रॉनों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बने</a:t>
            </a:r>
            <a:r>
              <a:rPr lang="en-US" sz="1500" dirty="0"/>
              <a:t> </a:t>
            </a:r>
            <a:r>
              <a:rPr lang="en-US" sz="1500" dirty="0" err="1"/>
              <a:t>होते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5083969" y="2469723"/>
            <a:ext cx="7793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हाइड्रोजन</a:t>
            </a:r>
            <a:r>
              <a:rPr lang="en-US" sz="1200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6488104" y="2539206"/>
            <a:ext cx="686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हीलियम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511969" y="2895143"/>
            <a:ext cx="2895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3000°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ऊपर</a:t>
            </a:r>
            <a:r>
              <a:rPr lang="en-US" sz="1500" dirty="0"/>
              <a:t>, </a:t>
            </a:r>
            <a:r>
              <a:rPr lang="en-US" sz="1500" dirty="0" err="1"/>
              <a:t>तापीय</a:t>
            </a:r>
            <a:r>
              <a:rPr lang="en-US" sz="1500" dirty="0"/>
              <a:t> </a:t>
            </a:r>
            <a:r>
              <a:rPr lang="en-US" sz="1500" dirty="0" err="1"/>
              <a:t>गतिविधि</a:t>
            </a:r>
            <a:r>
              <a:rPr lang="en-US" sz="1500" dirty="0"/>
              <a:t> </a:t>
            </a:r>
            <a:r>
              <a:rPr lang="en-US" sz="1500" dirty="0" err="1"/>
              <a:t>बेहद</a:t>
            </a:r>
            <a:r>
              <a:rPr lang="en-US" sz="1500" dirty="0"/>
              <a:t> </a:t>
            </a:r>
            <a:r>
              <a:rPr lang="en-US" sz="1500" dirty="0" err="1"/>
              <a:t>तीव्र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जाती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परमाणुओं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बीच</a:t>
            </a:r>
            <a:r>
              <a:rPr lang="en-US" sz="1500" dirty="0"/>
              <a:t> </a:t>
            </a:r>
            <a:r>
              <a:rPr lang="en-US" sz="1500" dirty="0" err="1"/>
              <a:t>टकराव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कारण</a:t>
            </a:r>
            <a:r>
              <a:rPr lang="en-US" sz="1500" dirty="0"/>
              <a:t>, </a:t>
            </a:r>
            <a:r>
              <a:rPr lang="en-US" sz="1500" dirty="0" err="1"/>
              <a:t>इलेक्ट्रॉन्स</a:t>
            </a:r>
            <a:r>
              <a:rPr lang="en-US" sz="1500" dirty="0"/>
              <a:t> </a:t>
            </a:r>
            <a:r>
              <a:rPr lang="en-US" sz="1500" dirty="0" err="1"/>
              <a:t>नाभिक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परिक्रमा</a:t>
            </a:r>
            <a:r>
              <a:rPr lang="en-US" sz="1500" dirty="0"/>
              <a:t> </a:t>
            </a:r>
            <a:r>
              <a:rPr lang="en-US" sz="1500" dirty="0" err="1"/>
              <a:t>करना</a:t>
            </a:r>
            <a:r>
              <a:rPr lang="en-US" sz="1500" dirty="0"/>
              <a:t> </a:t>
            </a:r>
            <a:r>
              <a:rPr lang="en-US" sz="1500" dirty="0" err="1"/>
              <a:t>बंद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देते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21782" y="2920206"/>
            <a:ext cx="276238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उससे</a:t>
            </a:r>
            <a:r>
              <a:rPr lang="en-US" sz="1500" dirty="0"/>
              <a:t> </a:t>
            </a:r>
            <a:r>
              <a:rPr lang="en-US" sz="1500" dirty="0" err="1"/>
              <a:t>इलेक्ट्रॉन</a:t>
            </a:r>
            <a:r>
              <a:rPr lang="en-US" sz="1500" dirty="0"/>
              <a:t> </a:t>
            </a:r>
            <a:r>
              <a:rPr lang="en-US" sz="1500" dirty="0" err="1"/>
              <a:t>मुक्त</a:t>
            </a:r>
            <a:r>
              <a:rPr lang="en-US" sz="1500" dirty="0"/>
              <a:t> </a:t>
            </a:r>
            <a:r>
              <a:rPr lang="en-US" sz="1500" dirty="0" err="1"/>
              <a:t>होते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उन्हें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आयनीकृत</a:t>
            </a:r>
            <a:r>
              <a:rPr lang="en-US" sz="1500" dirty="0"/>
              <a:t> </a:t>
            </a:r>
            <a:r>
              <a:rPr lang="en-US" sz="1500" dirty="0" err="1"/>
              <a:t>पदार्थ</a:t>
            </a:r>
            <a:r>
              <a:rPr lang="en-US" sz="1500" dirty="0"/>
              <a:t> </a:t>
            </a:r>
            <a:r>
              <a:rPr lang="en-US" sz="1500" dirty="0" err="1"/>
              <a:t>या</a:t>
            </a:r>
            <a:r>
              <a:rPr lang="en-US" sz="1500" dirty="0"/>
              <a:t> </a:t>
            </a:r>
            <a:r>
              <a:rPr lang="en-US" sz="1500" dirty="0" err="1"/>
              <a:t>आयोनाईज़ड</a:t>
            </a:r>
            <a:r>
              <a:rPr lang="en-US" sz="1500" dirty="0"/>
              <a:t> </a:t>
            </a:r>
            <a:r>
              <a:rPr lang="en-US" sz="1500" dirty="0" err="1"/>
              <a:t>कहते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07769" y="3892421"/>
            <a:ext cx="1242293" cy="55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ठीक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2607" y="5892006"/>
            <a:ext cx="456896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/>
              <a:t>प्रकाश</a:t>
            </a:r>
            <a:r>
              <a:rPr lang="en-US" sz="1500" dirty="0"/>
              <a:t>, </a:t>
            </a:r>
            <a:r>
              <a:rPr lang="en-US" sz="1500" dirty="0" err="1"/>
              <a:t>फोटॉन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गति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कारण</a:t>
            </a:r>
            <a:r>
              <a:rPr lang="en-US" sz="1500" dirty="0"/>
              <a:t> </a:t>
            </a:r>
            <a:r>
              <a:rPr lang="en-US" sz="1500" dirty="0" err="1"/>
              <a:t>दिखता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विद्युत्-चुम्बकीय</a:t>
            </a:r>
            <a:r>
              <a:rPr lang="en-US" sz="1500" dirty="0"/>
              <a:t> </a:t>
            </a:r>
            <a:r>
              <a:rPr lang="en-US" sz="1500" dirty="0" err="1"/>
              <a:t>तरंग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जो</a:t>
            </a:r>
            <a:r>
              <a:rPr lang="en-US" sz="1500" dirty="0" smtClean="0"/>
              <a:t> </a:t>
            </a:r>
            <a:r>
              <a:rPr lang="en-US" sz="1500" dirty="0" err="1" smtClean="0"/>
              <a:t>अंतरिक्ष</a:t>
            </a:r>
            <a:r>
              <a:rPr lang="en-US" sz="1500" dirty="0" smtClean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दोलन</a:t>
            </a:r>
            <a:r>
              <a:rPr lang="en-US" sz="1500" dirty="0"/>
              <a:t> </a:t>
            </a:r>
            <a:r>
              <a:rPr lang="en-US" sz="1500" dirty="0" err="1"/>
              <a:t>करता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52377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424738" cy="98028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3314" name="Picture 2" descr="C:\Users\HP\Desktop\1000 BILLION SUNS\PIX\milSoleils13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20" y="0"/>
            <a:ext cx="7466012" cy="980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1494" y="9473305"/>
            <a:ext cx="3711575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  </a:t>
            </a:r>
            <a:r>
              <a:rPr lang="en-US" sz="1400" dirty="0" err="1" smtClean="0"/>
              <a:t>देखें</a:t>
            </a:r>
            <a:r>
              <a:rPr lang="en-US" sz="1400" dirty="0" smtClean="0"/>
              <a:t> </a:t>
            </a:r>
            <a:r>
              <a:rPr lang="hi-IN" sz="1400" dirty="0" smtClean="0"/>
              <a:t>एल्बम</a:t>
            </a:r>
            <a:r>
              <a:rPr lang="en-US" sz="1400" dirty="0" smtClean="0"/>
              <a:t> </a:t>
            </a:r>
            <a:r>
              <a:rPr lang="hi-IN" sz="1400" dirty="0" smtClean="0"/>
              <a:t>"फ्लाइट</a:t>
            </a:r>
            <a:r>
              <a:rPr lang="en-US" sz="1400" dirty="0" smtClean="0"/>
              <a:t> </a:t>
            </a:r>
            <a:r>
              <a:rPr lang="hi-IN" sz="1400" dirty="0" smtClean="0"/>
              <a:t>ऑफ़</a:t>
            </a:r>
            <a:r>
              <a:rPr lang="en-US" sz="1400" dirty="0" smtClean="0"/>
              <a:t> </a:t>
            </a:r>
            <a:r>
              <a:rPr lang="hi-IN" sz="1400" dirty="0" smtClean="0"/>
              <a:t>फैंसी</a:t>
            </a:r>
            <a:r>
              <a:rPr lang="hi-IN" sz="1400" dirty="0"/>
              <a:t>". 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435769" y="588545"/>
            <a:ext cx="3505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गैस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फैलने</a:t>
            </a:r>
            <a:r>
              <a:rPr lang="en-US" sz="1500" dirty="0"/>
              <a:t> </a:t>
            </a:r>
            <a:r>
              <a:rPr lang="en-US" sz="1500" dirty="0" err="1"/>
              <a:t>वाला</a:t>
            </a:r>
            <a:r>
              <a:rPr lang="en-US" sz="1500" dirty="0"/>
              <a:t> </a:t>
            </a:r>
            <a:r>
              <a:rPr lang="en-US" sz="1500" dirty="0" err="1"/>
              <a:t>दोलन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दाब-वेव</a:t>
            </a:r>
            <a:r>
              <a:rPr lang="en-US" sz="1500" dirty="0"/>
              <a:t> (*),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या</a:t>
            </a:r>
            <a:r>
              <a:rPr lang="en-US" sz="1500" dirty="0" smtClean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सोनिक-वेव</a:t>
            </a:r>
            <a:r>
              <a:rPr lang="en-US" sz="1500" dirty="0"/>
              <a:t> (</a:t>
            </a:r>
            <a:r>
              <a:rPr lang="en-US" sz="1500" dirty="0" err="1"/>
              <a:t>तरंग</a:t>
            </a:r>
            <a:r>
              <a:rPr lang="en-US" sz="1500" dirty="0"/>
              <a:t>) </a:t>
            </a:r>
            <a:r>
              <a:rPr lang="en-US" sz="1500" dirty="0" err="1"/>
              <a:t>होती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इसलिए</a:t>
            </a:r>
            <a:r>
              <a:rPr lang="en-US" sz="1500" dirty="0"/>
              <a:t> </a:t>
            </a:r>
            <a:r>
              <a:rPr lang="en-US" sz="1500" dirty="0" err="1"/>
              <a:t>प्रकाश</a:t>
            </a:r>
            <a:r>
              <a:rPr lang="en-US" sz="1500" dirty="0"/>
              <a:t> ...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रेडिएशन-वेव</a:t>
            </a:r>
            <a:r>
              <a:rPr lang="en-US" sz="1500" dirty="0"/>
              <a:t> </a:t>
            </a:r>
            <a:r>
              <a:rPr lang="en-US" sz="1500" dirty="0" err="1"/>
              <a:t>होगी</a:t>
            </a:r>
            <a:r>
              <a:rPr lang="en-US" sz="1500" dirty="0"/>
              <a:t> </a:t>
            </a:r>
            <a:r>
              <a:rPr lang="en-US" sz="1500" dirty="0" err="1"/>
              <a:t>जिसकी</a:t>
            </a:r>
            <a:r>
              <a:rPr lang="en-US" sz="1500" dirty="0"/>
              <a:t> </a:t>
            </a:r>
            <a:r>
              <a:rPr lang="en-US" sz="1500" dirty="0" err="1"/>
              <a:t>गति</a:t>
            </a:r>
            <a:r>
              <a:rPr lang="en-US" sz="1500" dirty="0"/>
              <a:t> 300,000 </a:t>
            </a:r>
            <a:r>
              <a:rPr lang="en-US" sz="1500" dirty="0" err="1" smtClean="0"/>
              <a:t>किमी</a:t>
            </a:r>
            <a:r>
              <a:rPr lang="en-US" sz="1500" dirty="0" smtClean="0"/>
              <a:t>/ </a:t>
            </a:r>
            <a:r>
              <a:rPr lang="en-US" sz="1500" dirty="0" err="1"/>
              <a:t>सेकंड</a:t>
            </a:r>
            <a:r>
              <a:rPr lang="en-US" sz="1500" dirty="0"/>
              <a:t> </a:t>
            </a:r>
            <a:r>
              <a:rPr lang="en-US" sz="1500" dirty="0" err="1"/>
              <a:t>होगी</a:t>
            </a:r>
            <a:r>
              <a:rPr lang="en-US" sz="15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474369" y="685343"/>
            <a:ext cx="2286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गैस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उसके</a:t>
            </a:r>
            <a:r>
              <a:rPr lang="en-US" sz="1500" dirty="0"/>
              <a:t> </a:t>
            </a:r>
            <a:r>
              <a:rPr lang="en-US" sz="1500" dirty="0" err="1"/>
              <a:t>तत्वों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गति</a:t>
            </a:r>
            <a:r>
              <a:rPr lang="en-US" sz="1500" dirty="0"/>
              <a:t>, </a:t>
            </a:r>
            <a:r>
              <a:rPr lang="en-US" sz="1500" dirty="0" err="1"/>
              <a:t>लगभग</a:t>
            </a:r>
            <a:r>
              <a:rPr lang="en-US" sz="1500" dirty="0"/>
              <a:t> </a:t>
            </a:r>
            <a:r>
              <a:rPr lang="en-US" sz="1500" dirty="0" err="1"/>
              <a:t>ध्वनि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गति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बराबर</a:t>
            </a:r>
            <a:r>
              <a:rPr lang="en-US" sz="1500" dirty="0"/>
              <a:t> </a:t>
            </a:r>
            <a:r>
              <a:rPr lang="en-US" sz="1500" dirty="0" err="1"/>
              <a:t>होती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"</a:t>
            </a:r>
            <a:r>
              <a:rPr lang="en-US" sz="1500" dirty="0" err="1"/>
              <a:t>फोटॉन-गैस</a:t>
            </a:r>
            <a:r>
              <a:rPr lang="en-US" sz="1500" dirty="0"/>
              <a:t>"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यही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989386" y="3377406"/>
            <a:ext cx="4953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मुझे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स्वीकार</a:t>
            </a:r>
            <a:r>
              <a:rPr lang="en-US" sz="1500" dirty="0"/>
              <a:t> </a:t>
            </a:r>
            <a:r>
              <a:rPr lang="en-US" sz="1500" dirty="0" err="1"/>
              <a:t>करना</a:t>
            </a:r>
            <a:r>
              <a:rPr lang="en-US" sz="1500" dirty="0"/>
              <a:t> </a:t>
            </a:r>
            <a:r>
              <a:rPr lang="en-US" sz="1500" dirty="0" err="1"/>
              <a:t>चाहिए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फोटॉन-गैस</a:t>
            </a:r>
            <a:r>
              <a:rPr lang="en-US" sz="1500" dirty="0"/>
              <a:t> </a:t>
            </a:r>
            <a:r>
              <a:rPr lang="en-US" sz="1500" dirty="0" err="1"/>
              <a:t>मेरे</a:t>
            </a:r>
            <a:r>
              <a:rPr lang="en-US" sz="1500" dirty="0"/>
              <a:t> </a:t>
            </a:r>
            <a:r>
              <a:rPr lang="en-US" sz="1500" dirty="0" err="1"/>
              <a:t>सर्वश्रेष्ठ</a:t>
            </a:r>
            <a:r>
              <a:rPr lang="en-US" sz="1500" dirty="0"/>
              <a:t> </a:t>
            </a:r>
            <a:r>
              <a:rPr lang="en-US" sz="1500" dirty="0" err="1"/>
              <a:t>आविष्कारों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उसमें</a:t>
            </a:r>
            <a:r>
              <a:rPr lang="en-US" sz="1500" dirty="0"/>
              <a:t> </a:t>
            </a:r>
            <a:r>
              <a:rPr lang="en-US" sz="1500" dirty="0" err="1"/>
              <a:t>तरंगें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कण</a:t>
            </a:r>
            <a:r>
              <a:rPr lang="en-US" sz="1500" dirty="0"/>
              <a:t> </a:t>
            </a:r>
            <a:r>
              <a:rPr lang="en-US" sz="1500" dirty="0" err="1"/>
              <a:t>दोनों</a:t>
            </a:r>
            <a:r>
              <a:rPr lang="en-US" sz="1500" dirty="0"/>
              <a:t>,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होते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96850" y="4363035"/>
            <a:ext cx="427751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कह</a:t>
            </a:r>
            <a:r>
              <a:rPr lang="en-US" sz="1500" dirty="0"/>
              <a:t> </a:t>
            </a:r>
            <a:r>
              <a:rPr lang="en-US" sz="1500" dirty="0" err="1"/>
              <a:t>सकते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:</a:t>
            </a:r>
          </a:p>
          <a:p>
            <a:r>
              <a:rPr lang="en-US" sz="1500" dirty="0"/>
              <a:t>1) </a:t>
            </a:r>
            <a:r>
              <a:rPr lang="en-US" sz="1500" dirty="0" err="1"/>
              <a:t>आयनीकृत</a:t>
            </a:r>
            <a:r>
              <a:rPr lang="en-US" sz="1500" dirty="0"/>
              <a:t> </a:t>
            </a:r>
            <a:r>
              <a:rPr lang="en-US" sz="1500" dirty="0" err="1"/>
              <a:t>गैस</a:t>
            </a:r>
            <a:r>
              <a:rPr lang="en-US" sz="1500" dirty="0"/>
              <a:t>, "</a:t>
            </a:r>
            <a:r>
              <a:rPr lang="en-US" sz="1500" dirty="0" err="1"/>
              <a:t>फोटॉन</a:t>
            </a:r>
            <a:r>
              <a:rPr lang="en-US" sz="1500" dirty="0"/>
              <a:t> </a:t>
            </a:r>
            <a:r>
              <a:rPr lang="en-US" sz="1500" dirty="0" err="1"/>
              <a:t>गैस</a:t>
            </a:r>
            <a:r>
              <a:rPr lang="en-US" sz="1500" dirty="0"/>
              <a:t>"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साथ</a:t>
            </a:r>
            <a:r>
              <a:rPr lang="en-US" sz="1500" dirty="0"/>
              <a:t> </a:t>
            </a:r>
            <a:r>
              <a:rPr lang="en-US" sz="1500" dirty="0" err="1"/>
              <a:t>रगड़कर</a:t>
            </a:r>
            <a:r>
              <a:rPr lang="en-US" sz="1500" dirty="0"/>
              <a:t> </a:t>
            </a:r>
            <a:r>
              <a:rPr lang="en-US" sz="1500" dirty="0" err="1"/>
              <a:t>सम्बन्ध</a:t>
            </a:r>
            <a:r>
              <a:rPr lang="en-US" sz="1500" dirty="0"/>
              <a:t> </a:t>
            </a:r>
            <a:r>
              <a:rPr lang="en-US" sz="1500" dirty="0" err="1"/>
              <a:t>स्थापित</a:t>
            </a:r>
            <a:r>
              <a:rPr lang="en-US" sz="1500" dirty="0"/>
              <a:t> </a:t>
            </a:r>
            <a:r>
              <a:rPr lang="en-US" sz="1500" dirty="0" err="1"/>
              <a:t>करती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  <a:p>
            <a:r>
              <a:rPr lang="en-US" sz="1500" dirty="0"/>
              <a:t>2) "</a:t>
            </a:r>
            <a:r>
              <a:rPr lang="en-US" sz="1500" dirty="0" err="1"/>
              <a:t>रिक्तता</a:t>
            </a:r>
            <a:r>
              <a:rPr lang="en-US" sz="1500" dirty="0"/>
              <a:t>" (</a:t>
            </a:r>
            <a:r>
              <a:rPr lang="en-US" sz="1500" dirty="0" err="1"/>
              <a:t>वोयड</a:t>
            </a:r>
            <a:r>
              <a:rPr lang="en-US" sz="1500" dirty="0"/>
              <a:t>) </a:t>
            </a:r>
            <a:r>
              <a:rPr lang="en-US" sz="1500" dirty="0" err="1"/>
              <a:t>वास्तव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, "</a:t>
            </a:r>
            <a:r>
              <a:rPr lang="en-US" sz="1500" dirty="0" err="1"/>
              <a:t>फोटॉन-गैस</a:t>
            </a:r>
            <a:r>
              <a:rPr lang="en-US" sz="1500" dirty="0"/>
              <a:t>" </a:t>
            </a:r>
            <a:r>
              <a:rPr lang="en-US" sz="1500" dirty="0" err="1"/>
              <a:t>होती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  <a:p>
            <a:r>
              <a:rPr lang="en-US" sz="1500" dirty="0"/>
              <a:t>3) </a:t>
            </a:r>
            <a:r>
              <a:rPr lang="en-US" sz="1500" dirty="0" err="1"/>
              <a:t>इसलिए</a:t>
            </a:r>
            <a:r>
              <a:rPr lang="en-US" sz="1500" dirty="0"/>
              <a:t> </a:t>
            </a:r>
            <a:r>
              <a:rPr lang="en-US" sz="1500" dirty="0" err="1"/>
              <a:t>आयनित</a:t>
            </a:r>
            <a:r>
              <a:rPr lang="en-US" sz="1500" dirty="0"/>
              <a:t> </a:t>
            </a:r>
            <a:r>
              <a:rPr lang="en-US" sz="1500" dirty="0" err="1"/>
              <a:t>पदार्थ</a:t>
            </a:r>
            <a:r>
              <a:rPr lang="en-US" sz="1500" dirty="0"/>
              <a:t>, "</a:t>
            </a:r>
            <a:r>
              <a:rPr lang="en-US" sz="1500" dirty="0" err="1"/>
              <a:t>रिक्तता</a:t>
            </a:r>
            <a:r>
              <a:rPr lang="en-US" sz="1500" dirty="0"/>
              <a:t>"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चिपकता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96849" y="5892006"/>
            <a:ext cx="332501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जब</a:t>
            </a:r>
            <a:r>
              <a:rPr lang="en-US" sz="1500" dirty="0"/>
              <a:t> </a:t>
            </a:r>
            <a:r>
              <a:rPr lang="en-US" sz="1500" dirty="0" err="1"/>
              <a:t>ब्रह्मांड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पदार्थ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तापमान</a:t>
            </a:r>
            <a:r>
              <a:rPr lang="en-US" sz="1500" dirty="0"/>
              <a:t> 3000°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से</a:t>
            </a:r>
            <a:r>
              <a:rPr lang="en-US" sz="1500" dirty="0" smtClean="0"/>
              <a:t> </a:t>
            </a:r>
            <a:r>
              <a:rPr lang="en-US" sz="1500" dirty="0" err="1"/>
              <a:t>नीचे</a:t>
            </a:r>
            <a:r>
              <a:rPr lang="en-US" sz="1500" dirty="0"/>
              <a:t> </a:t>
            </a:r>
            <a:r>
              <a:rPr lang="en-US" sz="1500" dirty="0" err="1"/>
              <a:t>चला</a:t>
            </a:r>
            <a:r>
              <a:rPr lang="en-US" sz="1500" dirty="0"/>
              <a:t> </a:t>
            </a:r>
            <a:r>
              <a:rPr lang="en-US" sz="1500" dirty="0" err="1"/>
              <a:t>जाता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तब</a:t>
            </a:r>
            <a:r>
              <a:rPr lang="en-US" sz="1500" dirty="0"/>
              <a:t> </a:t>
            </a:r>
            <a:r>
              <a:rPr lang="en-US" sz="1500" dirty="0" err="1"/>
              <a:t>इलेक्ट्रॉन्स</a:t>
            </a:r>
            <a:r>
              <a:rPr lang="en-US" sz="1500" dirty="0"/>
              <a:t>, </a:t>
            </a:r>
            <a:r>
              <a:rPr lang="en-US" sz="1500" dirty="0" err="1"/>
              <a:t>परमाणुओं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जुड</a:t>
            </a:r>
            <a:r>
              <a:rPr lang="en-US" sz="1500" dirty="0"/>
              <a:t>़ </a:t>
            </a:r>
            <a:r>
              <a:rPr lang="en-US" sz="1500" dirty="0" err="1"/>
              <a:t>जाते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विद्युत-चुम्बकीय</a:t>
            </a:r>
            <a:r>
              <a:rPr lang="en-US" sz="1500" dirty="0" smtClean="0"/>
              <a:t> </a:t>
            </a:r>
            <a:r>
              <a:rPr lang="en-US" sz="1500" dirty="0" err="1"/>
              <a:t>दोलनों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प्रति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बहुत</a:t>
            </a:r>
            <a:r>
              <a:rPr lang="en-US" sz="1500" dirty="0" smtClean="0"/>
              <a:t> </a:t>
            </a:r>
            <a:r>
              <a:rPr lang="en-US" sz="1500" dirty="0" err="1"/>
              <a:t>कम</a:t>
            </a:r>
            <a:r>
              <a:rPr lang="en-US" sz="1500" dirty="0"/>
              <a:t> </a:t>
            </a:r>
            <a:r>
              <a:rPr lang="en-US" sz="1500" dirty="0" err="1"/>
              <a:t>संवेदनशील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जाते</a:t>
            </a:r>
            <a:r>
              <a:rPr lang="en-US" sz="1500" dirty="0"/>
              <a:t> </a:t>
            </a:r>
            <a:r>
              <a:rPr lang="en-US" sz="1500" dirty="0" err="1" smtClean="0"/>
              <a:t>हैं</a:t>
            </a:r>
            <a:r>
              <a:rPr lang="en-US" sz="1500" dirty="0" smtClean="0"/>
              <a:t>.</a:t>
            </a:r>
            <a:endParaRPr lang="en-US" sz="1500" dirty="0"/>
          </a:p>
        </p:txBody>
      </p:sp>
      <p:sp>
        <p:nvSpPr>
          <p:cNvPr id="9" name="Rectangle 8"/>
          <p:cNvSpPr/>
          <p:nvPr/>
        </p:nvSpPr>
        <p:spPr>
          <a:xfrm>
            <a:off x="3832225" y="6247943"/>
            <a:ext cx="27757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पदार्थ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बैकग्राउंड-रेडिएशन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बीच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जोड़</a:t>
            </a:r>
            <a:r>
              <a:rPr lang="en-US" sz="1500" dirty="0"/>
              <a:t> </a:t>
            </a:r>
            <a:r>
              <a:rPr lang="en-US" sz="1500" dirty="0" err="1"/>
              <a:t>कमज़ोर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जाता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परमाणु</a:t>
            </a:r>
            <a:r>
              <a:rPr lang="en-US" sz="1500" dirty="0"/>
              <a:t> "</a:t>
            </a:r>
            <a:r>
              <a:rPr lang="en-US" sz="1500" dirty="0" err="1"/>
              <a:t>रिक्तता</a:t>
            </a:r>
            <a:r>
              <a:rPr lang="en-US" sz="1500" dirty="0"/>
              <a:t>"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आसानी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फिसल</a:t>
            </a:r>
            <a:r>
              <a:rPr lang="en-US" sz="1500" dirty="0"/>
              <a:t> </a:t>
            </a:r>
            <a:r>
              <a:rPr lang="en-US" sz="1500" dirty="0" err="1"/>
              <a:t>सकते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05332" y="8863806"/>
            <a:ext cx="226055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नाभिक</a:t>
            </a:r>
            <a:r>
              <a:rPr lang="en-US" sz="1500" dirty="0"/>
              <a:t> </a:t>
            </a:r>
            <a:r>
              <a:rPr lang="en-US" sz="1500" dirty="0" err="1"/>
              <a:t>उन्हें</a:t>
            </a:r>
            <a:r>
              <a:rPr lang="en-US" sz="1500" dirty="0"/>
              <a:t> "</a:t>
            </a:r>
            <a:r>
              <a:rPr lang="en-US" sz="1500" dirty="0" err="1"/>
              <a:t>पकड़े</a:t>
            </a:r>
            <a:r>
              <a:rPr lang="en-US" sz="1500" dirty="0"/>
              <a:t>" </a:t>
            </a:r>
            <a:r>
              <a:rPr lang="en-US" sz="1500" dirty="0" err="1"/>
              <a:t>रहता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9663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424738" cy="98028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4338" name="Picture 2" descr="C:\Users\HP\Desktop\1000 BILLION SUNS\PIX\milSoleils1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89"/>
            <a:ext cx="7466012" cy="981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92969" y="8797786"/>
            <a:ext cx="371157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 err="1" smtClean="0"/>
              <a:t>पदार्थ</a:t>
            </a:r>
            <a:r>
              <a:rPr lang="en-US" sz="1400" dirty="0" smtClean="0"/>
              <a:t> </a:t>
            </a:r>
            <a:r>
              <a:rPr lang="en-US" sz="1400" dirty="0" err="1"/>
              <a:t>अब</a:t>
            </a:r>
            <a:r>
              <a:rPr lang="en-US" sz="1400" dirty="0"/>
              <a:t> </a:t>
            </a:r>
            <a:r>
              <a:rPr lang="en-US" sz="1400" dirty="0" err="1"/>
              <a:t>बैकग्राउंड-रेडिएशन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आसानी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endParaRPr lang="en-US" sz="1400" dirty="0" smtClean="0"/>
          </a:p>
          <a:p>
            <a:pPr algn="ctr"/>
            <a:r>
              <a:rPr lang="en-US" sz="1400" dirty="0" err="1" smtClean="0"/>
              <a:t>फिसल</a:t>
            </a:r>
            <a:r>
              <a:rPr lang="en-US" sz="1400" dirty="0" smtClean="0"/>
              <a:t> </a:t>
            </a:r>
            <a:r>
              <a:rPr lang="en-US" sz="1400" dirty="0" err="1"/>
              <a:t>सकता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err="1"/>
              <a:t>लगता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जैसे</a:t>
            </a:r>
            <a:r>
              <a:rPr lang="en-US" sz="1400" dirty="0"/>
              <a:t>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उखड़</a:t>
            </a:r>
            <a:r>
              <a:rPr lang="en-US" sz="1400" dirty="0"/>
              <a:t> </a:t>
            </a:r>
            <a:r>
              <a:rPr lang="en-US" sz="1400" dirty="0" err="1"/>
              <a:t>गया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 ...</a:t>
            </a:r>
          </a:p>
        </p:txBody>
      </p:sp>
      <p:sp>
        <p:nvSpPr>
          <p:cNvPr id="4" name="Rectangle 3"/>
          <p:cNvSpPr/>
          <p:nvPr/>
        </p:nvSpPr>
        <p:spPr>
          <a:xfrm>
            <a:off x="2112169" y="302111"/>
            <a:ext cx="22098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ठीक</a:t>
            </a:r>
            <a:r>
              <a:rPr lang="en-US" sz="1500" dirty="0"/>
              <a:t>. </a:t>
            </a:r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कह</a:t>
            </a:r>
            <a:r>
              <a:rPr lang="en-US" sz="1500" dirty="0"/>
              <a:t> </a:t>
            </a:r>
            <a:r>
              <a:rPr lang="en-US" sz="1500" dirty="0" err="1"/>
              <a:t>रहे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हमारे</a:t>
            </a:r>
            <a:r>
              <a:rPr lang="en-US" sz="1500" dirty="0"/>
              <a:t> </a:t>
            </a:r>
            <a:r>
              <a:rPr lang="en-US" sz="1500" dirty="0" err="1"/>
              <a:t>पैरों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नीचे</a:t>
            </a:r>
            <a:r>
              <a:rPr lang="en-US" sz="1500" dirty="0"/>
              <a:t> </a:t>
            </a:r>
            <a:r>
              <a:rPr lang="en-US" sz="1500" dirty="0" err="1"/>
              <a:t>छेदों</a:t>
            </a:r>
            <a:r>
              <a:rPr lang="en-US" sz="1500" dirty="0"/>
              <a:t> </a:t>
            </a:r>
            <a:r>
              <a:rPr lang="en-US" sz="1500" dirty="0" err="1"/>
              <a:t>वाला</a:t>
            </a:r>
            <a:r>
              <a:rPr lang="en-US" sz="1500" dirty="0"/>
              <a:t> </a:t>
            </a:r>
            <a:r>
              <a:rPr lang="en-US" sz="1500" dirty="0" err="1"/>
              <a:t>फोम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मुझे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समझ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आया</a:t>
            </a:r>
            <a:r>
              <a:rPr lang="en-US" sz="1500" dirty="0"/>
              <a:t>...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फोटोन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जगह</a:t>
            </a:r>
            <a:r>
              <a:rPr lang="en-US" sz="1500" dirty="0"/>
              <a:t> </a:t>
            </a:r>
            <a:r>
              <a:rPr lang="en-US" sz="1500" dirty="0" err="1"/>
              <a:t>स्थिर</a:t>
            </a:r>
            <a:r>
              <a:rPr lang="en-US" sz="1500" dirty="0"/>
              <a:t> </a:t>
            </a:r>
            <a:r>
              <a:rPr lang="en-US" sz="1500" dirty="0" err="1" smtClean="0"/>
              <a:t>नहीं</a:t>
            </a:r>
            <a:r>
              <a:rPr lang="en-US" sz="1500" dirty="0" smtClean="0"/>
              <a:t> </a:t>
            </a:r>
            <a:r>
              <a:rPr lang="hi-IN" sz="1500" dirty="0"/>
              <a:t>रहते</a:t>
            </a:r>
            <a:r>
              <a:rPr lang="en-US" sz="1500" dirty="0" smtClean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!?</a:t>
            </a:r>
          </a:p>
        </p:txBody>
      </p:sp>
      <p:sp>
        <p:nvSpPr>
          <p:cNvPr id="5" name="Rectangle 4"/>
          <p:cNvSpPr/>
          <p:nvPr/>
        </p:nvSpPr>
        <p:spPr>
          <a:xfrm>
            <a:off x="2493169" y="1929606"/>
            <a:ext cx="39624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लियोन</a:t>
            </a:r>
            <a:r>
              <a:rPr lang="en-US" sz="1500" dirty="0"/>
              <a:t>, </a:t>
            </a:r>
            <a:r>
              <a:rPr lang="en-US" sz="1500" dirty="0" err="1"/>
              <a:t>फोम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कहानी</a:t>
            </a:r>
            <a:r>
              <a:rPr lang="en-US" sz="1500" dirty="0"/>
              <a:t> </a:t>
            </a:r>
            <a:r>
              <a:rPr lang="en-US" sz="1500" dirty="0" err="1"/>
              <a:t>सिर्फ</a:t>
            </a:r>
            <a:r>
              <a:rPr lang="en-US" sz="1500" dirty="0"/>
              <a:t> </a:t>
            </a:r>
            <a:r>
              <a:rPr lang="en-US" sz="1500" dirty="0" err="1"/>
              <a:t>स्पेस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बैकग्राउंड-रेडिएशन</a:t>
            </a:r>
            <a:r>
              <a:rPr lang="en-US" sz="1500" dirty="0" smtClean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समझने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तरीका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और</a:t>
            </a:r>
            <a:r>
              <a:rPr lang="en-US" sz="1500" dirty="0" smtClean="0"/>
              <a:t> </a:t>
            </a:r>
            <a:r>
              <a:rPr lang="en-US" sz="1500" dirty="0" err="1"/>
              <a:t>इसका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व्यावहारिक</a:t>
            </a:r>
            <a:r>
              <a:rPr lang="en-US" sz="1500" dirty="0"/>
              <a:t> </a:t>
            </a:r>
            <a:r>
              <a:rPr lang="en-US" sz="1500" dirty="0" err="1"/>
              <a:t>महत्व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919288" y="3040062"/>
            <a:ext cx="42314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ठीक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कहते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"</a:t>
            </a:r>
            <a:r>
              <a:rPr lang="en-US" sz="1500" dirty="0" err="1"/>
              <a:t>रिक्तता</a:t>
            </a:r>
            <a:r>
              <a:rPr lang="en-US" sz="1500" dirty="0"/>
              <a:t>" </a:t>
            </a:r>
            <a:r>
              <a:rPr lang="en-US" sz="1500" dirty="0" err="1"/>
              <a:t>मौजूद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लेकिन</a:t>
            </a:r>
            <a:r>
              <a:rPr lang="en-US" sz="1500" dirty="0" smtClean="0"/>
              <a:t> </a:t>
            </a:r>
            <a:r>
              <a:rPr lang="en-US" sz="1500" dirty="0" err="1"/>
              <a:t>अगर</a:t>
            </a:r>
            <a:r>
              <a:rPr lang="en-US" sz="1500" dirty="0"/>
              <a:t>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फोटॉन</a:t>
            </a:r>
            <a:r>
              <a:rPr lang="en-US" sz="1500" dirty="0"/>
              <a:t> </a:t>
            </a:r>
            <a:r>
              <a:rPr lang="en-US" sz="1500" dirty="0" err="1"/>
              <a:t>हटा</a:t>
            </a:r>
            <a:r>
              <a:rPr lang="en-US" sz="1500" dirty="0"/>
              <a:t> </a:t>
            </a:r>
            <a:r>
              <a:rPr lang="en-US" sz="1500" dirty="0" err="1"/>
              <a:t>दूं</a:t>
            </a:r>
            <a:r>
              <a:rPr lang="en-US" sz="1500" dirty="0"/>
              <a:t>,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बचेगा</a:t>
            </a:r>
            <a:r>
              <a:rPr lang="en-US" sz="15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4716161" y="3785245"/>
            <a:ext cx="85472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err="1"/>
              <a:t>कुछ</a:t>
            </a:r>
            <a:r>
              <a:rPr lang="en-US" sz="1300" dirty="0"/>
              <a:t> </a:t>
            </a:r>
            <a:r>
              <a:rPr lang="en-US" sz="1300" dirty="0" err="1" smtClean="0"/>
              <a:t>नहीं</a:t>
            </a:r>
            <a:r>
              <a:rPr lang="en-US" sz="1300" dirty="0" smtClean="0"/>
              <a:t>...</a:t>
            </a:r>
            <a:endParaRPr lang="en-US" sz="1300" dirty="0"/>
          </a:p>
        </p:txBody>
      </p:sp>
      <p:sp>
        <p:nvSpPr>
          <p:cNvPr id="8" name="Rectangle 7"/>
          <p:cNvSpPr/>
          <p:nvPr/>
        </p:nvSpPr>
        <p:spPr>
          <a:xfrm>
            <a:off x="0" y="4444206"/>
            <a:ext cx="74247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जोड़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को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अलग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करना</a:t>
            </a:r>
            <a:r>
              <a:rPr lang="en-US" sz="2800" dirty="0" smtClean="0">
                <a:solidFill>
                  <a:srgbClr val="FF0000"/>
                </a:solidFill>
              </a:rPr>
              <a:t> (</a:t>
            </a:r>
            <a:r>
              <a:rPr lang="hi-IN" sz="2800" dirty="0" smtClean="0">
                <a:solidFill>
                  <a:srgbClr val="FF0000"/>
                </a:solidFill>
              </a:rPr>
              <a:t>डी-कप्लिंग)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02769" y="5130006"/>
            <a:ext cx="289213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आपने</a:t>
            </a:r>
            <a:r>
              <a:rPr lang="en-US" sz="1500" dirty="0"/>
              <a:t> </a:t>
            </a:r>
            <a:r>
              <a:rPr lang="en-US" sz="1500" dirty="0" err="1"/>
              <a:t>क्रोनोट्रोन</a:t>
            </a:r>
            <a:r>
              <a:rPr lang="en-US" sz="1500" dirty="0"/>
              <a:t>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शुरू</a:t>
            </a:r>
            <a:r>
              <a:rPr lang="en-US" sz="1500" dirty="0"/>
              <a:t> </a:t>
            </a:r>
            <a:r>
              <a:rPr lang="en-US" sz="1500" dirty="0" err="1"/>
              <a:t>किया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!!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90812" y="5795208"/>
            <a:ext cx="26884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हां</a:t>
            </a:r>
            <a:r>
              <a:rPr lang="en-US" sz="1500" dirty="0"/>
              <a:t>, </a:t>
            </a:r>
            <a:r>
              <a:rPr lang="en-US" sz="1500" dirty="0" err="1"/>
              <a:t>स्तर</a:t>
            </a:r>
            <a:r>
              <a:rPr lang="en-US" sz="1500" dirty="0"/>
              <a:t> </a:t>
            </a:r>
            <a:r>
              <a:rPr lang="en-US" sz="1500" dirty="0" err="1"/>
              <a:t>गिरा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पदार्थ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तापमान</a:t>
            </a:r>
            <a:r>
              <a:rPr lang="en-US" sz="1500" dirty="0"/>
              <a:t> 3000°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नीचे</a:t>
            </a:r>
            <a:r>
              <a:rPr lang="en-US" sz="1500" dirty="0"/>
              <a:t> </a:t>
            </a:r>
            <a:r>
              <a:rPr lang="en-US" sz="1500" dirty="0" err="1"/>
              <a:t>चला</a:t>
            </a:r>
            <a:r>
              <a:rPr lang="en-US" sz="1500" dirty="0"/>
              <a:t> </a:t>
            </a:r>
            <a:r>
              <a:rPr lang="en-US" sz="1500" dirty="0" err="1"/>
              <a:t>गया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37078" y="6864241"/>
            <a:ext cx="51809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वाह</a:t>
            </a:r>
            <a:r>
              <a:rPr lang="en-US" sz="1500" dirty="0"/>
              <a:t>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73970" y="8081208"/>
            <a:ext cx="14477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 smtClean="0"/>
              <a:t>हम</a:t>
            </a:r>
            <a:r>
              <a:rPr lang="en-US" sz="1500" dirty="0" smtClean="0"/>
              <a:t> </a:t>
            </a:r>
            <a:r>
              <a:rPr lang="en-US" sz="1500" dirty="0" err="1"/>
              <a:t>सात</a:t>
            </a:r>
            <a:r>
              <a:rPr lang="en-US" sz="1500" dirty="0"/>
              <a:t> </a:t>
            </a:r>
            <a:r>
              <a:rPr lang="en-US" sz="1500" dirty="0" err="1"/>
              <a:t>लाख</a:t>
            </a:r>
            <a:r>
              <a:rPr lang="en-US" sz="1500" dirty="0"/>
              <a:t> </a:t>
            </a:r>
            <a:r>
              <a:rPr lang="en-US" sz="1500" dirty="0" err="1" smtClean="0"/>
              <a:t>साल</a:t>
            </a:r>
            <a:r>
              <a:rPr lang="en-US" sz="1500" dirty="0" smtClean="0"/>
              <a:t> </a:t>
            </a:r>
            <a:r>
              <a:rPr lang="en-US" sz="1500" dirty="0" err="1"/>
              <a:t>आगे</a:t>
            </a:r>
            <a:r>
              <a:rPr lang="en-US" sz="1500" dirty="0"/>
              <a:t> </a:t>
            </a:r>
            <a:r>
              <a:rPr lang="en-US" sz="1500" dirty="0" err="1" smtClean="0"/>
              <a:t>हैं</a:t>
            </a:r>
            <a:r>
              <a:rPr lang="en-US" sz="15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16577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424738" cy="98028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5362" name="Picture 2" descr="C:\Users\HP\Desktop\1000 BILLION SUNS\PIX\milSoleils1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663" y="0"/>
            <a:ext cx="7466012" cy="982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750969" y="1530459"/>
            <a:ext cx="371157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511969" y="385008"/>
            <a:ext cx="292515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यही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, </a:t>
            </a:r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पदार्थ</a:t>
            </a:r>
            <a:r>
              <a:rPr lang="en-US" sz="1500" dirty="0"/>
              <a:t>, </a:t>
            </a:r>
            <a:r>
              <a:rPr lang="en-US" sz="1500" dirty="0" err="1"/>
              <a:t>छोटे-छोटे</a:t>
            </a:r>
            <a:r>
              <a:rPr lang="en-US" sz="1500" dirty="0"/>
              <a:t> </a:t>
            </a:r>
            <a:r>
              <a:rPr lang="en-US" sz="1500" dirty="0" err="1"/>
              <a:t>गड्ढों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इकट्ठा</a:t>
            </a:r>
            <a:r>
              <a:rPr lang="en-US" sz="1500" dirty="0"/>
              <a:t> </a:t>
            </a:r>
            <a:r>
              <a:rPr lang="en-US" sz="1500" dirty="0" err="1"/>
              <a:t>होने</a:t>
            </a:r>
            <a:r>
              <a:rPr lang="en-US" sz="1500" dirty="0"/>
              <a:t> </a:t>
            </a:r>
            <a:r>
              <a:rPr lang="en-US" sz="1500" dirty="0" err="1"/>
              <a:t>लगा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636169" y="335360"/>
            <a:ext cx="3711575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 err="1"/>
              <a:t>अब</a:t>
            </a:r>
            <a:r>
              <a:rPr lang="en-US" sz="1400" dirty="0"/>
              <a:t> </a:t>
            </a:r>
            <a:r>
              <a:rPr lang="en-US" sz="1400" dirty="0" err="1"/>
              <a:t>पृष्ठभूमि</a:t>
            </a:r>
            <a:r>
              <a:rPr lang="en-US" sz="1400" dirty="0"/>
              <a:t> </a:t>
            </a:r>
            <a:r>
              <a:rPr lang="en-US" sz="1400" dirty="0" err="1"/>
              <a:t>अधिक</a:t>
            </a:r>
            <a:r>
              <a:rPr lang="en-US" sz="1400" dirty="0"/>
              <a:t> </a:t>
            </a:r>
            <a:r>
              <a:rPr lang="en-US" sz="1400" dirty="0" err="1"/>
              <a:t>लचीली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 </a:t>
            </a:r>
            <a:r>
              <a:rPr lang="en-US" sz="1400" dirty="0" err="1"/>
              <a:t>गई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 smtClean="0"/>
              <a:t>.</a:t>
            </a:r>
            <a:br>
              <a:rPr lang="en-US" sz="1400" dirty="0" smtClean="0"/>
            </a:br>
            <a:r>
              <a:rPr lang="en-US" sz="1400" dirty="0" smtClean="0"/>
              <a:t> </a:t>
            </a:r>
            <a:r>
              <a:rPr lang="en-US" sz="1400" dirty="0" err="1" smtClean="0"/>
              <a:t>लगता</a:t>
            </a:r>
            <a:r>
              <a:rPr lang="en-US" sz="1400" dirty="0" smtClean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/>
              <a:t>उसमें</a:t>
            </a:r>
            <a:r>
              <a:rPr lang="en-US" sz="1400" dirty="0"/>
              <a:t> </a:t>
            </a:r>
            <a:r>
              <a:rPr lang="en-US" sz="1400" dirty="0" err="1"/>
              <a:t>कई</a:t>
            </a:r>
            <a:r>
              <a:rPr lang="en-US" sz="1400" dirty="0"/>
              <a:t> </a:t>
            </a:r>
            <a:r>
              <a:rPr lang="en-US" sz="1400" dirty="0" err="1"/>
              <a:t>जगहों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गड्ढे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गए</a:t>
            </a:r>
            <a:r>
              <a:rPr lang="en-US" sz="1400" dirty="0" smtClean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 </a:t>
            </a:r>
            <a:r>
              <a:rPr lang="en-US" sz="1400" dirty="0" err="1" smtClean="0"/>
              <a:t>और</a:t>
            </a:r>
            <a:r>
              <a:rPr lang="en-US" sz="1400" dirty="0" smtClean="0"/>
              <a:t> </a:t>
            </a:r>
            <a:r>
              <a:rPr lang="en-US" sz="1400" dirty="0" err="1"/>
              <a:t>पदार्थ</a:t>
            </a:r>
            <a:r>
              <a:rPr lang="en-US" sz="1400" dirty="0"/>
              <a:t> </a:t>
            </a:r>
            <a:r>
              <a:rPr lang="en-US" sz="1400" dirty="0" err="1"/>
              <a:t>उनमें</a:t>
            </a:r>
            <a:r>
              <a:rPr lang="en-US" sz="1400" dirty="0"/>
              <a:t> </a:t>
            </a:r>
            <a:r>
              <a:rPr lang="en-US" sz="1400" dirty="0" err="1"/>
              <a:t>जाकर</a:t>
            </a:r>
            <a:r>
              <a:rPr lang="en-US" sz="1400" dirty="0"/>
              <a:t> </a:t>
            </a:r>
            <a:r>
              <a:rPr lang="en-US" sz="1400" dirty="0" err="1"/>
              <a:t>बैठ</a:t>
            </a:r>
            <a:r>
              <a:rPr lang="en-US" sz="1400" dirty="0"/>
              <a:t> </a:t>
            </a:r>
            <a:r>
              <a:rPr lang="en-US" sz="1400" dirty="0" err="1"/>
              <a:t>गया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9991" y="2844006"/>
            <a:ext cx="725377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तरल</a:t>
            </a:r>
            <a:r>
              <a:rPr lang="en-US" sz="1500" dirty="0"/>
              <a:t> </a:t>
            </a:r>
            <a:r>
              <a:rPr lang="en-US" sz="1500" dirty="0" err="1"/>
              <a:t>पदार्थ</a:t>
            </a:r>
            <a:r>
              <a:rPr lang="en-US" sz="1500" dirty="0"/>
              <a:t> </a:t>
            </a:r>
            <a:r>
              <a:rPr lang="en-US" sz="1500" dirty="0" err="1" smtClean="0"/>
              <a:t>का</a:t>
            </a:r>
            <a:r>
              <a:rPr lang="en-US" sz="1500" dirty="0" smtClean="0"/>
              <a:t> </a:t>
            </a:r>
            <a:r>
              <a:rPr lang="en-US" sz="1500" dirty="0" err="1" smtClean="0"/>
              <a:t>भारी</a:t>
            </a:r>
            <a:r>
              <a:rPr lang="en-US" sz="1500" dirty="0" smtClean="0"/>
              <a:t> </a:t>
            </a:r>
            <a:r>
              <a:rPr lang="en-US" sz="1500" dirty="0" err="1" smtClean="0"/>
              <a:t>वजन</a:t>
            </a:r>
            <a:r>
              <a:rPr lang="en-US" sz="1500" dirty="0" smtClean="0"/>
              <a:t> </a:t>
            </a:r>
            <a:r>
              <a:rPr lang="en-US" sz="1500" dirty="0" err="1"/>
              <a:t>सहारे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ज़ोर</a:t>
            </a:r>
            <a:r>
              <a:rPr lang="en-US" sz="1500" dirty="0"/>
              <a:t> </a:t>
            </a:r>
            <a:r>
              <a:rPr lang="en-US" sz="1500" dirty="0" err="1"/>
              <a:t>लगाता</a:t>
            </a:r>
            <a:r>
              <a:rPr lang="en-US" sz="1500" dirty="0"/>
              <a:t> </a:t>
            </a:r>
            <a:r>
              <a:rPr lang="en-US" sz="1500" dirty="0" err="1" smtClean="0"/>
              <a:t>है</a:t>
            </a:r>
            <a:r>
              <a:rPr lang="en-US" sz="1500" dirty="0" smtClean="0"/>
              <a:t>. </a:t>
            </a:r>
            <a:r>
              <a:rPr lang="en-US" sz="1500" dirty="0" err="1" smtClean="0"/>
              <a:t>फिर</a:t>
            </a:r>
            <a:r>
              <a:rPr lang="en-US" sz="1500" dirty="0" smtClean="0"/>
              <a:t> </a:t>
            </a:r>
            <a:r>
              <a:rPr lang="hi-IN" sz="1500" dirty="0" smtClean="0"/>
              <a:t>वो</a:t>
            </a:r>
            <a:r>
              <a:rPr lang="en-US" sz="1500" dirty="0" smtClean="0"/>
              <a:t> </a:t>
            </a:r>
            <a:r>
              <a:rPr lang="en-US" sz="1500" dirty="0" err="1" smtClean="0"/>
              <a:t>डूबना</a:t>
            </a:r>
            <a:r>
              <a:rPr lang="en-US" sz="1500" dirty="0" smtClean="0"/>
              <a:t> </a:t>
            </a:r>
            <a:r>
              <a:rPr lang="en-US" sz="1500" dirty="0" err="1"/>
              <a:t>शुरू</a:t>
            </a:r>
            <a:r>
              <a:rPr lang="en-US" sz="1500" dirty="0"/>
              <a:t> </a:t>
            </a:r>
            <a:r>
              <a:rPr lang="en-US" sz="1500" dirty="0" err="1"/>
              <a:t>करता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-1" y="3693318"/>
            <a:ext cx="74193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गुरुत्वाकर्षण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की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अस्थिरता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435769" y="4846032"/>
            <a:ext cx="3711575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सामान्य</a:t>
            </a:r>
            <a:r>
              <a:rPr lang="en-US" sz="1500" dirty="0"/>
              <a:t> </a:t>
            </a:r>
            <a:r>
              <a:rPr lang="en-US" sz="1500" dirty="0" err="1"/>
              <a:t>बात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जब</a:t>
            </a:r>
            <a:r>
              <a:rPr lang="en-US" sz="1500" dirty="0"/>
              <a:t> </a:t>
            </a:r>
            <a:r>
              <a:rPr lang="en-US" sz="1500" dirty="0" err="1"/>
              <a:t>किसी</a:t>
            </a:r>
            <a:r>
              <a:rPr lang="en-US" sz="1500" dirty="0"/>
              <a:t> </a:t>
            </a:r>
            <a:r>
              <a:rPr lang="en-US" sz="1500" dirty="0" err="1"/>
              <a:t>पदार्थ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संकेंद्रण</a:t>
            </a:r>
            <a:r>
              <a:rPr lang="en-US" sz="1500" dirty="0"/>
              <a:t> </a:t>
            </a:r>
            <a:r>
              <a:rPr lang="en-US" sz="1500" dirty="0" err="1"/>
              <a:t>दिखाई</a:t>
            </a:r>
            <a:r>
              <a:rPr lang="en-US" sz="1500" dirty="0"/>
              <a:t> </a:t>
            </a:r>
            <a:r>
              <a:rPr lang="en-US" sz="1500" dirty="0" err="1"/>
              <a:t>देता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स्पेस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मोड़ता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पड़ोसी</a:t>
            </a:r>
            <a:r>
              <a:rPr lang="en-US" sz="1500" dirty="0"/>
              <a:t> </a:t>
            </a:r>
            <a:r>
              <a:rPr lang="en-US" sz="1500" dirty="0" err="1"/>
              <a:t>पदार्थ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अपने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खींचता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(*).</a:t>
            </a:r>
          </a:p>
        </p:txBody>
      </p:sp>
      <p:sp>
        <p:nvSpPr>
          <p:cNvPr id="9" name="Rectangle 8"/>
          <p:cNvSpPr/>
          <p:nvPr/>
        </p:nvSpPr>
        <p:spPr>
          <a:xfrm>
            <a:off x="2667794" y="7693005"/>
            <a:ext cx="3711575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इससे</a:t>
            </a:r>
            <a:r>
              <a:rPr lang="en-US" sz="1500" dirty="0"/>
              <a:t> </a:t>
            </a:r>
            <a:r>
              <a:rPr lang="en-US" sz="1500" dirty="0" err="1"/>
              <a:t>पदार्थ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संघनन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पदार्थ-कंडेंसशन</a:t>
            </a:r>
            <a:r>
              <a:rPr lang="en-US" sz="1500" dirty="0" smtClean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गड्ढे</a:t>
            </a:r>
            <a:r>
              <a:rPr lang="en-US" sz="1500" dirty="0"/>
              <a:t> </a:t>
            </a:r>
            <a:r>
              <a:rPr lang="en-US" sz="1500" dirty="0" err="1"/>
              <a:t>बनते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73969" y="9397206"/>
            <a:ext cx="3711575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err="1" smtClean="0"/>
              <a:t>तब</a:t>
            </a:r>
            <a:r>
              <a:rPr lang="en-US" sz="1400" dirty="0" smtClean="0"/>
              <a:t> </a:t>
            </a:r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en-US" sz="1400" dirty="0" err="1"/>
              <a:t>कहते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गुरुत्वाकर्षण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क्षेत्र</a:t>
            </a:r>
            <a:r>
              <a:rPr lang="en-US" sz="1400" dirty="0"/>
              <a:t> </a:t>
            </a:r>
            <a:r>
              <a:rPr lang="en-US" sz="1400" dirty="0" err="1"/>
              <a:t>बना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97551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424738" cy="98028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6386" name="Picture 2" descr="C:\Users\HP\Desktop\1000 BILLION SUNS\PIX\milSoleils1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664" y="-139240"/>
            <a:ext cx="7466013" cy="993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15356" y="8312041"/>
            <a:ext cx="3711575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करीब</a:t>
            </a:r>
            <a:r>
              <a:rPr lang="en-US" sz="1500" dirty="0"/>
              <a:t> 450-</a:t>
            </a:r>
            <a:r>
              <a:rPr lang="en-US" sz="1500" dirty="0" err="1"/>
              <a:t>करोड़</a:t>
            </a:r>
            <a:r>
              <a:rPr lang="en-US" sz="1500" dirty="0"/>
              <a:t> </a:t>
            </a:r>
            <a:r>
              <a:rPr lang="en-US" sz="1500" dirty="0" err="1"/>
              <a:t>वर्ष</a:t>
            </a:r>
            <a:r>
              <a:rPr lang="en-US" sz="1500" dirty="0"/>
              <a:t>!</a:t>
            </a:r>
          </a:p>
        </p:txBody>
      </p:sp>
      <p:sp>
        <p:nvSpPr>
          <p:cNvPr id="4" name="Rectangle 3"/>
          <p:cNvSpPr/>
          <p:nvPr/>
        </p:nvSpPr>
        <p:spPr>
          <a:xfrm>
            <a:off x="359569" y="232608"/>
            <a:ext cx="2286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वास्तव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गड्ढे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गहरे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होते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633099" y="939006"/>
            <a:ext cx="192687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वहां</a:t>
            </a:r>
            <a:r>
              <a:rPr lang="en-US" sz="1500" dirty="0"/>
              <a:t> </a:t>
            </a:r>
            <a:r>
              <a:rPr lang="en-US" sz="1500" dirty="0" err="1"/>
              <a:t>असल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हलचल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होती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862388" y="299878"/>
            <a:ext cx="29216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क्योंकि</a:t>
            </a:r>
            <a:r>
              <a:rPr lang="en-US" sz="1500" dirty="0"/>
              <a:t> </a:t>
            </a:r>
            <a:r>
              <a:rPr lang="en-US" sz="1500" dirty="0" err="1"/>
              <a:t>फोम</a:t>
            </a:r>
            <a:r>
              <a:rPr lang="en-US" sz="1500" dirty="0"/>
              <a:t> </a:t>
            </a:r>
            <a:r>
              <a:rPr lang="en-US" sz="1500" dirty="0" err="1"/>
              <a:t>अभी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सघन</a:t>
            </a:r>
            <a:r>
              <a:rPr lang="en-US" sz="1500" dirty="0"/>
              <a:t> (</a:t>
            </a:r>
            <a:r>
              <a:rPr lang="en-US" sz="1500" dirty="0" err="1"/>
              <a:t>ठोस</a:t>
            </a:r>
            <a:r>
              <a:rPr lang="en-US" sz="1500" dirty="0"/>
              <a:t>)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इसलिए</a:t>
            </a:r>
            <a:r>
              <a:rPr lang="en-US" sz="1500" dirty="0"/>
              <a:t> </a:t>
            </a:r>
            <a:r>
              <a:rPr lang="en-US" sz="1500" dirty="0" err="1"/>
              <a:t>वहां</a:t>
            </a:r>
            <a:r>
              <a:rPr lang="en-US" sz="1500" dirty="0"/>
              <a:t> </a:t>
            </a:r>
            <a:r>
              <a:rPr lang="en-US" sz="1500" dirty="0" err="1"/>
              <a:t>गहरे</a:t>
            </a:r>
            <a:r>
              <a:rPr lang="en-US" sz="1500" dirty="0"/>
              <a:t> </a:t>
            </a:r>
            <a:r>
              <a:rPr lang="en-US" sz="1500" dirty="0" err="1"/>
              <a:t>गड्ढे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बनते</a:t>
            </a:r>
            <a:r>
              <a:rPr lang="en-US" sz="1500" dirty="0"/>
              <a:t>. </a:t>
            </a:r>
            <a:r>
              <a:rPr lang="en-US" sz="1500" dirty="0" err="1"/>
              <a:t>यहां</a:t>
            </a:r>
            <a:r>
              <a:rPr lang="en-US" sz="1500" dirty="0"/>
              <a:t> </a:t>
            </a:r>
            <a:r>
              <a:rPr lang="en-US" sz="1500" dirty="0" err="1"/>
              <a:t>तक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बड़े</a:t>
            </a:r>
            <a:r>
              <a:rPr lang="en-US" sz="1500" dirty="0"/>
              <a:t> </a:t>
            </a:r>
            <a:r>
              <a:rPr lang="en-US" sz="1500" dirty="0" err="1"/>
              <a:t>गड्ढे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केवल</a:t>
            </a:r>
            <a:r>
              <a:rPr lang="en-US" sz="1500" dirty="0"/>
              <a:t> </a:t>
            </a:r>
            <a:r>
              <a:rPr lang="en-US" sz="1500" dirty="0" err="1"/>
              <a:t>छोटे</a:t>
            </a:r>
            <a:r>
              <a:rPr lang="en-US" sz="1500" dirty="0"/>
              <a:t> </a:t>
            </a:r>
            <a:r>
              <a:rPr lang="en-US" sz="1500" dirty="0" err="1"/>
              <a:t>वक्र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बनाते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आपको</a:t>
            </a:r>
            <a:r>
              <a:rPr lang="en-US" sz="1500" dirty="0"/>
              <a:t> </a:t>
            </a:r>
            <a:r>
              <a:rPr lang="en-US" sz="1500" dirty="0" err="1"/>
              <a:t>ब्रह्मांड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ढीले</a:t>
            </a:r>
            <a:r>
              <a:rPr lang="en-US" sz="1500" dirty="0"/>
              <a:t> </a:t>
            </a:r>
            <a:r>
              <a:rPr lang="en-US" sz="1500" dirty="0" err="1"/>
              <a:t>होने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प्रतीक्षा</a:t>
            </a:r>
            <a:r>
              <a:rPr lang="en-US" sz="1500" dirty="0"/>
              <a:t> </a:t>
            </a:r>
            <a:r>
              <a:rPr lang="en-US" sz="1500" dirty="0" err="1"/>
              <a:t>करनी</a:t>
            </a:r>
            <a:r>
              <a:rPr lang="en-US" sz="1500" dirty="0"/>
              <a:t> </a:t>
            </a:r>
            <a:r>
              <a:rPr lang="en-US" sz="1500" dirty="0" err="1"/>
              <a:t>होगी</a:t>
            </a:r>
            <a:r>
              <a:rPr lang="en-US" sz="1500" dirty="0"/>
              <a:t> </a:t>
            </a:r>
            <a:r>
              <a:rPr lang="en-US" sz="1500" dirty="0" err="1"/>
              <a:t>तभी</a:t>
            </a:r>
            <a:r>
              <a:rPr lang="en-US" sz="1500" dirty="0"/>
              <a:t> </a:t>
            </a:r>
            <a:r>
              <a:rPr lang="en-US" sz="1500" dirty="0" err="1"/>
              <a:t>सही</a:t>
            </a:r>
            <a:r>
              <a:rPr lang="en-US" sz="1500" dirty="0"/>
              <a:t> </a:t>
            </a:r>
            <a:r>
              <a:rPr lang="en-US" sz="1500" dirty="0" err="1"/>
              <a:t>मात्रा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लोच</a:t>
            </a:r>
            <a:r>
              <a:rPr lang="en-US" sz="1500" dirty="0"/>
              <a:t> </a:t>
            </a:r>
            <a:r>
              <a:rPr lang="en-US" sz="1500" dirty="0" err="1"/>
              <a:t>मिलेगा</a:t>
            </a:r>
            <a:r>
              <a:rPr lang="en-US" sz="15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59569" y="3377406"/>
            <a:ext cx="3711575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हजार</a:t>
            </a:r>
            <a:r>
              <a:rPr lang="en-US" sz="1500" dirty="0"/>
              <a:t> </a:t>
            </a:r>
            <a:r>
              <a:rPr lang="en-US" sz="1500" dirty="0" err="1"/>
              <a:t>वायुमंडल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3/10 </a:t>
            </a:r>
            <a:r>
              <a:rPr lang="en-US" sz="1500" dirty="0" err="1"/>
              <a:t>हिस्सा</a:t>
            </a:r>
            <a:r>
              <a:rPr lang="en-US" sz="1500" dirty="0"/>
              <a:t> ...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और</a:t>
            </a:r>
            <a:r>
              <a:rPr lang="en-US" sz="1500" dirty="0" smtClean="0"/>
              <a:t> </a:t>
            </a:r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उसे</a:t>
            </a:r>
            <a:r>
              <a:rPr lang="en-US" sz="1500" dirty="0"/>
              <a:t> </a:t>
            </a:r>
            <a:r>
              <a:rPr lang="en-US" sz="1500" dirty="0" err="1"/>
              <a:t>अत्यधिक</a:t>
            </a:r>
            <a:r>
              <a:rPr lang="en-US" sz="1500" dirty="0"/>
              <a:t> </a:t>
            </a:r>
            <a:r>
              <a:rPr lang="en-US" sz="1500" dirty="0" err="1"/>
              <a:t>दबाव</a:t>
            </a:r>
            <a:r>
              <a:rPr lang="en-US" sz="1500" dirty="0"/>
              <a:t> </a:t>
            </a:r>
            <a:r>
              <a:rPr lang="en-US" sz="1500" dirty="0" err="1"/>
              <a:t>मानते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882456" y="4116576"/>
            <a:ext cx="305851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गुरुत्वाकर्षण</a:t>
            </a:r>
            <a:r>
              <a:rPr lang="en-US" sz="1500" dirty="0"/>
              <a:t> </a:t>
            </a:r>
            <a:r>
              <a:rPr lang="en-US" sz="1500" dirty="0" err="1"/>
              <a:t>बल</a:t>
            </a:r>
            <a:r>
              <a:rPr lang="en-US" sz="1500" dirty="0"/>
              <a:t> </a:t>
            </a:r>
            <a:r>
              <a:rPr lang="en-US" sz="1500" dirty="0" err="1"/>
              <a:t>इतना</a:t>
            </a:r>
            <a:r>
              <a:rPr lang="en-US" sz="1500" dirty="0"/>
              <a:t> </a:t>
            </a:r>
            <a:r>
              <a:rPr lang="en-US" sz="1500" dirty="0" err="1"/>
              <a:t>कमजोर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दबाव</a:t>
            </a:r>
            <a:r>
              <a:rPr lang="en-US" sz="1500" dirty="0"/>
              <a:t> </a:t>
            </a:r>
            <a:r>
              <a:rPr lang="en-US" sz="1500" dirty="0" err="1"/>
              <a:t>उसके</a:t>
            </a:r>
            <a:r>
              <a:rPr lang="en-US" sz="1500" dirty="0"/>
              <a:t> </a:t>
            </a:r>
            <a:r>
              <a:rPr lang="en-US" sz="1500" dirty="0" err="1"/>
              <a:t>प्रभाव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मुकाबला</a:t>
            </a:r>
            <a:r>
              <a:rPr lang="en-US" sz="1500" dirty="0"/>
              <a:t> </a:t>
            </a:r>
            <a:r>
              <a:rPr lang="en-US" sz="1500" dirty="0" err="1"/>
              <a:t>करने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पर्याप्त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4702969" y="4643381"/>
            <a:ext cx="215462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हाँ</a:t>
            </a:r>
            <a:r>
              <a:rPr lang="en-US" sz="1500" dirty="0"/>
              <a:t>,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सच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...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यह</a:t>
            </a:r>
            <a:r>
              <a:rPr lang="en-US" sz="1500" dirty="0" smtClean="0"/>
              <a:t> </a:t>
            </a:r>
            <a:r>
              <a:rPr lang="en-US" sz="1500" dirty="0" err="1"/>
              <a:t>बल</a:t>
            </a:r>
            <a:r>
              <a:rPr lang="en-US" sz="1500" dirty="0"/>
              <a:t> </a:t>
            </a:r>
            <a:r>
              <a:rPr lang="en-US" sz="1500" dirty="0" err="1"/>
              <a:t>दुनिया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सभी</a:t>
            </a:r>
            <a:r>
              <a:rPr lang="en-US" sz="1500" dirty="0"/>
              <a:t> </a:t>
            </a:r>
            <a:r>
              <a:rPr lang="en-US" sz="1500" dirty="0" err="1"/>
              <a:t>बलों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सबसे</a:t>
            </a:r>
            <a:r>
              <a:rPr lang="en-US" sz="1500" dirty="0"/>
              <a:t> </a:t>
            </a:r>
            <a:r>
              <a:rPr lang="en-US" sz="1500" dirty="0" err="1"/>
              <a:t>कमजोर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16790" y="5869176"/>
            <a:ext cx="279320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फोम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सघनता</a:t>
            </a:r>
            <a:r>
              <a:rPr lang="en-US" sz="1500" dirty="0"/>
              <a:t> (</a:t>
            </a:r>
            <a:r>
              <a:rPr lang="en-US" sz="1500" dirty="0" err="1"/>
              <a:t>रेडिएशन-प्रेशर</a:t>
            </a:r>
            <a:r>
              <a:rPr lang="en-US" sz="1500" dirty="0"/>
              <a:t>)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गड्ढे</a:t>
            </a:r>
            <a:r>
              <a:rPr lang="en-US" sz="1500" dirty="0"/>
              <a:t> </a:t>
            </a:r>
            <a:r>
              <a:rPr lang="en-US" sz="1500" dirty="0" err="1"/>
              <a:t>बनना</a:t>
            </a:r>
            <a:r>
              <a:rPr lang="en-US" sz="1500" dirty="0"/>
              <a:t> </a:t>
            </a:r>
            <a:r>
              <a:rPr lang="en-US" sz="1500" dirty="0" err="1"/>
              <a:t>बंद</a:t>
            </a:r>
            <a:r>
              <a:rPr lang="en-US" sz="1500" dirty="0"/>
              <a:t> </a:t>
            </a:r>
            <a:r>
              <a:rPr lang="en-US" sz="1500" dirty="0" err="1"/>
              <a:t>होते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पदार्थ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कन्डेंस</a:t>
            </a:r>
            <a:r>
              <a:rPr lang="en-US" sz="1500" dirty="0"/>
              <a:t> </a:t>
            </a:r>
            <a:r>
              <a:rPr lang="en-US" sz="1500" dirty="0" err="1"/>
              <a:t>होने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रोकती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64769" y="2158206"/>
            <a:ext cx="29995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रेडिएशन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दबाव</a:t>
            </a:r>
            <a:r>
              <a:rPr lang="en-US" sz="1500" dirty="0"/>
              <a:t> </a:t>
            </a:r>
            <a:r>
              <a:rPr lang="en-US" sz="1500" dirty="0" err="1"/>
              <a:t>अभी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हजार</a:t>
            </a:r>
            <a:r>
              <a:rPr lang="en-US" sz="1500" dirty="0"/>
              <a:t> </a:t>
            </a:r>
            <a:r>
              <a:rPr lang="en-US" sz="1500" dirty="0" err="1"/>
              <a:t>वायुमंडल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3/10 </a:t>
            </a:r>
            <a:r>
              <a:rPr lang="en-US" sz="1500" dirty="0" err="1"/>
              <a:t>हिस्सा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50368" y="6783576"/>
            <a:ext cx="391398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दबाव</a:t>
            </a:r>
            <a:r>
              <a:rPr lang="en-US" sz="1500" dirty="0"/>
              <a:t> </a:t>
            </a:r>
            <a:r>
              <a:rPr lang="en-US" sz="1500" dirty="0" err="1"/>
              <a:t>ब्रह्मांड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फैलाव</a:t>
            </a:r>
            <a:r>
              <a:rPr lang="en-US" sz="1500" dirty="0"/>
              <a:t> </a:t>
            </a:r>
            <a:r>
              <a:rPr lang="en-US" sz="1500" dirty="0" err="1" smtClean="0"/>
              <a:t>सघनता</a:t>
            </a:r>
            <a:r>
              <a:rPr lang="en-US" sz="1500" dirty="0"/>
              <a:t> </a:t>
            </a:r>
            <a:r>
              <a:rPr lang="en-US" sz="1500" dirty="0" err="1" smtClean="0"/>
              <a:t>कम</a:t>
            </a:r>
            <a:r>
              <a:rPr lang="en-US" sz="1500" dirty="0" smtClean="0"/>
              <a:t> </a:t>
            </a:r>
            <a:r>
              <a:rPr lang="en-US" sz="1500" dirty="0" err="1"/>
              <a:t>करता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गुरुत्वाकर्षण</a:t>
            </a:r>
            <a:r>
              <a:rPr lang="en-US" sz="1500" dirty="0"/>
              <a:t> </a:t>
            </a:r>
            <a:r>
              <a:rPr lang="en-US" sz="1500" dirty="0" err="1"/>
              <a:t>बल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जीतने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हमें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कितनी</a:t>
            </a:r>
            <a:r>
              <a:rPr lang="en-US" sz="1500" dirty="0"/>
              <a:t> </a:t>
            </a:r>
            <a:r>
              <a:rPr lang="en-US" sz="1500" dirty="0" err="1"/>
              <a:t>देर</a:t>
            </a:r>
            <a:r>
              <a:rPr lang="en-US" sz="1500" dirty="0"/>
              <a:t> </a:t>
            </a:r>
            <a:r>
              <a:rPr lang="en-US" sz="1500" dirty="0" err="1"/>
              <a:t>तक</a:t>
            </a:r>
            <a:r>
              <a:rPr lang="en-US" sz="1500" dirty="0"/>
              <a:t> </a:t>
            </a:r>
            <a:r>
              <a:rPr lang="en-US" sz="1500" dirty="0" err="1"/>
              <a:t>इंतजार</a:t>
            </a:r>
            <a:r>
              <a:rPr lang="en-US" sz="1500" dirty="0"/>
              <a:t> </a:t>
            </a:r>
            <a:r>
              <a:rPr lang="en-US" sz="1500" dirty="0" err="1"/>
              <a:t>करना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31987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424738" cy="9802813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7410" name="Picture 2" descr="C:\Users\HP\Desktop\1000 BILLION SUNS\PIX\milSoleils1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49" y="0"/>
            <a:ext cx="7443787" cy="980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73969" y="9168606"/>
            <a:ext cx="5562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 </a:t>
            </a:r>
            <a:r>
              <a:rPr lang="en-US" sz="1500" dirty="0" err="1" smtClean="0"/>
              <a:t>गड्ढे</a:t>
            </a:r>
            <a:r>
              <a:rPr lang="en-US" sz="1500" dirty="0" smtClean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बढ़ने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, </a:t>
            </a:r>
            <a:r>
              <a:rPr lang="en-US" sz="1500" dirty="0" err="1"/>
              <a:t>उसके</a:t>
            </a:r>
            <a:r>
              <a:rPr lang="en-US" sz="1500" dirty="0"/>
              <a:t> </a:t>
            </a:r>
            <a:r>
              <a:rPr lang="en-US" sz="1500" dirty="0" err="1"/>
              <a:t>आयामों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दोगुना</a:t>
            </a:r>
            <a:r>
              <a:rPr lang="en-US" sz="1500" dirty="0"/>
              <a:t> </a:t>
            </a:r>
            <a:r>
              <a:rPr lang="en-US" sz="1500" dirty="0" err="1"/>
              <a:t>करने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लिया</a:t>
            </a:r>
            <a:r>
              <a:rPr lang="en-US" sz="1500" dirty="0" smtClean="0"/>
              <a:t> </a:t>
            </a:r>
            <a:r>
              <a:rPr lang="en-US" sz="1500" dirty="0" err="1"/>
              <a:t>लगा</a:t>
            </a:r>
            <a:r>
              <a:rPr lang="en-US" sz="1500" dirty="0"/>
              <a:t> </a:t>
            </a:r>
            <a:r>
              <a:rPr lang="en-US" sz="1500" dirty="0" err="1"/>
              <a:t>समय</a:t>
            </a:r>
            <a:r>
              <a:rPr lang="en-US" sz="1500" dirty="0"/>
              <a:t>, </a:t>
            </a:r>
            <a:r>
              <a:rPr lang="en-US" sz="1500" dirty="0" err="1"/>
              <a:t>उसकी</a:t>
            </a:r>
            <a:r>
              <a:rPr lang="en-US" sz="1500" dirty="0"/>
              <a:t> </a:t>
            </a:r>
            <a:r>
              <a:rPr lang="en-US" sz="1500" dirty="0" err="1"/>
              <a:t>प्रारंभिक</a:t>
            </a:r>
            <a:r>
              <a:rPr lang="en-US" sz="1500" dirty="0"/>
              <a:t> </a:t>
            </a:r>
            <a:r>
              <a:rPr lang="en-US" sz="1500" dirty="0" err="1"/>
              <a:t>त्रिज्या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समानुपाती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48179" y="537408"/>
            <a:ext cx="3711575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प्रतीक्षा</a:t>
            </a:r>
            <a:r>
              <a:rPr lang="en-US" sz="1500" dirty="0"/>
              <a:t> </a:t>
            </a:r>
            <a:r>
              <a:rPr lang="en-US" sz="1500" dirty="0" err="1"/>
              <a:t>करते</a:t>
            </a:r>
            <a:r>
              <a:rPr lang="en-US" sz="1500" dirty="0"/>
              <a:t> </a:t>
            </a:r>
            <a:r>
              <a:rPr lang="en-US" sz="1500" dirty="0" err="1"/>
              <a:t>समय</a:t>
            </a:r>
            <a:r>
              <a:rPr lang="en-US" sz="1500" dirty="0"/>
              <a:t>,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जानना</a:t>
            </a:r>
            <a:r>
              <a:rPr lang="en-US" sz="1500" dirty="0"/>
              <a:t> </a:t>
            </a:r>
            <a:r>
              <a:rPr lang="en-US" sz="1500" dirty="0" err="1"/>
              <a:t>चाहूंगा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सभी</a:t>
            </a:r>
            <a:r>
              <a:rPr lang="en-US" sz="1500" dirty="0"/>
              <a:t> </a:t>
            </a:r>
            <a:r>
              <a:rPr lang="en-US" sz="1500" dirty="0" err="1"/>
              <a:t>गड्ढे</a:t>
            </a:r>
            <a:r>
              <a:rPr lang="en-US" sz="1500" dirty="0"/>
              <a:t> </a:t>
            </a:r>
            <a:r>
              <a:rPr lang="en-US" sz="1500" dirty="0" err="1"/>
              <a:t>लगभग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व्यास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क्यों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4779169" y="535329"/>
            <a:ext cx="19928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ये</a:t>
            </a:r>
            <a:r>
              <a:rPr lang="en-US" sz="1500" dirty="0"/>
              <a:t> </a:t>
            </a:r>
            <a:r>
              <a:rPr lang="en-US" sz="1500" dirty="0" err="1"/>
              <a:t>संघनन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दर्शाता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4277627" y="2063641"/>
            <a:ext cx="225414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दस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सौ</a:t>
            </a:r>
            <a:r>
              <a:rPr lang="en-US" sz="1500" dirty="0"/>
              <a:t> </a:t>
            </a:r>
            <a:r>
              <a:rPr lang="en-US" sz="1500" dirty="0" err="1"/>
              <a:t>सौर-द्रव्यमान</a:t>
            </a:r>
            <a:r>
              <a:rPr lang="en-US" sz="1500" dirty="0"/>
              <a:t> </a:t>
            </a:r>
            <a:r>
              <a:rPr lang="en-US" sz="1500" dirty="0" err="1"/>
              <a:t>तक</a:t>
            </a:r>
            <a:r>
              <a:rPr lang="en-US" sz="15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015178"/>
            <a:ext cx="74247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जीन्स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की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लम्बाई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588169" y="4063206"/>
            <a:ext cx="600739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गड्ढे</a:t>
            </a:r>
            <a:r>
              <a:rPr lang="en-US" sz="1500" dirty="0"/>
              <a:t> </a:t>
            </a:r>
            <a:r>
              <a:rPr lang="en-US" sz="1500" dirty="0" err="1"/>
              <a:t>क्यों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? </a:t>
            </a:r>
            <a:r>
              <a:rPr lang="en-US" sz="1500" dirty="0" err="1"/>
              <a:t>ब्रह्मांड</a:t>
            </a:r>
            <a:r>
              <a:rPr lang="en-US" sz="1500" dirty="0"/>
              <a:t> </a:t>
            </a:r>
            <a:r>
              <a:rPr lang="en-US" sz="1500" dirty="0" err="1"/>
              <a:t>एक-समान</a:t>
            </a:r>
            <a:r>
              <a:rPr lang="en-US" sz="1500" dirty="0"/>
              <a:t> </a:t>
            </a:r>
            <a:r>
              <a:rPr lang="en-US" sz="1500" dirty="0" err="1"/>
              <a:t>क्यों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?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मैं</a:t>
            </a:r>
            <a:r>
              <a:rPr lang="en-US" sz="1500" dirty="0" smtClean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घटना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सही</a:t>
            </a:r>
            <a:r>
              <a:rPr lang="en-US" sz="1500" dirty="0"/>
              <a:t> </a:t>
            </a:r>
            <a:r>
              <a:rPr lang="en-US" sz="1500" dirty="0" err="1"/>
              <a:t>कारण</a:t>
            </a:r>
            <a:r>
              <a:rPr lang="en-US" sz="1500" dirty="0"/>
              <a:t> </a:t>
            </a:r>
            <a:r>
              <a:rPr lang="en-US" sz="1500" dirty="0" err="1"/>
              <a:t>जानना</a:t>
            </a:r>
            <a:r>
              <a:rPr lang="en-US" sz="1500" dirty="0"/>
              <a:t> </a:t>
            </a:r>
            <a:r>
              <a:rPr lang="en-US" sz="1500" dirty="0" err="1"/>
              <a:t>चाहता</a:t>
            </a:r>
            <a:r>
              <a:rPr lang="en-US" sz="1500" dirty="0"/>
              <a:t> </a:t>
            </a:r>
            <a:r>
              <a:rPr lang="en-US" sz="1500" dirty="0" err="1"/>
              <a:t>हूं</a:t>
            </a:r>
            <a:r>
              <a:rPr lang="en-US" sz="15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724676" y="4887119"/>
            <a:ext cx="22010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बेशक</a:t>
            </a:r>
            <a:r>
              <a:rPr lang="en-US" sz="1500" dirty="0"/>
              <a:t>.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अच्छे</a:t>
            </a:r>
            <a:r>
              <a:rPr lang="en-US" sz="1500" dirty="0"/>
              <a:t> </a:t>
            </a:r>
            <a:r>
              <a:rPr lang="en-US" sz="1500" dirty="0" err="1"/>
              <a:t>प्रयोग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बेहतर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83969" y="4771703"/>
            <a:ext cx="194786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पहले</a:t>
            </a:r>
            <a:r>
              <a:rPr lang="en-US" sz="1500" dirty="0"/>
              <a:t>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कठोर</a:t>
            </a:r>
            <a:r>
              <a:rPr lang="en-US" sz="1500" dirty="0"/>
              <a:t> </a:t>
            </a:r>
            <a:r>
              <a:rPr lang="en-US" sz="1500" dirty="0" err="1"/>
              <a:t>सतह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पदार्थ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संकेंद्रण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व्यवहार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देखूँगा</a:t>
            </a:r>
            <a:r>
              <a:rPr lang="en-US" sz="1500" dirty="0"/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2345" y="7342177"/>
            <a:ext cx="261802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उसे</a:t>
            </a:r>
            <a:r>
              <a:rPr lang="en-US" sz="1500" dirty="0"/>
              <a:t> </a:t>
            </a:r>
            <a:r>
              <a:rPr lang="en-US" sz="1500" dirty="0" err="1"/>
              <a:t>फैलने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थोड़ा</a:t>
            </a:r>
            <a:r>
              <a:rPr lang="en-US" sz="1500" dirty="0"/>
              <a:t> </a:t>
            </a:r>
            <a:r>
              <a:rPr lang="en-US" sz="1500" dirty="0" err="1"/>
              <a:t>समय</a:t>
            </a:r>
            <a:r>
              <a:rPr lang="en-US" sz="1500" dirty="0"/>
              <a:t> </a:t>
            </a:r>
            <a:r>
              <a:rPr lang="en-US" sz="1500" dirty="0" err="1"/>
              <a:t>लगता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52680" y="7263606"/>
            <a:ext cx="313148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बल</a:t>
            </a:r>
            <a:r>
              <a:rPr lang="en-US" sz="1500" dirty="0"/>
              <a:t> </a:t>
            </a:r>
            <a:r>
              <a:rPr lang="en-US" sz="1500" dirty="0" err="1"/>
              <a:t>पदार्थ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फैलता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दबाव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जो</a:t>
            </a:r>
            <a:r>
              <a:rPr lang="en-US" sz="1500" dirty="0" smtClean="0"/>
              <a:t> </a:t>
            </a:r>
            <a:r>
              <a:rPr lang="en-US" sz="1500" dirty="0" err="1"/>
              <a:t>उसे</a:t>
            </a:r>
            <a:r>
              <a:rPr lang="en-US" sz="1500" dirty="0"/>
              <a:t> </a:t>
            </a:r>
            <a:r>
              <a:rPr lang="en-US" sz="1500" dirty="0" err="1"/>
              <a:t>जितना</a:t>
            </a:r>
            <a:r>
              <a:rPr lang="en-US" sz="1500" dirty="0"/>
              <a:t> </a:t>
            </a:r>
            <a:r>
              <a:rPr lang="en-US" sz="1500" dirty="0" err="1"/>
              <a:t>संभव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, </a:t>
            </a:r>
            <a:r>
              <a:rPr lang="en-US" sz="1500" dirty="0" err="1"/>
              <a:t>उतनी</a:t>
            </a:r>
            <a:r>
              <a:rPr lang="en-US" sz="1500" dirty="0"/>
              <a:t> </a:t>
            </a:r>
            <a:r>
              <a:rPr lang="en-US" sz="1500" dirty="0" err="1"/>
              <a:t>जगह</a:t>
            </a:r>
            <a:r>
              <a:rPr lang="en-US" sz="1500" dirty="0"/>
              <a:t> </a:t>
            </a:r>
            <a:r>
              <a:rPr lang="en-US" sz="1500" dirty="0" err="1"/>
              <a:t>घेरने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उकसाता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4681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424738" cy="9802813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8434" name="Picture 2" descr="C:\Users\HP\Desktop\1000 BILLION SUNS\PIX\milSoleils18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7424738" cy="980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5769" y="385008"/>
            <a:ext cx="31226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दूसरी</a:t>
            </a:r>
            <a:r>
              <a:rPr lang="en-US" sz="1500" dirty="0"/>
              <a:t> </a:t>
            </a:r>
            <a:r>
              <a:rPr lang="en-US" sz="1500" dirty="0" err="1"/>
              <a:t>बात</a:t>
            </a:r>
            <a:r>
              <a:rPr lang="en-US" sz="1500" dirty="0"/>
              <a:t>, </a:t>
            </a:r>
            <a:r>
              <a:rPr lang="en-US" sz="1500" dirty="0" err="1"/>
              <a:t>पदार्थ</a:t>
            </a:r>
            <a:r>
              <a:rPr lang="en-US" sz="1500" dirty="0"/>
              <a:t> </a:t>
            </a:r>
            <a:r>
              <a:rPr lang="en-US" sz="1500" dirty="0" err="1"/>
              <a:t>जितना</a:t>
            </a:r>
            <a:r>
              <a:rPr lang="en-US" sz="1500" dirty="0"/>
              <a:t> </a:t>
            </a:r>
            <a:r>
              <a:rPr lang="en-US" sz="1500" dirty="0" err="1"/>
              <a:t>अधिक</a:t>
            </a:r>
            <a:r>
              <a:rPr lang="en-US" sz="1500" dirty="0"/>
              <a:t> </a:t>
            </a:r>
            <a:r>
              <a:rPr lang="en-US" sz="1500" dirty="0" err="1"/>
              <a:t>गर्म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उतना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जल्दी</a:t>
            </a:r>
            <a:r>
              <a:rPr lang="en-US" sz="1500" dirty="0"/>
              <a:t> </a:t>
            </a:r>
            <a:r>
              <a:rPr lang="en-US" sz="1500" dirty="0" err="1"/>
              <a:t>फैलेगा</a:t>
            </a:r>
            <a:r>
              <a:rPr lang="en-US" sz="15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017169" y="685343"/>
            <a:ext cx="2743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सामान्य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तापमान</a:t>
            </a:r>
            <a:r>
              <a:rPr lang="en-US" sz="1500" dirty="0"/>
              <a:t>, </a:t>
            </a:r>
            <a:r>
              <a:rPr lang="en-US" sz="1500" dirty="0" err="1"/>
              <a:t>दबाव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निर्भर</a:t>
            </a:r>
            <a:r>
              <a:rPr lang="en-US" sz="1500" dirty="0"/>
              <a:t> </a:t>
            </a:r>
            <a:r>
              <a:rPr lang="en-US" sz="1500" dirty="0" err="1"/>
              <a:t>करता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: </a:t>
            </a:r>
            <a:r>
              <a:rPr lang="en-US" sz="1500" dirty="0" err="1"/>
              <a:t>माहौल</a:t>
            </a:r>
            <a:r>
              <a:rPr lang="en-US" sz="1500" dirty="0"/>
              <a:t> </a:t>
            </a:r>
            <a:r>
              <a:rPr lang="en-US" sz="1500" dirty="0" err="1"/>
              <a:t>जितना</a:t>
            </a:r>
            <a:r>
              <a:rPr lang="en-US" sz="1500" dirty="0"/>
              <a:t> </a:t>
            </a:r>
            <a:r>
              <a:rPr lang="en-US" sz="1500" dirty="0" err="1"/>
              <a:t>अधिक</a:t>
            </a:r>
            <a:r>
              <a:rPr lang="en-US" sz="1500" dirty="0"/>
              <a:t> </a:t>
            </a:r>
            <a:r>
              <a:rPr lang="en-US" sz="1500" dirty="0" err="1"/>
              <a:t>गर्म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, </a:t>
            </a:r>
            <a:r>
              <a:rPr lang="en-US" sz="1500" dirty="0" err="1"/>
              <a:t>उतना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अधिक</a:t>
            </a:r>
            <a:r>
              <a:rPr lang="en-US" sz="1500" dirty="0"/>
              <a:t> </a:t>
            </a:r>
            <a:r>
              <a:rPr lang="en-US" sz="1500" dirty="0" err="1"/>
              <a:t>दबाव</a:t>
            </a:r>
            <a:r>
              <a:rPr lang="en-US" sz="1500" dirty="0"/>
              <a:t> </a:t>
            </a:r>
            <a:r>
              <a:rPr lang="en-US" sz="1500" dirty="0" err="1"/>
              <a:t>बल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फैलाव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007769" y="2290008"/>
            <a:ext cx="179664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 smtClean="0"/>
              <a:t>वाह</a:t>
            </a:r>
            <a:r>
              <a:rPr lang="en-US" sz="1500" dirty="0"/>
              <a:t>!...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 smtClean="0"/>
              <a:t>बढ़िया</a:t>
            </a:r>
            <a:r>
              <a:rPr lang="en-US" sz="1500" dirty="0" smtClean="0"/>
              <a:t> </a:t>
            </a:r>
            <a:r>
              <a:rPr lang="en-US" sz="1500" dirty="0" err="1"/>
              <a:t>निर्माण</a:t>
            </a:r>
            <a:r>
              <a:rPr lang="en-US" sz="1500" dirty="0"/>
              <a:t> </a:t>
            </a:r>
            <a:r>
              <a:rPr lang="en-US" sz="1500" dirty="0" err="1"/>
              <a:t>स्थल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59569" y="4495343"/>
            <a:ext cx="3711575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मुझे</a:t>
            </a:r>
            <a:r>
              <a:rPr lang="en-US" sz="1500" dirty="0"/>
              <a:t> </a:t>
            </a:r>
            <a:r>
              <a:rPr lang="en-US" sz="1500" dirty="0" err="1"/>
              <a:t>पता</a:t>
            </a:r>
            <a:r>
              <a:rPr lang="en-US" sz="1500" dirty="0"/>
              <a:t> </a:t>
            </a:r>
            <a:r>
              <a:rPr lang="en-US" sz="1500" dirty="0" err="1"/>
              <a:t>चला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किस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पदार्थ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गड्ढा</a:t>
            </a:r>
            <a:r>
              <a:rPr lang="en-US" sz="1500" dirty="0"/>
              <a:t>, </a:t>
            </a:r>
            <a:r>
              <a:rPr lang="en-US" sz="1500" dirty="0" err="1"/>
              <a:t>तितर-बितर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B, </a:t>
            </a:r>
            <a:r>
              <a:rPr lang="en-US" sz="1500" dirty="0" err="1"/>
              <a:t>चरण</a:t>
            </a:r>
            <a:r>
              <a:rPr lang="en-US" sz="1500" dirty="0"/>
              <a:t> </a:t>
            </a:r>
            <a:r>
              <a:rPr lang="en-US" sz="1500" dirty="0" err="1"/>
              <a:t>संख्या</a:t>
            </a:r>
            <a:r>
              <a:rPr lang="en-US" sz="1500" dirty="0"/>
              <a:t> </a:t>
            </a:r>
            <a:r>
              <a:rPr lang="en-US" sz="1500" dirty="0" err="1"/>
              <a:t>दो</a:t>
            </a:r>
            <a:r>
              <a:rPr lang="en-US" sz="1500" dirty="0"/>
              <a:t>: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मैं</a:t>
            </a:r>
            <a:r>
              <a:rPr lang="en-US" sz="1500" dirty="0" smtClean="0"/>
              <a:t> </a:t>
            </a:r>
            <a:r>
              <a:rPr lang="en-US" sz="1500" dirty="0" err="1"/>
              <a:t>सुपर-डेंसिटी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बनाता</a:t>
            </a:r>
            <a:r>
              <a:rPr lang="en-US" sz="1500" dirty="0"/>
              <a:t> </a:t>
            </a:r>
            <a:r>
              <a:rPr lang="en-US" sz="1500" dirty="0" err="1"/>
              <a:t>हूं</a:t>
            </a:r>
            <a:r>
              <a:rPr lang="en-US" sz="1500" dirty="0"/>
              <a:t>, </a:t>
            </a:r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लोचदार</a:t>
            </a:r>
            <a:r>
              <a:rPr lang="en-US" sz="1500" dirty="0"/>
              <a:t> </a:t>
            </a:r>
            <a:r>
              <a:rPr lang="en-US" sz="1500" dirty="0" err="1"/>
              <a:t>सहारे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वक्रता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कृत्रिम</a:t>
            </a:r>
            <a:r>
              <a:rPr lang="en-US" sz="1500" dirty="0"/>
              <a:t> </a:t>
            </a:r>
            <a:r>
              <a:rPr lang="en-US" sz="1500" dirty="0" err="1"/>
              <a:t>रूप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बढ़ाता</a:t>
            </a:r>
            <a:r>
              <a:rPr lang="en-US" sz="1500" dirty="0"/>
              <a:t> </a:t>
            </a:r>
            <a:r>
              <a:rPr lang="en-US" sz="1500" dirty="0" err="1"/>
              <a:t>हूं</a:t>
            </a:r>
            <a:r>
              <a:rPr lang="en-US" sz="15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5160169" y="6543814"/>
            <a:ext cx="18557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कृत्रिम</a:t>
            </a:r>
            <a:r>
              <a:rPr lang="en-US" sz="1500" dirty="0"/>
              <a:t> </a:t>
            </a:r>
            <a:r>
              <a:rPr lang="en-US" sz="1500" dirty="0" err="1"/>
              <a:t>रूप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बनाया</a:t>
            </a:r>
            <a:r>
              <a:rPr lang="en-US" sz="1500" dirty="0"/>
              <a:t> </a:t>
            </a:r>
            <a:r>
              <a:rPr lang="en-US" sz="1500" dirty="0" err="1"/>
              <a:t>गया</a:t>
            </a:r>
            <a:r>
              <a:rPr lang="en-US" sz="1500" dirty="0"/>
              <a:t> </a:t>
            </a:r>
            <a:r>
              <a:rPr lang="en-US" sz="1500" dirty="0" err="1"/>
              <a:t>गड्ढा</a:t>
            </a:r>
            <a:r>
              <a:rPr lang="en-US" sz="1500" dirty="0"/>
              <a:t> </a:t>
            </a:r>
            <a:r>
              <a:rPr lang="en-US" sz="1500" dirty="0" err="1"/>
              <a:t>जितने</a:t>
            </a:r>
            <a:r>
              <a:rPr lang="en-US" sz="1500" dirty="0"/>
              <a:t> </a:t>
            </a:r>
            <a:r>
              <a:rPr lang="en-US" sz="1500" dirty="0" err="1"/>
              <a:t>समय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भरता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उसे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संवृद्धि-काल</a:t>
            </a:r>
            <a:r>
              <a:rPr lang="en-US" sz="1500" dirty="0"/>
              <a:t> (ACCRETION TIME) </a:t>
            </a:r>
            <a:r>
              <a:rPr lang="en-US" sz="1500" dirty="0" err="1"/>
              <a:t>कहते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तरल</a:t>
            </a:r>
            <a:r>
              <a:rPr lang="en-US" sz="1500" dirty="0"/>
              <a:t> </a:t>
            </a:r>
            <a:r>
              <a:rPr lang="en-US" sz="1500" dirty="0" err="1"/>
              <a:t>पदार्थ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मोटाई</a:t>
            </a:r>
            <a:r>
              <a:rPr lang="en-US" sz="1500" dirty="0"/>
              <a:t> </a:t>
            </a:r>
            <a:r>
              <a:rPr lang="en-US" sz="1500" dirty="0" err="1"/>
              <a:t>जितना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कम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4436269" y="8919408"/>
            <a:ext cx="2057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हमें</a:t>
            </a:r>
            <a:r>
              <a:rPr lang="en-US" sz="1500" dirty="0"/>
              <a:t> </a:t>
            </a:r>
            <a:r>
              <a:rPr lang="en-US" sz="1500" dirty="0" err="1"/>
              <a:t>इन</a:t>
            </a:r>
            <a:r>
              <a:rPr lang="en-US" sz="1500" dirty="0"/>
              <a:t> </a:t>
            </a:r>
            <a:r>
              <a:rPr lang="en-US" sz="1500" dirty="0" err="1"/>
              <a:t>दो</a:t>
            </a:r>
            <a:r>
              <a:rPr lang="en-US" sz="1500" dirty="0"/>
              <a:t> </a:t>
            </a:r>
            <a:r>
              <a:rPr lang="en-US" sz="1500" dirty="0" err="1"/>
              <a:t>प्रभावों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आपस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मिलाना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...</a:t>
            </a:r>
          </a:p>
        </p:txBody>
      </p:sp>
    </p:spTree>
    <p:extLst>
      <p:ext uri="{BB962C8B-B14F-4D97-AF65-F5344CB8AC3E}">
        <p14:creationId xmlns:p14="http://schemas.microsoft.com/office/powerpoint/2010/main" val="1955748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424738" cy="98028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9458" name="Picture 2" descr="C:\Users\HP\Desktop\1000 BILLION SUNS\PIX\milSoleils19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7424737" cy="979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827169" y="2082006"/>
            <a:ext cx="371157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3940969" y="710406"/>
            <a:ext cx="2743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छोटी</a:t>
            </a:r>
            <a:r>
              <a:rPr lang="en-US" sz="1500" dirty="0"/>
              <a:t> </a:t>
            </a:r>
            <a:r>
              <a:rPr lang="en-US" sz="1500" dirty="0" err="1"/>
              <a:t>सी</a:t>
            </a:r>
            <a:r>
              <a:rPr lang="en-US" sz="1500" dirty="0"/>
              <a:t> </a:t>
            </a:r>
            <a:r>
              <a:rPr lang="en-US" sz="1500" dirty="0" err="1"/>
              <a:t>गड़बड़ी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फैलाव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समय</a:t>
            </a:r>
            <a:r>
              <a:rPr lang="en-US" sz="1500" dirty="0"/>
              <a:t> </a:t>
            </a:r>
            <a:r>
              <a:rPr lang="en-US" sz="1500" dirty="0" err="1"/>
              <a:t>कम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. </a:t>
            </a:r>
            <a:r>
              <a:rPr lang="en-US" sz="1500" dirty="0" err="1"/>
              <a:t>उसे</a:t>
            </a:r>
            <a:r>
              <a:rPr lang="en-US" sz="1500" dirty="0"/>
              <a:t> </a:t>
            </a:r>
            <a:r>
              <a:rPr lang="en-US" sz="1500" dirty="0" err="1"/>
              <a:t>फैलने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समय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मिलेगा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गड्ढा</a:t>
            </a:r>
            <a:r>
              <a:rPr lang="en-US" sz="1500" dirty="0"/>
              <a:t> </a:t>
            </a:r>
            <a:r>
              <a:rPr lang="en-US" sz="1500" dirty="0" err="1"/>
              <a:t>भरने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पहले</a:t>
            </a:r>
            <a:r>
              <a:rPr lang="en-US" sz="1500" dirty="0"/>
              <a:t> </a:t>
            </a:r>
            <a:r>
              <a:rPr lang="en-US" sz="1500" dirty="0" err="1"/>
              <a:t>खाली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जाएगा</a:t>
            </a:r>
            <a:r>
              <a:rPr lang="en-US" sz="15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83369" y="5511006"/>
            <a:ext cx="31241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जबकि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बड़ी</a:t>
            </a:r>
            <a:r>
              <a:rPr lang="en-US" sz="1500" dirty="0"/>
              <a:t> </a:t>
            </a:r>
            <a:r>
              <a:rPr lang="en-US" sz="1500" dirty="0" err="1"/>
              <a:t>गड़बड़ी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फैलाव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समय</a:t>
            </a:r>
            <a:r>
              <a:rPr lang="en-US" sz="1500" dirty="0"/>
              <a:t> </a:t>
            </a:r>
            <a:r>
              <a:rPr lang="en-US" sz="1500" dirty="0" err="1"/>
              <a:t>अधिक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.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खाली</a:t>
            </a:r>
            <a:r>
              <a:rPr lang="en-US" sz="1500" dirty="0"/>
              <a:t> </a:t>
            </a:r>
            <a:r>
              <a:rPr lang="en-US" sz="1500" dirty="0" err="1"/>
              <a:t>होने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तुलना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अधिक</a:t>
            </a:r>
            <a:r>
              <a:rPr lang="en-US" sz="1500" dirty="0"/>
              <a:t> </a:t>
            </a:r>
            <a:r>
              <a:rPr lang="en-US" sz="1500" dirty="0" err="1"/>
              <a:t>तेज़ी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भरेगा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इससे</a:t>
            </a:r>
            <a:r>
              <a:rPr lang="en-US" sz="1500" dirty="0"/>
              <a:t> </a:t>
            </a:r>
            <a:r>
              <a:rPr lang="en-US" sz="1500" dirty="0" err="1"/>
              <a:t>उसकी</a:t>
            </a:r>
            <a:r>
              <a:rPr lang="en-US" sz="1500" dirty="0"/>
              <a:t> </a:t>
            </a:r>
            <a:r>
              <a:rPr lang="en-US" sz="1500" dirty="0" err="1"/>
              <a:t>फैलने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प्रवृत्ति</a:t>
            </a:r>
            <a:r>
              <a:rPr lang="en-US" sz="1500" dirty="0"/>
              <a:t> </a:t>
            </a:r>
            <a:r>
              <a:rPr lang="en-US" sz="1500" dirty="0" err="1"/>
              <a:t>होगी</a:t>
            </a:r>
            <a:r>
              <a:rPr lang="en-US" sz="15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11968" y="8536176"/>
            <a:ext cx="2667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लगता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कोई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ऐसी</a:t>
            </a:r>
            <a:r>
              <a:rPr lang="en-US" sz="1500" dirty="0"/>
              <a:t> </a:t>
            </a:r>
            <a:r>
              <a:rPr lang="en-US" sz="1500" dirty="0" err="1"/>
              <a:t>महत्वपूर्ण</a:t>
            </a:r>
            <a:r>
              <a:rPr lang="en-US" sz="1500" dirty="0"/>
              <a:t> </a:t>
            </a:r>
            <a:r>
              <a:rPr lang="en-US" sz="1500" dirty="0" err="1"/>
              <a:t>त्रिज्या</a:t>
            </a:r>
            <a:r>
              <a:rPr lang="en-US" sz="1500" dirty="0"/>
              <a:t> </a:t>
            </a:r>
            <a:r>
              <a:rPr lang="en-US" sz="1500" dirty="0" err="1"/>
              <a:t>होगी</a:t>
            </a:r>
            <a:r>
              <a:rPr lang="en-US" sz="1500" dirty="0"/>
              <a:t> </a:t>
            </a:r>
            <a:r>
              <a:rPr lang="en-US" sz="1500" dirty="0" err="1"/>
              <a:t>जिसके</a:t>
            </a:r>
            <a:r>
              <a:rPr lang="en-US" sz="1500" dirty="0"/>
              <a:t> </a:t>
            </a:r>
            <a:r>
              <a:rPr lang="en-US" sz="1500" dirty="0" err="1"/>
              <a:t>आगे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फैलाव</a:t>
            </a:r>
            <a:r>
              <a:rPr lang="en-US" sz="1500" dirty="0"/>
              <a:t> </a:t>
            </a:r>
            <a:r>
              <a:rPr lang="en-US" sz="1500" dirty="0" err="1"/>
              <a:t>संभव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23736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7424738" cy="9802813"/>
          </a:xfrm>
          <a:solidFill>
            <a:schemeClr val="bg1"/>
          </a:solidFill>
        </p:spPr>
        <p:txBody>
          <a:bodyPr/>
          <a:lstStyle/>
          <a:p>
            <a:endParaRPr lang="en-US" sz="1200" dirty="0"/>
          </a:p>
        </p:txBody>
      </p:sp>
      <p:pic>
        <p:nvPicPr>
          <p:cNvPr id="3" name="Picture 2" descr="C:\Users\HP\Desktop\XYZ - - Copy\Cinderella -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0190"/>
            <a:ext cx="7424738" cy="980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4496" y="19155"/>
            <a:ext cx="6739016" cy="2573883"/>
          </a:xfrm>
          <a:prstGeom prst="rect">
            <a:avLst/>
          </a:prstGeom>
        </p:spPr>
        <p:txBody>
          <a:bodyPr wrap="square" lIns="97661" tIns="48831" rIns="97661" bIns="4883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/>
              <a:t>प्रोफेसर</a:t>
            </a:r>
            <a:r>
              <a:rPr lang="en-US" sz="1200" dirty="0"/>
              <a:t> </a:t>
            </a:r>
            <a:r>
              <a:rPr lang="en-US" sz="1200" dirty="0" err="1"/>
              <a:t>जीन-पियरे</a:t>
            </a:r>
            <a:r>
              <a:rPr lang="en-US" sz="1200" dirty="0"/>
              <a:t> </a:t>
            </a:r>
            <a:r>
              <a:rPr lang="en-US" sz="1200" dirty="0" err="1"/>
              <a:t>पेटिट</a:t>
            </a:r>
            <a:r>
              <a:rPr lang="en-US" sz="1200" dirty="0"/>
              <a:t> </a:t>
            </a:r>
            <a:r>
              <a:rPr lang="en-US" sz="1200" dirty="0" err="1"/>
              <a:t>पेशे</a:t>
            </a:r>
            <a:r>
              <a:rPr lang="en-US" sz="1200" dirty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एक</a:t>
            </a:r>
            <a:r>
              <a:rPr lang="en-US" sz="1200" dirty="0"/>
              <a:t> </a:t>
            </a:r>
            <a:r>
              <a:rPr lang="en-US" sz="1200" dirty="0" err="1"/>
              <a:t>एस्ट्रो-फिजिसिस्ट</a:t>
            </a:r>
            <a:r>
              <a:rPr lang="en-US" sz="1200" dirty="0"/>
              <a:t> </a:t>
            </a:r>
            <a:r>
              <a:rPr lang="en-US" sz="1200" dirty="0" err="1"/>
              <a:t>हैं</a:t>
            </a:r>
            <a:r>
              <a:rPr lang="en-US" sz="1200" dirty="0"/>
              <a:t>. </a:t>
            </a:r>
            <a:r>
              <a:rPr lang="en-US" sz="1200" dirty="0" err="1"/>
              <a:t>उन्होंने</a:t>
            </a:r>
            <a:r>
              <a:rPr lang="en-US" sz="1200" dirty="0"/>
              <a:t> "</a:t>
            </a:r>
            <a:r>
              <a:rPr lang="en-US" sz="1200" dirty="0" err="1"/>
              <a:t>एसोसिएशन</a:t>
            </a:r>
            <a:r>
              <a:rPr lang="en-US" sz="1200" dirty="0"/>
              <a:t> </a:t>
            </a:r>
            <a:r>
              <a:rPr lang="en-US" sz="1200" dirty="0" err="1"/>
              <a:t>ऑफ़</a:t>
            </a:r>
            <a:r>
              <a:rPr lang="en-US" sz="1200" dirty="0"/>
              <a:t> </a:t>
            </a:r>
            <a:r>
              <a:rPr lang="en-US" sz="1200" dirty="0" err="1"/>
              <a:t>नॉलेज</a:t>
            </a:r>
            <a:r>
              <a:rPr lang="en-US" sz="1200" dirty="0"/>
              <a:t> </a:t>
            </a:r>
            <a:r>
              <a:rPr lang="en-US" sz="1200" dirty="0" err="1"/>
              <a:t>विदआउट</a:t>
            </a:r>
            <a:r>
              <a:rPr lang="en-US" sz="1200" dirty="0"/>
              <a:t> </a:t>
            </a:r>
            <a:r>
              <a:rPr lang="en-US" sz="1200" dirty="0" err="1"/>
              <a:t>बॉर्डर्स</a:t>
            </a:r>
            <a:r>
              <a:rPr lang="en-US" sz="1200" dirty="0"/>
              <a:t>" </a:t>
            </a:r>
            <a:r>
              <a:rPr lang="en-US" sz="1200" dirty="0" err="1"/>
              <a:t>की</a:t>
            </a:r>
            <a:r>
              <a:rPr lang="en-US" sz="1200" dirty="0"/>
              <a:t> </a:t>
            </a:r>
            <a:r>
              <a:rPr lang="en-US" sz="1200" dirty="0" err="1"/>
              <a:t>स्थापना</a:t>
            </a:r>
            <a:r>
              <a:rPr lang="en-US" sz="1200" dirty="0"/>
              <a:t> </a:t>
            </a:r>
            <a:r>
              <a:rPr lang="en-US" sz="1200" dirty="0" err="1"/>
              <a:t>की</a:t>
            </a:r>
            <a:r>
              <a:rPr lang="en-US" sz="1200" dirty="0"/>
              <a:t> </a:t>
            </a:r>
            <a:r>
              <a:rPr lang="en-US" sz="1200" dirty="0" err="1"/>
              <a:t>और</a:t>
            </a:r>
            <a:r>
              <a:rPr lang="en-US" sz="1200" dirty="0"/>
              <a:t> </a:t>
            </a:r>
            <a:r>
              <a:rPr lang="en-US" sz="1200" dirty="0" err="1"/>
              <a:t>वो</a:t>
            </a:r>
            <a:r>
              <a:rPr lang="en-US" sz="1200" dirty="0"/>
              <a:t> </a:t>
            </a:r>
            <a:r>
              <a:rPr lang="en-US" sz="1200" dirty="0" err="1"/>
              <a:t>उसके</a:t>
            </a:r>
            <a:r>
              <a:rPr lang="en-US" sz="1200" dirty="0"/>
              <a:t> </a:t>
            </a:r>
            <a:r>
              <a:rPr lang="en-US" sz="1200" dirty="0" err="1"/>
              <a:t>अध्यक्ष</a:t>
            </a:r>
            <a:r>
              <a:rPr lang="en-US" sz="1200" dirty="0"/>
              <a:t> </a:t>
            </a:r>
            <a:r>
              <a:rPr lang="en-US" sz="1200" dirty="0" err="1"/>
              <a:t>भी</a:t>
            </a:r>
            <a:r>
              <a:rPr lang="en-US" sz="1200" dirty="0"/>
              <a:t> </a:t>
            </a:r>
            <a:r>
              <a:rPr lang="en-US" sz="1200" dirty="0" err="1"/>
              <a:t>हैं</a:t>
            </a:r>
            <a:r>
              <a:rPr lang="en-US" sz="1200" dirty="0"/>
              <a:t>. </a:t>
            </a:r>
            <a:r>
              <a:rPr lang="en-US" sz="1200" dirty="0" err="1"/>
              <a:t>इस</a:t>
            </a:r>
            <a:r>
              <a:rPr lang="en-US" sz="1200" dirty="0"/>
              <a:t> </a:t>
            </a:r>
            <a:r>
              <a:rPr lang="en-US" sz="1200" dirty="0" err="1"/>
              <a:t>संस्था</a:t>
            </a:r>
            <a:r>
              <a:rPr lang="en-US" sz="1200" dirty="0"/>
              <a:t> </a:t>
            </a:r>
            <a:r>
              <a:rPr lang="en-US" sz="1200" dirty="0" err="1"/>
              <a:t>का</a:t>
            </a:r>
            <a:r>
              <a:rPr lang="en-US" sz="1200" dirty="0"/>
              <a:t> </a:t>
            </a:r>
            <a:r>
              <a:rPr lang="en-US" sz="1200" dirty="0" err="1"/>
              <a:t>उद्देश्य</a:t>
            </a:r>
            <a:r>
              <a:rPr lang="en-US" sz="1200" dirty="0"/>
              <a:t> </a:t>
            </a:r>
            <a:r>
              <a:rPr lang="en-US" sz="1200" dirty="0" err="1"/>
              <a:t>वैज्ञानिक</a:t>
            </a:r>
            <a:r>
              <a:rPr lang="en-US" sz="1200" dirty="0"/>
              <a:t> </a:t>
            </a:r>
            <a:r>
              <a:rPr lang="en-US" sz="1200" dirty="0" err="1"/>
              <a:t>और</a:t>
            </a:r>
            <a:r>
              <a:rPr lang="en-US" sz="1200" dirty="0"/>
              <a:t> </a:t>
            </a:r>
            <a:r>
              <a:rPr lang="en-US" sz="1200" dirty="0" err="1"/>
              <a:t>तकनीकी</a:t>
            </a:r>
            <a:r>
              <a:rPr lang="en-US" sz="1200" dirty="0"/>
              <a:t> </a:t>
            </a:r>
            <a:r>
              <a:rPr lang="en-US" sz="1200" dirty="0" err="1"/>
              <a:t>ज्ञान</a:t>
            </a:r>
            <a:r>
              <a:rPr lang="en-US" sz="1200" dirty="0"/>
              <a:t> </a:t>
            </a:r>
            <a:r>
              <a:rPr lang="en-US" sz="1200" dirty="0" err="1"/>
              <a:t>और</a:t>
            </a:r>
            <a:r>
              <a:rPr lang="en-US" sz="1200" dirty="0"/>
              <a:t> </a:t>
            </a:r>
            <a:r>
              <a:rPr lang="en-US" sz="1200" dirty="0" err="1"/>
              <a:t>जानकारी</a:t>
            </a:r>
            <a:r>
              <a:rPr lang="en-US" sz="1200" dirty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r>
              <a:rPr lang="en-US" sz="1200" dirty="0" err="1"/>
              <a:t>अधिक-से-अधिक</a:t>
            </a:r>
            <a:r>
              <a:rPr lang="en-US" sz="1200" dirty="0"/>
              <a:t> </a:t>
            </a:r>
            <a:r>
              <a:rPr lang="en-US" sz="1200" dirty="0" err="1"/>
              <a:t>देशों</a:t>
            </a:r>
            <a:r>
              <a:rPr lang="en-US" sz="1200" dirty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फैलाना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. </a:t>
            </a:r>
            <a:r>
              <a:rPr lang="en-US" sz="1200" dirty="0" err="1"/>
              <a:t>इस</a:t>
            </a:r>
            <a:r>
              <a:rPr lang="en-US" sz="1200" dirty="0"/>
              <a:t> </a:t>
            </a:r>
            <a:r>
              <a:rPr lang="en-US" sz="1200" dirty="0" err="1"/>
              <a:t>उद्देश्य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लिए</a:t>
            </a:r>
            <a:r>
              <a:rPr lang="en-US" sz="1200" dirty="0"/>
              <a:t>, </a:t>
            </a:r>
            <a:r>
              <a:rPr lang="en-US" sz="1200" dirty="0" err="1"/>
              <a:t>उनके</a:t>
            </a:r>
            <a:r>
              <a:rPr lang="en-US" sz="1200" dirty="0"/>
              <a:t> </a:t>
            </a:r>
            <a:r>
              <a:rPr lang="en-US" sz="1200" dirty="0" err="1"/>
              <a:t>सभी</a:t>
            </a:r>
            <a:r>
              <a:rPr lang="en-US" sz="1200" dirty="0"/>
              <a:t> </a:t>
            </a:r>
            <a:r>
              <a:rPr lang="en-US" sz="1200" dirty="0" err="1"/>
              <a:t>लोकप्रिय</a:t>
            </a:r>
            <a:r>
              <a:rPr lang="en-US" sz="1200" dirty="0"/>
              <a:t> </a:t>
            </a:r>
            <a:r>
              <a:rPr lang="en-US" sz="1200" dirty="0" err="1"/>
              <a:t>विज्ञान</a:t>
            </a:r>
            <a:r>
              <a:rPr lang="en-US" sz="1200" dirty="0"/>
              <a:t> </a:t>
            </a:r>
            <a:r>
              <a:rPr lang="en-US" sz="1200" dirty="0" err="1"/>
              <a:t>संबंधी</a:t>
            </a:r>
            <a:r>
              <a:rPr lang="en-US" sz="1200" dirty="0"/>
              <a:t> </a:t>
            </a:r>
            <a:r>
              <a:rPr lang="en-US" sz="1200" dirty="0" err="1"/>
              <a:t>लेख</a:t>
            </a:r>
            <a:r>
              <a:rPr lang="en-US" sz="1200" dirty="0"/>
              <a:t> </a:t>
            </a:r>
            <a:r>
              <a:rPr lang="en-US" sz="1200" dirty="0" err="1"/>
              <a:t>जिन्हें</a:t>
            </a:r>
            <a:r>
              <a:rPr lang="en-US" sz="1200" dirty="0"/>
              <a:t> </a:t>
            </a:r>
            <a:r>
              <a:rPr lang="en-US" sz="1200" dirty="0" err="1"/>
              <a:t>उन्होंने</a:t>
            </a:r>
            <a:r>
              <a:rPr lang="en-US" sz="1200" dirty="0"/>
              <a:t> </a:t>
            </a:r>
            <a:r>
              <a:rPr lang="en-US" sz="1200" dirty="0" err="1"/>
              <a:t>पिछले</a:t>
            </a:r>
            <a:r>
              <a:rPr lang="en-US" sz="1200" dirty="0"/>
              <a:t> </a:t>
            </a:r>
            <a:r>
              <a:rPr lang="en-US" sz="1200" dirty="0" err="1"/>
              <a:t>तीस</a:t>
            </a:r>
            <a:r>
              <a:rPr lang="en-US" sz="1200" dirty="0"/>
              <a:t> </a:t>
            </a:r>
            <a:r>
              <a:rPr lang="en-US" sz="1200" dirty="0" err="1"/>
              <a:t>वर्षों</a:t>
            </a:r>
            <a:r>
              <a:rPr lang="en-US" sz="1200" dirty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तैयार</a:t>
            </a:r>
            <a:r>
              <a:rPr lang="en-US" sz="1200" dirty="0"/>
              <a:t> </a:t>
            </a:r>
            <a:r>
              <a:rPr lang="en-US" sz="1200" dirty="0" err="1"/>
              <a:t>किया</a:t>
            </a:r>
            <a:r>
              <a:rPr lang="en-US" sz="1200" dirty="0"/>
              <a:t> </a:t>
            </a:r>
            <a:r>
              <a:rPr lang="en-US" sz="1200" dirty="0" err="1"/>
              <a:t>और</a:t>
            </a:r>
            <a:r>
              <a:rPr lang="en-US" sz="1200" dirty="0"/>
              <a:t> </a:t>
            </a:r>
            <a:r>
              <a:rPr lang="en-US" sz="1200" dirty="0" err="1"/>
              <a:t>उनके</a:t>
            </a:r>
            <a:r>
              <a:rPr lang="en-US" sz="1200" dirty="0"/>
              <a:t> </a:t>
            </a:r>
            <a:r>
              <a:rPr lang="en-US" sz="1200" dirty="0" err="1"/>
              <a:t>द्वारा</a:t>
            </a:r>
            <a:r>
              <a:rPr lang="en-US" sz="1200" dirty="0"/>
              <a:t> </a:t>
            </a:r>
            <a:r>
              <a:rPr lang="en-US" sz="1200" dirty="0" err="1"/>
              <a:t>बनाई</a:t>
            </a:r>
            <a:r>
              <a:rPr lang="en-US" sz="1200" dirty="0"/>
              <a:t> </a:t>
            </a:r>
            <a:r>
              <a:rPr lang="en-US" sz="1200" dirty="0" err="1"/>
              <a:t>गई</a:t>
            </a:r>
            <a:r>
              <a:rPr lang="en-US" sz="1200" dirty="0"/>
              <a:t> </a:t>
            </a:r>
            <a:r>
              <a:rPr lang="en-US" sz="1200" dirty="0" err="1"/>
              <a:t>सचित्र</a:t>
            </a:r>
            <a:r>
              <a:rPr lang="en-US" sz="1200" dirty="0"/>
              <a:t> </a:t>
            </a:r>
            <a:r>
              <a:rPr lang="hi-IN" sz="1200" dirty="0"/>
              <a:t>एलबम्स</a:t>
            </a:r>
            <a:r>
              <a:rPr lang="en-US" sz="1200" dirty="0"/>
              <a:t>, </a:t>
            </a:r>
            <a:r>
              <a:rPr lang="en-US" sz="1200" dirty="0" err="1"/>
              <a:t>आज</a:t>
            </a:r>
            <a:r>
              <a:rPr lang="en-US" sz="1200" dirty="0"/>
              <a:t> </a:t>
            </a:r>
            <a:r>
              <a:rPr lang="en-US" sz="1200" dirty="0" err="1"/>
              <a:t>सभी</a:t>
            </a:r>
            <a:r>
              <a:rPr lang="en-US" sz="1200" dirty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r>
              <a:rPr lang="en-US" sz="1200" dirty="0" err="1"/>
              <a:t>आसानी</a:t>
            </a:r>
            <a:r>
              <a:rPr lang="en-US" sz="1200" dirty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और</a:t>
            </a:r>
            <a:r>
              <a:rPr lang="en-US" sz="1200" dirty="0"/>
              <a:t> </a:t>
            </a:r>
            <a:r>
              <a:rPr lang="en-US" sz="1200" dirty="0" err="1"/>
              <a:t>निशुल्क</a:t>
            </a:r>
            <a:r>
              <a:rPr lang="en-US" sz="1200" dirty="0"/>
              <a:t> </a:t>
            </a:r>
            <a:r>
              <a:rPr lang="en-US" sz="1200" dirty="0" err="1"/>
              <a:t>उपलब्ध</a:t>
            </a:r>
            <a:r>
              <a:rPr lang="en-US" sz="1200" dirty="0"/>
              <a:t> </a:t>
            </a:r>
            <a:r>
              <a:rPr lang="en-US" sz="1200" dirty="0" err="1"/>
              <a:t>हैं</a:t>
            </a:r>
            <a:r>
              <a:rPr lang="en-US" sz="1200" dirty="0"/>
              <a:t>. </a:t>
            </a:r>
            <a:r>
              <a:rPr lang="en-US" sz="1200" dirty="0" err="1"/>
              <a:t>उपलब्ध</a:t>
            </a:r>
            <a:r>
              <a:rPr lang="en-US" sz="1200" dirty="0"/>
              <a:t> </a:t>
            </a:r>
            <a:r>
              <a:rPr lang="hi-IN" sz="1200" dirty="0"/>
              <a:t>फाइलों</a:t>
            </a:r>
            <a:r>
              <a:rPr lang="en-US" sz="1200" dirty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डिजिटल</a:t>
            </a:r>
            <a:r>
              <a:rPr lang="en-US" sz="1200" dirty="0"/>
              <a:t>, </a:t>
            </a:r>
            <a:r>
              <a:rPr lang="en-US" sz="1200" dirty="0" err="1"/>
              <a:t>अथवा</a:t>
            </a:r>
            <a:r>
              <a:rPr lang="en-US" sz="1200" dirty="0"/>
              <a:t> </a:t>
            </a:r>
            <a:r>
              <a:rPr lang="en-US" sz="1200" dirty="0" err="1"/>
              <a:t>प्रिंटेड</a:t>
            </a:r>
            <a:r>
              <a:rPr lang="en-US" sz="1200" dirty="0"/>
              <a:t> </a:t>
            </a:r>
            <a:r>
              <a:rPr lang="en-US" sz="1200" dirty="0" err="1"/>
              <a:t>कॉपियों</a:t>
            </a:r>
            <a:r>
              <a:rPr lang="en-US" sz="1200" dirty="0"/>
              <a:t> </a:t>
            </a:r>
            <a:r>
              <a:rPr lang="en-US" sz="1200" dirty="0" err="1"/>
              <a:t>की</a:t>
            </a:r>
            <a:r>
              <a:rPr lang="en-US" sz="1200" dirty="0"/>
              <a:t> </a:t>
            </a:r>
            <a:r>
              <a:rPr lang="en-US" sz="1200" dirty="0" err="1"/>
              <a:t>अतिरिक्त</a:t>
            </a:r>
            <a:r>
              <a:rPr lang="en-US" sz="1200" dirty="0"/>
              <a:t> </a:t>
            </a:r>
            <a:r>
              <a:rPr lang="en-US" sz="1200" dirty="0" err="1"/>
              <a:t>प्रतियां</a:t>
            </a:r>
            <a:r>
              <a:rPr lang="en-US" sz="1200" dirty="0"/>
              <a:t> </a:t>
            </a:r>
            <a:r>
              <a:rPr lang="en-US" sz="1200" dirty="0" err="1"/>
              <a:t>आसानी</a:t>
            </a:r>
            <a:r>
              <a:rPr lang="en-US" sz="1200" dirty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बनाई</a:t>
            </a:r>
            <a:r>
              <a:rPr lang="en-US" sz="1200" dirty="0"/>
              <a:t> </a:t>
            </a:r>
            <a:r>
              <a:rPr lang="en-US" sz="1200" dirty="0" err="1"/>
              <a:t>जा</a:t>
            </a:r>
            <a:r>
              <a:rPr lang="en-US" sz="1200" dirty="0"/>
              <a:t> </a:t>
            </a:r>
            <a:r>
              <a:rPr lang="en-US" sz="1200" dirty="0" err="1"/>
              <a:t>सकती</a:t>
            </a:r>
            <a:r>
              <a:rPr lang="en-US" sz="1200" dirty="0"/>
              <a:t> </a:t>
            </a:r>
            <a:r>
              <a:rPr lang="en-US" sz="1200" dirty="0" err="1"/>
              <a:t>हैं</a:t>
            </a:r>
            <a:r>
              <a:rPr lang="en-US" sz="1200" dirty="0"/>
              <a:t>. </a:t>
            </a:r>
            <a:r>
              <a:rPr lang="en-US" sz="1200" dirty="0" err="1"/>
              <a:t>एसोसिएशन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उद्देश्य</a:t>
            </a:r>
            <a:r>
              <a:rPr lang="en-US" sz="1200" dirty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r>
              <a:rPr lang="en-US" sz="1200" dirty="0" err="1"/>
              <a:t>पूरा</a:t>
            </a:r>
            <a:r>
              <a:rPr lang="en-US" sz="1200" dirty="0"/>
              <a:t> </a:t>
            </a:r>
            <a:r>
              <a:rPr lang="en-US" sz="1200" dirty="0" err="1"/>
              <a:t>करने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लिए</a:t>
            </a:r>
            <a:r>
              <a:rPr lang="en-US" sz="1200" dirty="0"/>
              <a:t> </a:t>
            </a:r>
            <a:r>
              <a:rPr lang="hi-IN" sz="1200" dirty="0"/>
              <a:t>इन</a:t>
            </a:r>
            <a:r>
              <a:rPr lang="en-US" sz="1200" dirty="0"/>
              <a:t> </a:t>
            </a:r>
            <a:r>
              <a:rPr lang="hi-IN" sz="1200" dirty="0"/>
              <a:t>पुस्तकों</a:t>
            </a:r>
            <a:r>
              <a:rPr lang="en-US" sz="1200" dirty="0"/>
              <a:t> </a:t>
            </a:r>
            <a:r>
              <a:rPr lang="hi-IN" sz="1200" dirty="0"/>
              <a:t>को</a:t>
            </a:r>
            <a:r>
              <a:rPr lang="en-US" sz="1200" dirty="0"/>
              <a:t> </a:t>
            </a:r>
            <a:r>
              <a:rPr lang="en-US" sz="1200" dirty="0" err="1"/>
              <a:t>स्कूलों</a:t>
            </a:r>
            <a:r>
              <a:rPr lang="en-US" sz="1200" dirty="0"/>
              <a:t>, </a:t>
            </a:r>
            <a:r>
              <a:rPr lang="hi-IN" sz="1200" dirty="0"/>
              <a:t>कॉलेजों</a:t>
            </a:r>
            <a:r>
              <a:rPr lang="en-US" sz="1200" dirty="0"/>
              <a:t> </a:t>
            </a:r>
            <a:r>
              <a:rPr lang="en-US" sz="1200" dirty="0" err="1"/>
              <a:t>और</a:t>
            </a:r>
            <a:r>
              <a:rPr lang="en-US" sz="1200" dirty="0"/>
              <a:t> </a:t>
            </a:r>
            <a:r>
              <a:rPr lang="en-US" sz="1200" dirty="0" err="1"/>
              <a:t>विश्वविद्यालयों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पुस्तकालयों</a:t>
            </a:r>
            <a:r>
              <a:rPr lang="en-US" sz="1200" dirty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भेजा</a:t>
            </a:r>
            <a:r>
              <a:rPr lang="en-US" sz="1200" dirty="0"/>
              <a:t> </a:t>
            </a:r>
            <a:r>
              <a:rPr lang="en-US" sz="1200" dirty="0" err="1"/>
              <a:t>जा</a:t>
            </a:r>
            <a:r>
              <a:rPr lang="en-US" sz="1200" dirty="0"/>
              <a:t> </a:t>
            </a:r>
            <a:r>
              <a:rPr lang="en-US" sz="1200" dirty="0" err="1"/>
              <a:t>सकता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, </a:t>
            </a:r>
            <a:r>
              <a:rPr lang="en-US" sz="1200" dirty="0" err="1"/>
              <a:t>बशर्ते</a:t>
            </a:r>
            <a:r>
              <a:rPr lang="en-US" sz="1200" dirty="0"/>
              <a:t> </a:t>
            </a:r>
            <a:r>
              <a:rPr lang="en-US" sz="1200" dirty="0" err="1"/>
              <a:t>इससे</a:t>
            </a:r>
            <a:r>
              <a:rPr lang="en-US" sz="1200" dirty="0"/>
              <a:t> </a:t>
            </a:r>
            <a:r>
              <a:rPr lang="en-US" sz="1200" dirty="0" err="1"/>
              <a:t>कोई</a:t>
            </a:r>
            <a:r>
              <a:rPr lang="en-US" sz="1200" dirty="0"/>
              <a:t> </a:t>
            </a:r>
            <a:r>
              <a:rPr lang="en-US" sz="1200" dirty="0" err="1"/>
              <a:t>आर्थिक</a:t>
            </a:r>
            <a:r>
              <a:rPr lang="en-US" sz="1200" dirty="0"/>
              <a:t> </a:t>
            </a:r>
            <a:r>
              <a:rPr lang="en-US" sz="1200" dirty="0" err="1"/>
              <a:t>और</a:t>
            </a:r>
            <a:r>
              <a:rPr lang="en-US" sz="1200" dirty="0"/>
              <a:t> </a:t>
            </a:r>
            <a:r>
              <a:rPr lang="en-US" sz="1200" dirty="0" err="1"/>
              <a:t>राजनीतिक</a:t>
            </a:r>
            <a:r>
              <a:rPr lang="en-US" sz="1200" dirty="0"/>
              <a:t> </a:t>
            </a:r>
            <a:r>
              <a:rPr lang="en-US" sz="1200" dirty="0" err="1"/>
              <a:t>लाभ</a:t>
            </a:r>
            <a:r>
              <a:rPr lang="en-US" sz="1200" dirty="0"/>
              <a:t> </a:t>
            </a:r>
            <a:r>
              <a:rPr lang="en-US" sz="1200" dirty="0" err="1"/>
              <a:t>प्राप्त</a:t>
            </a:r>
            <a:r>
              <a:rPr lang="en-US" sz="1200" dirty="0"/>
              <a:t> न </a:t>
            </a:r>
            <a:r>
              <a:rPr lang="en-US" sz="1200" dirty="0" err="1"/>
              <a:t>करें</a:t>
            </a:r>
            <a:r>
              <a:rPr lang="en-US" sz="1200" dirty="0"/>
              <a:t> </a:t>
            </a:r>
            <a:r>
              <a:rPr lang="en-US" sz="1200" dirty="0" err="1"/>
              <a:t>और</a:t>
            </a:r>
            <a:r>
              <a:rPr lang="en-US" sz="1200" dirty="0"/>
              <a:t> </a:t>
            </a:r>
            <a:r>
              <a:rPr lang="en-US" sz="1200" dirty="0" err="1"/>
              <a:t>उनका</a:t>
            </a:r>
            <a:r>
              <a:rPr lang="en-US" sz="1200" dirty="0"/>
              <a:t> </a:t>
            </a:r>
            <a:r>
              <a:rPr lang="en-US" sz="1200" dirty="0" err="1"/>
              <a:t>कोई</a:t>
            </a:r>
            <a:r>
              <a:rPr lang="en-US" sz="1200" dirty="0"/>
              <a:t>, </a:t>
            </a:r>
            <a:r>
              <a:rPr lang="en-US" sz="1200" dirty="0" err="1"/>
              <a:t>सांप्रदायिक</a:t>
            </a:r>
            <a:r>
              <a:rPr lang="en-US" sz="1200" dirty="0"/>
              <a:t> </a:t>
            </a:r>
            <a:r>
              <a:rPr lang="en-US" sz="1200" dirty="0" err="1"/>
              <a:t>दुरूपयोग</a:t>
            </a:r>
            <a:r>
              <a:rPr lang="en-US" sz="1200" dirty="0"/>
              <a:t> न </a:t>
            </a:r>
            <a:r>
              <a:rPr lang="en-US" sz="1200" dirty="0" err="1"/>
              <a:t>हो</a:t>
            </a:r>
            <a:r>
              <a:rPr lang="en-US" sz="1200" dirty="0"/>
              <a:t>. </a:t>
            </a:r>
            <a:r>
              <a:rPr lang="en-US" sz="1200" dirty="0" err="1"/>
              <a:t>इन</a:t>
            </a:r>
            <a:r>
              <a:rPr lang="en-US" sz="1200" dirty="0"/>
              <a:t> </a:t>
            </a:r>
            <a:r>
              <a:rPr lang="en-US" sz="1200" dirty="0" err="1"/>
              <a:t>पीडीएफ</a:t>
            </a:r>
            <a:r>
              <a:rPr lang="en-US" sz="1200" dirty="0"/>
              <a:t> </a:t>
            </a:r>
            <a:r>
              <a:rPr lang="en-US" sz="1200" dirty="0" err="1"/>
              <a:t>फाइलों</a:t>
            </a:r>
            <a:r>
              <a:rPr lang="en-US" sz="1200" dirty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r>
              <a:rPr lang="en-US" sz="1200" dirty="0" err="1"/>
              <a:t>स्कूलों</a:t>
            </a:r>
            <a:r>
              <a:rPr lang="en-US" sz="1200" dirty="0"/>
              <a:t> </a:t>
            </a:r>
            <a:r>
              <a:rPr lang="en-US" sz="1200" dirty="0" err="1"/>
              <a:t>और</a:t>
            </a:r>
            <a:r>
              <a:rPr lang="en-US" sz="1200" dirty="0"/>
              <a:t> </a:t>
            </a:r>
            <a:r>
              <a:rPr lang="en-US" sz="1200" dirty="0" err="1"/>
              <a:t>विश्वविद्यालयों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पुस्तकालयों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कंप्यूटर</a:t>
            </a:r>
            <a:r>
              <a:rPr lang="en-US" sz="1200" dirty="0"/>
              <a:t> </a:t>
            </a:r>
            <a:r>
              <a:rPr lang="en-US" sz="1200" dirty="0" err="1"/>
              <a:t>नेटवर्क</a:t>
            </a:r>
            <a:r>
              <a:rPr lang="en-US" sz="1200" dirty="0"/>
              <a:t> </a:t>
            </a:r>
            <a:r>
              <a:rPr lang="en-US" sz="1200" dirty="0" err="1"/>
              <a:t>पर</a:t>
            </a:r>
            <a:r>
              <a:rPr lang="en-US" sz="1200" dirty="0"/>
              <a:t> </a:t>
            </a:r>
            <a:r>
              <a:rPr lang="en-US" sz="1200" dirty="0" err="1"/>
              <a:t>भी</a:t>
            </a:r>
            <a:r>
              <a:rPr lang="en-US" sz="1200" dirty="0"/>
              <a:t> </a:t>
            </a:r>
            <a:r>
              <a:rPr lang="en-US" sz="1200" dirty="0" err="1"/>
              <a:t>डाला</a:t>
            </a:r>
            <a:r>
              <a:rPr lang="en-US" sz="1200" dirty="0"/>
              <a:t> </a:t>
            </a:r>
            <a:r>
              <a:rPr lang="en-US" sz="1200" dirty="0" err="1"/>
              <a:t>जा</a:t>
            </a:r>
            <a:r>
              <a:rPr lang="en-US" sz="1200" dirty="0"/>
              <a:t> </a:t>
            </a:r>
            <a:r>
              <a:rPr lang="en-US" sz="1200" dirty="0" err="1"/>
              <a:t>सकता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. </a:t>
            </a:r>
          </a:p>
        </p:txBody>
      </p:sp>
      <p:sp>
        <p:nvSpPr>
          <p:cNvPr id="5" name="Rectangle 4"/>
          <p:cNvSpPr/>
          <p:nvPr/>
        </p:nvSpPr>
        <p:spPr>
          <a:xfrm>
            <a:off x="324496" y="5878994"/>
            <a:ext cx="6739016" cy="3699602"/>
          </a:xfrm>
          <a:prstGeom prst="rect">
            <a:avLst/>
          </a:prstGeom>
        </p:spPr>
        <p:txBody>
          <a:bodyPr wrap="square" lIns="97661" tIns="48831" rIns="97661" bIns="4883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/>
              <a:t>जीन-पियरे</a:t>
            </a:r>
            <a:r>
              <a:rPr lang="en-US" sz="1200" dirty="0"/>
              <a:t> </a:t>
            </a:r>
            <a:r>
              <a:rPr lang="en-US" sz="1200" dirty="0" err="1"/>
              <a:t>पेटिट</a:t>
            </a:r>
            <a:r>
              <a:rPr lang="en-US" sz="1200" dirty="0"/>
              <a:t> </a:t>
            </a:r>
            <a:r>
              <a:rPr lang="en-US" sz="1200" dirty="0" err="1"/>
              <a:t>ऐसे</a:t>
            </a:r>
            <a:r>
              <a:rPr lang="en-US" sz="1200" dirty="0"/>
              <a:t> </a:t>
            </a:r>
            <a:r>
              <a:rPr lang="en-US" sz="1200" dirty="0" err="1"/>
              <a:t>अनेक</a:t>
            </a:r>
            <a:r>
              <a:rPr lang="en-US" sz="1200" dirty="0"/>
              <a:t> </a:t>
            </a:r>
            <a:r>
              <a:rPr lang="en-US" sz="1200" dirty="0" err="1"/>
              <a:t>कार्य</a:t>
            </a:r>
            <a:r>
              <a:rPr lang="en-US" sz="1200" dirty="0"/>
              <a:t> </a:t>
            </a:r>
            <a:r>
              <a:rPr lang="en-US" sz="1200" dirty="0" err="1"/>
              <a:t>करना</a:t>
            </a:r>
            <a:r>
              <a:rPr lang="en-US" sz="1200" dirty="0"/>
              <a:t> </a:t>
            </a:r>
            <a:r>
              <a:rPr lang="en-US" sz="1200" dirty="0" err="1"/>
              <a:t>चाहते</a:t>
            </a:r>
            <a:r>
              <a:rPr lang="en-US" sz="1200" dirty="0"/>
              <a:t> </a:t>
            </a:r>
            <a:r>
              <a:rPr lang="en-US" sz="1200" dirty="0" err="1"/>
              <a:t>हैं</a:t>
            </a:r>
            <a:r>
              <a:rPr lang="en-US" sz="1200" dirty="0"/>
              <a:t> </a:t>
            </a:r>
            <a:r>
              <a:rPr lang="en-US" sz="1200" dirty="0" err="1"/>
              <a:t>जो</a:t>
            </a:r>
            <a:r>
              <a:rPr lang="en-US" sz="1200" dirty="0"/>
              <a:t> </a:t>
            </a:r>
            <a:r>
              <a:rPr lang="en-US" sz="1200" dirty="0" err="1"/>
              <a:t>अधिकांश</a:t>
            </a:r>
            <a:r>
              <a:rPr lang="en-US" sz="1200" dirty="0"/>
              <a:t> </a:t>
            </a:r>
            <a:r>
              <a:rPr lang="en-US" sz="1200" dirty="0" err="1"/>
              <a:t>लोगों</a:t>
            </a:r>
            <a:r>
              <a:rPr lang="en-US" sz="1200" dirty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r>
              <a:rPr lang="en-US" sz="1200" dirty="0" err="1"/>
              <a:t>आसानी</a:t>
            </a:r>
            <a:r>
              <a:rPr lang="en-US" sz="1200" dirty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उपलब्ध</a:t>
            </a:r>
            <a:r>
              <a:rPr lang="en-US" sz="1200" dirty="0"/>
              <a:t> </a:t>
            </a:r>
            <a:r>
              <a:rPr lang="en-US" sz="1200" dirty="0" err="1"/>
              <a:t>हो</a:t>
            </a:r>
            <a:r>
              <a:rPr lang="en-US" sz="1200" dirty="0"/>
              <a:t> </a:t>
            </a:r>
            <a:r>
              <a:rPr lang="en-US" sz="1200" dirty="0" err="1"/>
              <a:t>सकें</a:t>
            </a:r>
            <a:r>
              <a:rPr lang="en-US" sz="1200" dirty="0"/>
              <a:t>. </a:t>
            </a:r>
            <a:r>
              <a:rPr lang="en-US" sz="1200" dirty="0" err="1"/>
              <a:t>यहां</a:t>
            </a:r>
            <a:r>
              <a:rPr lang="en-US" sz="1200" dirty="0"/>
              <a:t> </a:t>
            </a:r>
            <a:r>
              <a:rPr lang="en-US" sz="1200" dirty="0" err="1"/>
              <a:t>तक</a:t>
            </a:r>
            <a:r>
              <a:rPr lang="en-US" sz="1200" dirty="0"/>
              <a:t> </a:t>
            </a:r>
            <a:r>
              <a:rPr lang="en-US" sz="1200" dirty="0" err="1"/>
              <a:t>कि</a:t>
            </a:r>
            <a:r>
              <a:rPr lang="en-US" sz="1200" dirty="0"/>
              <a:t> </a:t>
            </a:r>
            <a:r>
              <a:rPr lang="en-US" sz="1200" dirty="0" err="1"/>
              <a:t>निरक्षर</a:t>
            </a:r>
            <a:r>
              <a:rPr lang="en-US" sz="1200" dirty="0"/>
              <a:t> </a:t>
            </a:r>
            <a:r>
              <a:rPr lang="en-US" sz="1200" dirty="0" err="1"/>
              <a:t>लोग</a:t>
            </a:r>
            <a:r>
              <a:rPr lang="en-US" sz="1200" dirty="0"/>
              <a:t> </a:t>
            </a:r>
            <a:r>
              <a:rPr lang="en-US" sz="1200" dirty="0" err="1"/>
              <a:t>भी</a:t>
            </a:r>
            <a:r>
              <a:rPr lang="en-US" sz="1200" dirty="0"/>
              <a:t> </a:t>
            </a:r>
            <a:r>
              <a:rPr lang="en-US" sz="1200" dirty="0" err="1"/>
              <a:t>उन्हें</a:t>
            </a:r>
            <a:r>
              <a:rPr lang="en-US" sz="1200" dirty="0"/>
              <a:t> </a:t>
            </a:r>
            <a:r>
              <a:rPr lang="en-US" sz="1200" dirty="0" err="1"/>
              <a:t>पढ</a:t>
            </a:r>
            <a:r>
              <a:rPr lang="en-US" sz="1200" dirty="0"/>
              <a:t>़ </a:t>
            </a:r>
            <a:r>
              <a:rPr lang="en-US" sz="1200" dirty="0" err="1"/>
              <a:t>सकें</a:t>
            </a:r>
            <a:r>
              <a:rPr lang="en-US" sz="1200" dirty="0"/>
              <a:t>. </a:t>
            </a:r>
            <a:r>
              <a:rPr lang="en-US" sz="1200" dirty="0" err="1"/>
              <a:t>क्योंकि</a:t>
            </a:r>
            <a:r>
              <a:rPr lang="en-US" sz="1200" dirty="0"/>
              <a:t> </a:t>
            </a:r>
            <a:r>
              <a:rPr lang="en-US" sz="1200" dirty="0" err="1"/>
              <a:t>जब</a:t>
            </a:r>
            <a:r>
              <a:rPr lang="en-US" sz="1200" dirty="0"/>
              <a:t> </a:t>
            </a:r>
            <a:r>
              <a:rPr lang="en-US" sz="1200" dirty="0" err="1"/>
              <a:t>पाठक</a:t>
            </a:r>
            <a:r>
              <a:rPr lang="en-US" sz="1200" dirty="0"/>
              <a:t> </a:t>
            </a:r>
            <a:r>
              <a:rPr lang="en-US" sz="1200" dirty="0" err="1"/>
              <a:t>उन</a:t>
            </a:r>
            <a:r>
              <a:rPr lang="en-US" sz="1200" dirty="0"/>
              <a:t> </a:t>
            </a:r>
            <a:r>
              <a:rPr lang="en-US" sz="1200" dirty="0" err="1"/>
              <a:t>पर</a:t>
            </a:r>
            <a:r>
              <a:rPr lang="en-US" sz="1200" dirty="0"/>
              <a:t> </a:t>
            </a:r>
            <a:r>
              <a:rPr lang="en-US" sz="1200" dirty="0" err="1"/>
              <a:t>क्लिक</a:t>
            </a:r>
            <a:r>
              <a:rPr lang="en-US" sz="1200" dirty="0"/>
              <a:t> </a:t>
            </a:r>
            <a:r>
              <a:rPr lang="en-US" sz="1200" dirty="0" err="1"/>
              <a:t>करेंगे</a:t>
            </a:r>
            <a:r>
              <a:rPr lang="en-US" sz="1200" dirty="0"/>
              <a:t> </a:t>
            </a:r>
            <a:r>
              <a:rPr lang="en-US" sz="1200" dirty="0" err="1"/>
              <a:t>तो</a:t>
            </a:r>
            <a:r>
              <a:rPr lang="en-US" sz="1200" dirty="0"/>
              <a:t> </a:t>
            </a:r>
            <a:r>
              <a:rPr lang="en-US" sz="1200" dirty="0" err="1"/>
              <a:t>लिखित</a:t>
            </a:r>
            <a:r>
              <a:rPr lang="en-US" sz="1200" dirty="0"/>
              <a:t> </a:t>
            </a:r>
            <a:r>
              <a:rPr lang="en-US" sz="1200" dirty="0" err="1"/>
              <a:t>भाग</a:t>
            </a:r>
            <a:r>
              <a:rPr lang="en-US" sz="1200" dirty="0"/>
              <a:t> </a:t>
            </a:r>
            <a:r>
              <a:rPr lang="en-US" sz="1200" dirty="0" err="1"/>
              <a:t>स्वयं</a:t>
            </a:r>
            <a:r>
              <a:rPr lang="en-US" sz="1200" dirty="0"/>
              <a:t> </a:t>
            </a:r>
            <a:r>
              <a:rPr lang="en-US" sz="1200" dirty="0" err="1"/>
              <a:t>ही</a:t>
            </a:r>
            <a:r>
              <a:rPr lang="en-US" sz="1200" dirty="0"/>
              <a:t> "</a:t>
            </a:r>
            <a:r>
              <a:rPr lang="en-US" sz="1200" dirty="0" err="1"/>
              <a:t>बोलेगा</a:t>
            </a:r>
            <a:r>
              <a:rPr lang="en-US" sz="1200" dirty="0"/>
              <a:t>". </a:t>
            </a:r>
            <a:r>
              <a:rPr lang="en-US" sz="1200" dirty="0" err="1"/>
              <a:t>इस</a:t>
            </a:r>
            <a:r>
              <a:rPr lang="en-US" sz="1200" dirty="0"/>
              <a:t> </a:t>
            </a:r>
            <a:r>
              <a:rPr lang="en-US" sz="1200" dirty="0" err="1"/>
              <a:t>प्रकार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नवाचार</a:t>
            </a:r>
            <a:r>
              <a:rPr lang="en-US" sz="1200" dirty="0"/>
              <a:t> "</a:t>
            </a:r>
            <a:r>
              <a:rPr lang="en-US" sz="1200" dirty="0" err="1"/>
              <a:t>साक्षरता</a:t>
            </a:r>
            <a:r>
              <a:rPr lang="en-US" sz="1200" dirty="0"/>
              <a:t> </a:t>
            </a:r>
            <a:r>
              <a:rPr lang="en-US" sz="1200" dirty="0" err="1"/>
              <a:t>योजनाओं</a:t>
            </a:r>
            <a:r>
              <a:rPr lang="en-US" sz="1200" dirty="0"/>
              <a:t>"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सहायक</a:t>
            </a:r>
            <a:r>
              <a:rPr lang="en-US" sz="1200" dirty="0"/>
              <a:t> </a:t>
            </a:r>
            <a:r>
              <a:rPr lang="en-US" sz="1200" dirty="0" err="1"/>
              <a:t>होंगे</a:t>
            </a:r>
            <a:r>
              <a:rPr lang="en-US" sz="1200" dirty="0"/>
              <a:t>. </a:t>
            </a:r>
            <a:r>
              <a:rPr lang="en-US" sz="1200" dirty="0" err="1"/>
              <a:t>दूसरी</a:t>
            </a:r>
            <a:r>
              <a:rPr lang="en-US" sz="1200" dirty="0"/>
              <a:t> </a:t>
            </a:r>
            <a:r>
              <a:rPr lang="en-US" sz="1200" dirty="0" err="1"/>
              <a:t>एल्बम</a:t>
            </a:r>
            <a:r>
              <a:rPr lang="en-US" sz="1200" dirty="0"/>
              <a:t> "</a:t>
            </a:r>
            <a:r>
              <a:rPr lang="en-US" sz="1200" dirty="0" err="1"/>
              <a:t>द्विभाषी</a:t>
            </a:r>
            <a:r>
              <a:rPr lang="en-US" sz="1200" dirty="0"/>
              <a:t>" </a:t>
            </a:r>
            <a:r>
              <a:rPr lang="en-US" sz="1200" dirty="0" err="1"/>
              <a:t>होंगी</a:t>
            </a:r>
            <a:r>
              <a:rPr lang="en-US" sz="1200" dirty="0"/>
              <a:t> </a:t>
            </a:r>
            <a:r>
              <a:rPr lang="en-US" sz="1200" dirty="0" err="1"/>
              <a:t>जहां</a:t>
            </a:r>
            <a:r>
              <a:rPr lang="en-US" sz="1200" dirty="0"/>
              <a:t> </a:t>
            </a:r>
            <a:r>
              <a:rPr lang="en-US" sz="1200" dirty="0" err="1"/>
              <a:t>मात्र</a:t>
            </a:r>
            <a:r>
              <a:rPr lang="en-US" sz="1200" dirty="0"/>
              <a:t> </a:t>
            </a:r>
            <a:r>
              <a:rPr lang="en-US" sz="1200" dirty="0" err="1"/>
              <a:t>एक</a:t>
            </a:r>
            <a:r>
              <a:rPr lang="en-US" sz="1200" dirty="0"/>
              <a:t> </a:t>
            </a:r>
            <a:r>
              <a:rPr lang="en-US" sz="1200" dirty="0" err="1"/>
              <a:t>क्लिक</a:t>
            </a:r>
            <a:r>
              <a:rPr lang="en-US" sz="1200" dirty="0"/>
              <a:t> </a:t>
            </a:r>
            <a:r>
              <a:rPr lang="en-US" sz="1200" dirty="0" err="1"/>
              <a:t>करने</a:t>
            </a:r>
            <a:r>
              <a:rPr lang="en-US" sz="1200" dirty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ही</a:t>
            </a:r>
            <a:r>
              <a:rPr lang="en-US" sz="1200" dirty="0"/>
              <a:t> </a:t>
            </a:r>
            <a:r>
              <a:rPr lang="en-US" sz="1200" dirty="0" err="1"/>
              <a:t>एक</a:t>
            </a:r>
            <a:r>
              <a:rPr lang="en-US" sz="1200" dirty="0"/>
              <a:t> </a:t>
            </a:r>
            <a:r>
              <a:rPr lang="en-US" sz="1200" dirty="0" err="1"/>
              <a:t>भाषा</a:t>
            </a:r>
            <a:r>
              <a:rPr lang="en-US" sz="1200" dirty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दूसरी</a:t>
            </a:r>
            <a:r>
              <a:rPr lang="en-US" sz="1200" dirty="0"/>
              <a:t> </a:t>
            </a:r>
            <a:r>
              <a:rPr lang="en-US" sz="1200" dirty="0" err="1"/>
              <a:t>भाषा</a:t>
            </a:r>
            <a:r>
              <a:rPr lang="en-US" sz="1200" dirty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स्विच</a:t>
            </a:r>
            <a:r>
              <a:rPr lang="en-US" sz="1200" dirty="0"/>
              <a:t> </a:t>
            </a:r>
            <a:r>
              <a:rPr lang="en-US" sz="1200" dirty="0" err="1"/>
              <a:t>करना</a:t>
            </a:r>
            <a:r>
              <a:rPr lang="en-US" sz="1200" dirty="0"/>
              <a:t> </a:t>
            </a:r>
            <a:r>
              <a:rPr lang="en-US" sz="1200" dirty="0" err="1"/>
              <a:t>संभव</a:t>
            </a:r>
            <a:r>
              <a:rPr lang="en-US" sz="1200" dirty="0"/>
              <a:t> </a:t>
            </a:r>
            <a:r>
              <a:rPr lang="en-US" sz="1200" dirty="0" err="1"/>
              <a:t>होगा</a:t>
            </a:r>
            <a:r>
              <a:rPr lang="en-US" sz="1200" dirty="0"/>
              <a:t>. </a:t>
            </a:r>
            <a:r>
              <a:rPr lang="en-US" sz="1200" dirty="0" err="1"/>
              <a:t>इसके</a:t>
            </a:r>
            <a:r>
              <a:rPr lang="en-US" sz="1200" dirty="0"/>
              <a:t> </a:t>
            </a:r>
            <a:r>
              <a:rPr lang="en-US" sz="1200" dirty="0" err="1"/>
              <a:t>लिए</a:t>
            </a:r>
            <a:r>
              <a:rPr lang="en-US" sz="1200" dirty="0"/>
              <a:t> </a:t>
            </a:r>
            <a:r>
              <a:rPr lang="en-US" sz="1200" dirty="0" err="1"/>
              <a:t>एक</a:t>
            </a:r>
            <a:r>
              <a:rPr lang="en-US" sz="1200" dirty="0"/>
              <a:t> </a:t>
            </a:r>
            <a:r>
              <a:rPr lang="en-US" sz="1200" dirty="0" err="1"/>
              <a:t>उपकरण</a:t>
            </a:r>
            <a:r>
              <a:rPr lang="en-US" sz="1200" dirty="0"/>
              <a:t> </a:t>
            </a:r>
            <a:r>
              <a:rPr lang="en-US" sz="1200" dirty="0" err="1"/>
              <a:t>उपलब्ध</a:t>
            </a:r>
            <a:r>
              <a:rPr lang="en-US" sz="1200" dirty="0"/>
              <a:t> </a:t>
            </a:r>
            <a:r>
              <a:rPr lang="en-US" sz="1200" dirty="0" err="1"/>
              <a:t>कराया</a:t>
            </a:r>
            <a:r>
              <a:rPr lang="en-US" sz="1200" dirty="0"/>
              <a:t> </a:t>
            </a:r>
            <a:r>
              <a:rPr lang="en-US" sz="1200" dirty="0" err="1"/>
              <a:t>जायेगा</a:t>
            </a:r>
            <a:r>
              <a:rPr lang="en-US" sz="1200" dirty="0"/>
              <a:t> </a:t>
            </a:r>
            <a:r>
              <a:rPr lang="en-US" sz="1200" dirty="0" err="1"/>
              <a:t>जो</a:t>
            </a:r>
            <a:r>
              <a:rPr lang="en-US" sz="1200" dirty="0"/>
              <a:t> </a:t>
            </a:r>
            <a:r>
              <a:rPr lang="en-US" sz="1200" dirty="0" err="1"/>
              <a:t>भाषा</a:t>
            </a:r>
            <a:r>
              <a:rPr lang="en-US" sz="1200" dirty="0"/>
              <a:t> </a:t>
            </a:r>
            <a:r>
              <a:rPr lang="en-US" sz="1200" dirty="0" err="1"/>
              <a:t>कौशल</a:t>
            </a:r>
            <a:r>
              <a:rPr lang="en-US" sz="1200" dirty="0"/>
              <a:t> </a:t>
            </a:r>
            <a:r>
              <a:rPr lang="en-US" sz="1200" dirty="0" err="1"/>
              <a:t>विकसित</a:t>
            </a:r>
            <a:r>
              <a:rPr lang="en-US" sz="1200" dirty="0"/>
              <a:t> </a:t>
            </a:r>
            <a:r>
              <a:rPr lang="en-US" sz="1200" dirty="0" err="1"/>
              <a:t>करने</a:t>
            </a:r>
            <a:r>
              <a:rPr lang="en-US" sz="1200" dirty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लोगों</a:t>
            </a:r>
            <a:r>
              <a:rPr lang="en-US" sz="1200" dirty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r>
              <a:rPr lang="en-US" sz="1200" dirty="0" err="1"/>
              <a:t>मदद</a:t>
            </a:r>
            <a:r>
              <a:rPr lang="en-US" sz="1200" dirty="0"/>
              <a:t> </a:t>
            </a:r>
            <a:r>
              <a:rPr lang="en-US" sz="1200" dirty="0" err="1"/>
              <a:t>देगा</a:t>
            </a:r>
            <a:r>
              <a:rPr lang="en-US" sz="1200" dirty="0"/>
              <a:t>.</a:t>
            </a:r>
          </a:p>
          <a:p>
            <a:pPr>
              <a:lnSpc>
                <a:spcPct val="150000"/>
              </a:lnSpc>
            </a:pPr>
            <a:endParaRPr lang="en-US" sz="1200" dirty="0"/>
          </a:p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rgbClr val="FF0000"/>
                </a:solidFill>
              </a:rPr>
              <a:t>जीन-पियरे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पेटिट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/>
              <a:t>का</a:t>
            </a:r>
            <a:r>
              <a:rPr lang="en-US" sz="1200" dirty="0"/>
              <a:t> </a:t>
            </a:r>
            <a:r>
              <a:rPr lang="en-US" sz="1200" dirty="0" err="1"/>
              <a:t>जन्म</a:t>
            </a:r>
            <a:r>
              <a:rPr lang="en-US" sz="1200" dirty="0"/>
              <a:t> 1937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हुआ</a:t>
            </a:r>
            <a:r>
              <a:rPr lang="en-US" sz="1200" dirty="0"/>
              <a:t> </a:t>
            </a:r>
            <a:r>
              <a:rPr lang="en-US" sz="1200" dirty="0" err="1"/>
              <a:t>था</a:t>
            </a:r>
            <a:r>
              <a:rPr lang="en-US" sz="1200" dirty="0"/>
              <a:t>. </a:t>
            </a:r>
            <a:r>
              <a:rPr lang="en-US" sz="1200" dirty="0" err="1"/>
              <a:t>उन्होंने</a:t>
            </a:r>
            <a:r>
              <a:rPr lang="en-US" sz="1200" dirty="0"/>
              <a:t> </a:t>
            </a:r>
            <a:r>
              <a:rPr lang="en-US" sz="1200" dirty="0" err="1"/>
              <a:t>फ्रेंच</a:t>
            </a:r>
            <a:r>
              <a:rPr lang="en-US" sz="1200" dirty="0"/>
              <a:t> </a:t>
            </a:r>
            <a:r>
              <a:rPr lang="en-US" sz="1200" dirty="0" err="1"/>
              <a:t>अनुसंधान</a:t>
            </a:r>
            <a:r>
              <a:rPr lang="en-US" sz="1200" dirty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अपना</a:t>
            </a:r>
            <a:r>
              <a:rPr lang="en-US" sz="1200" dirty="0"/>
              <a:t> </a:t>
            </a:r>
            <a:r>
              <a:rPr lang="en-US" sz="1200" dirty="0" err="1"/>
              <a:t>करियर</a:t>
            </a:r>
            <a:r>
              <a:rPr lang="en-US" sz="1200" dirty="0"/>
              <a:t> </a:t>
            </a:r>
            <a:r>
              <a:rPr lang="en-US" sz="1200" dirty="0" err="1"/>
              <a:t>बनाया</a:t>
            </a:r>
            <a:r>
              <a:rPr lang="en-US" sz="1200" dirty="0"/>
              <a:t>. </a:t>
            </a:r>
            <a:r>
              <a:rPr lang="en-US" sz="1200" dirty="0" err="1"/>
              <a:t>उन्होंने</a:t>
            </a:r>
            <a:r>
              <a:rPr lang="en-US" sz="1200" dirty="0"/>
              <a:t> </a:t>
            </a:r>
            <a:r>
              <a:rPr lang="en-US" sz="1200" dirty="0" err="1"/>
              <a:t>प्लाज्मा</a:t>
            </a:r>
            <a:r>
              <a:rPr lang="en-US" sz="1200" dirty="0"/>
              <a:t> </a:t>
            </a:r>
            <a:r>
              <a:rPr lang="en-US" sz="1200" dirty="0" err="1"/>
              <a:t>भौतिक</a:t>
            </a:r>
            <a:r>
              <a:rPr lang="en-US" sz="1200" dirty="0"/>
              <a:t> </a:t>
            </a:r>
            <a:r>
              <a:rPr lang="en-US" sz="1200" dirty="0" err="1"/>
              <a:t>वैज्ञानिक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रूप</a:t>
            </a:r>
            <a:r>
              <a:rPr lang="en-US" sz="1200" dirty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काम</a:t>
            </a:r>
            <a:r>
              <a:rPr lang="en-US" sz="1200" dirty="0"/>
              <a:t> </a:t>
            </a:r>
            <a:r>
              <a:rPr lang="en-US" sz="1200" dirty="0" err="1"/>
              <a:t>किया</a:t>
            </a:r>
            <a:r>
              <a:rPr lang="en-US" sz="1200" dirty="0"/>
              <a:t>, </a:t>
            </a:r>
            <a:r>
              <a:rPr lang="en-US" sz="1200" dirty="0" err="1"/>
              <a:t>उन्होंने</a:t>
            </a:r>
            <a:r>
              <a:rPr lang="en-US" sz="1200" dirty="0"/>
              <a:t> </a:t>
            </a:r>
            <a:r>
              <a:rPr lang="en-US" sz="1200" dirty="0" err="1"/>
              <a:t>एक</a:t>
            </a:r>
            <a:r>
              <a:rPr lang="en-US" sz="1200" dirty="0"/>
              <a:t> </a:t>
            </a:r>
            <a:r>
              <a:rPr lang="en-US" sz="1200" dirty="0" err="1"/>
              <a:t>कंप्यूटर</a:t>
            </a:r>
            <a:r>
              <a:rPr lang="en-US" sz="1200" dirty="0"/>
              <a:t> </a:t>
            </a:r>
            <a:r>
              <a:rPr lang="en-US" sz="1200" dirty="0" err="1"/>
              <a:t>साइंस</a:t>
            </a:r>
            <a:r>
              <a:rPr lang="en-US" sz="1200" dirty="0"/>
              <a:t> </a:t>
            </a:r>
            <a:r>
              <a:rPr lang="en-US" sz="1200" dirty="0" err="1"/>
              <a:t>सेंटर</a:t>
            </a:r>
            <a:r>
              <a:rPr lang="en-US" sz="1200" dirty="0"/>
              <a:t> </a:t>
            </a:r>
            <a:r>
              <a:rPr lang="en-US" sz="1200" dirty="0" err="1"/>
              <a:t>का</a:t>
            </a:r>
            <a:r>
              <a:rPr lang="en-US" sz="1200" dirty="0"/>
              <a:t> </a:t>
            </a:r>
            <a:r>
              <a:rPr lang="en-US" sz="1200" dirty="0" err="1"/>
              <a:t>निर्देशन</a:t>
            </a:r>
            <a:r>
              <a:rPr lang="en-US" sz="1200" dirty="0"/>
              <a:t> </a:t>
            </a:r>
            <a:r>
              <a:rPr lang="en-US" sz="1200" dirty="0" err="1"/>
              <a:t>किया</a:t>
            </a:r>
            <a:r>
              <a:rPr lang="en-US" sz="1200" dirty="0"/>
              <a:t>, </a:t>
            </a:r>
            <a:r>
              <a:rPr lang="en-US" sz="1200" dirty="0" err="1"/>
              <a:t>और</a:t>
            </a:r>
            <a:r>
              <a:rPr lang="en-US" sz="1200" dirty="0"/>
              <a:t> </a:t>
            </a:r>
            <a:r>
              <a:rPr lang="en-US" sz="1200" dirty="0" err="1"/>
              <a:t>तमाम</a:t>
            </a:r>
            <a:r>
              <a:rPr lang="en-US" sz="1200" dirty="0"/>
              <a:t> </a:t>
            </a:r>
            <a:r>
              <a:rPr lang="en-US" sz="1200" dirty="0" err="1"/>
              <a:t>सॉफ्टवेयर्स</a:t>
            </a:r>
            <a:r>
              <a:rPr lang="en-US" sz="1200" dirty="0"/>
              <a:t> </a:t>
            </a:r>
            <a:r>
              <a:rPr lang="en-US" sz="1200" dirty="0" err="1"/>
              <a:t>बनाए</a:t>
            </a:r>
            <a:r>
              <a:rPr lang="en-US" sz="1200" dirty="0"/>
              <a:t>. </a:t>
            </a:r>
            <a:r>
              <a:rPr lang="en-US" sz="1200" dirty="0" err="1"/>
              <a:t>उनके</a:t>
            </a:r>
            <a:r>
              <a:rPr lang="en-US" sz="1200" dirty="0"/>
              <a:t> </a:t>
            </a:r>
            <a:r>
              <a:rPr lang="en-US" sz="1200" dirty="0" err="1"/>
              <a:t>सैकड़ों</a:t>
            </a:r>
            <a:r>
              <a:rPr lang="en-US" sz="1200" dirty="0"/>
              <a:t> </a:t>
            </a:r>
            <a:r>
              <a:rPr lang="en-US" sz="1200" dirty="0" err="1"/>
              <a:t>लेख</a:t>
            </a:r>
            <a:r>
              <a:rPr lang="en-US" sz="1200" dirty="0"/>
              <a:t> </a:t>
            </a:r>
            <a:r>
              <a:rPr lang="en-US" sz="1200" dirty="0" err="1"/>
              <a:t>वैज्ञानिक</a:t>
            </a:r>
            <a:r>
              <a:rPr lang="en-US" sz="1200" dirty="0"/>
              <a:t> </a:t>
            </a:r>
            <a:r>
              <a:rPr lang="en-US" sz="1200" dirty="0" err="1"/>
              <a:t>पत्रिकाओं</a:t>
            </a:r>
            <a:r>
              <a:rPr lang="en-US" sz="1200" dirty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प्रकाशित</a:t>
            </a:r>
            <a:r>
              <a:rPr lang="en-US" sz="1200" dirty="0"/>
              <a:t> </a:t>
            </a:r>
            <a:r>
              <a:rPr lang="en-US" sz="1200" dirty="0" err="1"/>
              <a:t>हुए</a:t>
            </a:r>
            <a:r>
              <a:rPr lang="en-US" sz="1200" dirty="0"/>
              <a:t> </a:t>
            </a:r>
            <a:r>
              <a:rPr lang="en-US" sz="1200" dirty="0" err="1"/>
              <a:t>हैं</a:t>
            </a:r>
            <a:r>
              <a:rPr lang="en-US" sz="1200" dirty="0"/>
              <a:t> </a:t>
            </a:r>
            <a:r>
              <a:rPr lang="en-US" sz="1200" dirty="0" err="1"/>
              <a:t>जिनमें</a:t>
            </a:r>
            <a:r>
              <a:rPr lang="en-US" sz="1200" dirty="0"/>
              <a:t> </a:t>
            </a:r>
            <a:r>
              <a:rPr lang="en-US" sz="1200" dirty="0" err="1"/>
              <a:t>द्रव</a:t>
            </a:r>
            <a:r>
              <a:rPr lang="en-US" sz="1200" dirty="0"/>
              <a:t> </a:t>
            </a:r>
            <a:r>
              <a:rPr lang="en-US" sz="1200" dirty="0" err="1"/>
              <a:t>यांत्रिकी</a:t>
            </a:r>
            <a:r>
              <a:rPr lang="en-US" sz="1200" dirty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लेकर</a:t>
            </a:r>
            <a:r>
              <a:rPr lang="en-US" sz="1200" dirty="0"/>
              <a:t> </a:t>
            </a:r>
            <a:r>
              <a:rPr lang="en-US" sz="1200" dirty="0" err="1"/>
              <a:t>सैद्धांतिक</a:t>
            </a:r>
            <a:r>
              <a:rPr lang="en-US" sz="1200" dirty="0"/>
              <a:t> </a:t>
            </a:r>
            <a:r>
              <a:rPr lang="en-US" sz="1200" dirty="0" err="1"/>
              <a:t>सृष्टिशास्त्र</a:t>
            </a:r>
            <a:r>
              <a:rPr lang="en-US" sz="1200" dirty="0"/>
              <a:t> </a:t>
            </a:r>
            <a:r>
              <a:rPr lang="en-US" sz="1200" dirty="0" err="1"/>
              <a:t>तक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विषय</a:t>
            </a:r>
            <a:r>
              <a:rPr lang="en-US" sz="1200" dirty="0"/>
              <a:t> </a:t>
            </a:r>
            <a:r>
              <a:rPr lang="en-US" sz="1200" dirty="0" err="1"/>
              <a:t>शामिल</a:t>
            </a:r>
            <a:r>
              <a:rPr lang="en-US" sz="1200" dirty="0"/>
              <a:t> </a:t>
            </a:r>
            <a:r>
              <a:rPr lang="en-US" sz="1200" dirty="0" err="1"/>
              <a:t>हैं</a:t>
            </a:r>
            <a:r>
              <a:rPr lang="en-US" sz="1200" dirty="0"/>
              <a:t>. </a:t>
            </a:r>
            <a:r>
              <a:rPr lang="en-US" sz="1200" dirty="0" err="1"/>
              <a:t>उन्होंने</a:t>
            </a:r>
            <a:r>
              <a:rPr lang="en-US" sz="1200" dirty="0"/>
              <a:t> </a:t>
            </a:r>
            <a:r>
              <a:rPr lang="en-US" sz="1200" dirty="0" err="1"/>
              <a:t>लगभग</a:t>
            </a:r>
            <a:r>
              <a:rPr lang="en-US" sz="1200" dirty="0"/>
              <a:t> </a:t>
            </a:r>
            <a:r>
              <a:rPr lang="en-US" sz="1200" dirty="0" err="1"/>
              <a:t>तीस</a:t>
            </a:r>
            <a:r>
              <a:rPr lang="en-US" sz="1200" dirty="0"/>
              <a:t> </a:t>
            </a:r>
            <a:r>
              <a:rPr lang="en-US" sz="1200" dirty="0" err="1"/>
              <a:t>पुस्तकें</a:t>
            </a:r>
            <a:r>
              <a:rPr lang="en-US" sz="1200" dirty="0"/>
              <a:t> </a:t>
            </a:r>
            <a:r>
              <a:rPr lang="en-US" sz="1200" dirty="0" err="1"/>
              <a:t>लिखी</a:t>
            </a:r>
            <a:r>
              <a:rPr lang="en-US" sz="1200" dirty="0"/>
              <a:t> </a:t>
            </a:r>
            <a:r>
              <a:rPr lang="en-US" sz="1200" dirty="0" err="1"/>
              <a:t>हैं</a:t>
            </a:r>
            <a:r>
              <a:rPr lang="en-US" sz="1200" dirty="0"/>
              <a:t> </a:t>
            </a:r>
            <a:r>
              <a:rPr lang="en-US" sz="1200" dirty="0" err="1"/>
              <a:t>जिनका</a:t>
            </a:r>
            <a:r>
              <a:rPr lang="en-US" sz="1200" dirty="0"/>
              <a:t> </a:t>
            </a:r>
            <a:r>
              <a:rPr lang="en-US" sz="1200" dirty="0" err="1"/>
              <a:t>कई</a:t>
            </a:r>
            <a:r>
              <a:rPr lang="en-US" sz="1200" dirty="0"/>
              <a:t> </a:t>
            </a:r>
            <a:r>
              <a:rPr lang="en-US" sz="1200" dirty="0" err="1"/>
              <a:t>भाषाओं</a:t>
            </a:r>
            <a:r>
              <a:rPr lang="en-US" sz="1200" dirty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अनुवाद</a:t>
            </a:r>
            <a:r>
              <a:rPr lang="en-US" sz="1200" dirty="0"/>
              <a:t> </a:t>
            </a:r>
            <a:r>
              <a:rPr lang="en-US" sz="1200" dirty="0" err="1"/>
              <a:t>हुआ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1200" dirty="0"/>
              <a:t> </a:t>
            </a:r>
          </a:p>
          <a:p>
            <a:pPr>
              <a:lnSpc>
                <a:spcPct val="150000"/>
              </a:lnSpc>
            </a:pPr>
            <a:r>
              <a:rPr lang="en-US" sz="1200" dirty="0" err="1"/>
              <a:t>निम्नलिखित</a:t>
            </a:r>
            <a:r>
              <a:rPr lang="en-US" sz="1200" dirty="0"/>
              <a:t> </a:t>
            </a:r>
            <a:r>
              <a:rPr lang="en-US" sz="1200" dirty="0" err="1"/>
              <a:t>इंटरनेट</a:t>
            </a:r>
            <a:r>
              <a:rPr lang="en-US" sz="1200" dirty="0"/>
              <a:t> </a:t>
            </a:r>
            <a:r>
              <a:rPr lang="en-US" sz="1200" dirty="0" err="1"/>
              <a:t>साइट</a:t>
            </a:r>
            <a:r>
              <a:rPr lang="en-US" sz="1200" dirty="0"/>
              <a:t> </a:t>
            </a:r>
            <a:r>
              <a:rPr lang="en-US" sz="1200" dirty="0" err="1"/>
              <a:t>पर</a:t>
            </a:r>
            <a:r>
              <a:rPr lang="en-US" sz="1200" dirty="0"/>
              <a:t> </a:t>
            </a:r>
            <a:r>
              <a:rPr lang="en-US" sz="1200" dirty="0" err="1"/>
              <a:t>एसोसिएशन</a:t>
            </a:r>
            <a:r>
              <a:rPr lang="en-US" sz="1200" dirty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संपर्क</a:t>
            </a:r>
            <a:r>
              <a:rPr lang="en-US" sz="1200" dirty="0"/>
              <a:t> </a:t>
            </a:r>
            <a:r>
              <a:rPr lang="en-US" sz="1200" dirty="0" err="1"/>
              <a:t>किया</a:t>
            </a:r>
            <a:r>
              <a:rPr lang="en-US" sz="1200" dirty="0"/>
              <a:t> </a:t>
            </a:r>
            <a:r>
              <a:rPr lang="en-US" sz="1200" dirty="0" err="1"/>
              <a:t>जा</a:t>
            </a:r>
            <a:r>
              <a:rPr lang="en-US" sz="1200" dirty="0"/>
              <a:t> </a:t>
            </a:r>
            <a:r>
              <a:rPr lang="en-US" sz="1200" dirty="0" err="1"/>
              <a:t>सकता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1200" dirty="0"/>
              <a:t>http://savoir-sans-frontieres.com</a:t>
            </a:r>
          </a:p>
        </p:txBody>
      </p:sp>
    </p:spTree>
    <p:extLst>
      <p:ext uri="{BB962C8B-B14F-4D97-AF65-F5344CB8AC3E}">
        <p14:creationId xmlns:p14="http://schemas.microsoft.com/office/powerpoint/2010/main" val="3431312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1000 BILLION SUNS\PIX\milSoleils2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7466012" cy="980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9569" y="385008"/>
            <a:ext cx="487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वास्तव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,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जीन्स-त्रिज्या</a:t>
            </a:r>
            <a:r>
              <a:rPr lang="en-US" sz="1500" dirty="0"/>
              <a:t> (*)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गड्ढे</a:t>
            </a:r>
            <a:r>
              <a:rPr lang="en-US" sz="1500" dirty="0"/>
              <a:t> </a:t>
            </a:r>
            <a:r>
              <a:rPr lang="en-US" sz="1500" dirty="0" err="1"/>
              <a:t>बनते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उन</a:t>
            </a:r>
            <a:r>
              <a:rPr lang="en-US" sz="1500" dirty="0" smtClean="0"/>
              <a:t> </a:t>
            </a:r>
            <a:r>
              <a:rPr lang="en-US" sz="1500" dirty="0" err="1"/>
              <a:t>सभी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त्रिज्या</a:t>
            </a:r>
            <a:r>
              <a:rPr lang="en-US" sz="1500" dirty="0"/>
              <a:t>,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क्रिटिकल-त्रिज्या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करीब</a:t>
            </a:r>
            <a:r>
              <a:rPr lang="en-US" sz="1500" dirty="0"/>
              <a:t> </a:t>
            </a:r>
            <a:r>
              <a:rPr lang="en-US" sz="1500" dirty="0" err="1"/>
              <a:t>होती</a:t>
            </a:r>
            <a:r>
              <a:rPr lang="en-US" sz="1500" dirty="0"/>
              <a:t> </a:t>
            </a:r>
            <a:r>
              <a:rPr lang="en-US" sz="1500" dirty="0" err="1" smtClean="0"/>
              <a:t>है</a:t>
            </a:r>
            <a:r>
              <a:rPr lang="en-US" sz="1500" dirty="0" smtClean="0"/>
              <a:t>.</a:t>
            </a:r>
            <a:endParaRPr lang="en-US" sz="1500" dirty="0"/>
          </a:p>
        </p:txBody>
      </p:sp>
      <p:sp>
        <p:nvSpPr>
          <p:cNvPr id="5" name="Rectangle 4"/>
          <p:cNvSpPr/>
          <p:nvPr/>
        </p:nvSpPr>
        <p:spPr>
          <a:xfrm>
            <a:off x="4409281" y="1853404"/>
            <a:ext cx="242728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ठीक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गुरुत्वाकर्षण</a:t>
            </a:r>
            <a:r>
              <a:rPr lang="en-US" sz="1500" dirty="0"/>
              <a:t> </a:t>
            </a:r>
            <a:r>
              <a:rPr lang="en-US" sz="1500" dirty="0" err="1"/>
              <a:t>अस्थिरता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कारण</a:t>
            </a:r>
            <a:r>
              <a:rPr lang="en-US" sz="1500" dirty="0"/>
              <a:t> </a:t>
            </a:r>
            <a:r>
              <a:rPr lang="en-US" sz="1500" dirty="0" err="1"/>
              <a:t>पदार्थ</a:t>
            </a:r>
            <a:r>
              <a:rPr lang="en-US" sz="1500" dirty="0"/>
              <a:t> </a:t>
            </a:r>
            <a:r>
              <a:rPr lang="en-US" sz="1500" dirty="0" err="1"/>
              <a:t>गांठों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विखंडित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जिनकी</a:t>
            </a:r>
            <a:r>
              <a:rPr lang="en-US" sz="1500" dirty="0"/>
              <a:t> </a:t>
            </a:r>
            <a:r>
              <a:rPr lang="en-US" sz="1500" dirty="0" err="1"/>
              <a:t>त्रिज्या</a:t>
            </a:r>
            <a:r>
              <a:rPr lang="en-US" sz="1500" dirty="0"/>
              <a:t>, </a:t>
            </a:r>
            <a:r>
              <a:rPr lang="en-US" sz="1500" dirty="0" err="1"/>
              <a:t>जीन्स-त्रिज्या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बराबर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होती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इसलिए</a:t>
            </a:r>
            <a:r>
              <a:rPr lang="en-US" sz="1500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3064669" y="3758406"/>
            <a:ext cx="33528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इन</a:t>
            </a:r>
            <a:r>
              <a:rPr lang="en-US" sz="1500" dirty="0"/>
              <a:t> </a:t>
            </a:r>
            <a:r>
              <a:rPr lang="en-US" sz="1500" dirty="0" err="1"/>
              <a:t>गांठों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द्रव्य</a:t>
            </a:r>
            <a:r>
              <a:rPr lang="en-US" sz="1500" dirty="0"/>
              <a:t> </a:t>
            </a:r>
            <a:r>
              <a:rPr lang="en-US" sz="1500" dirty="0" err="1"/>
              <a:t>संकुचित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गर्म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उसका</a:t>
            </a:r>
            <a:r>
              <a:rPr lang="en-US" sz="1500" dirty="0"/>
              <a:t> </a:t>
            </a:r>
            <a:r>
              <a:rPr lang="en-US" sz="1500" dirty="0" err="1"/>
              <a:t>तापमान</a:t>
            </a:r>
            <a:r>
              <a:rPr lang="en-US" sz="1500" dirty="0"/>
              <a:t> </a:t>
            </a:r>
            <a:r>
              <a:rPr lang="en-US" sz="1500" dirty="0" err="1"/>
              <a:t>बढ़कर</a:t>
            </a:r>
            <a:r>
              <a:rPr lang="en-US" sz="1500" dirty="0"/>
              <a:t> 3000°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जाता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परिणाम</a:t>
            </a:r>
            <a:r>
              <a:rPr lang="en-US" sz="1500" dirty="0"/>
              <a:t>: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आयनित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मुक्त</a:t>
            </a:r>
            <a:r>
              <a:rPr lang="en-US" sz="1500" dirty="0"/>
              <a:t> </a:t>
            </a:r>
            <a:r>
              <a:rPr lang="en-US" sz="1500" dirty="0" err="1"/>
              <a:t>इलेक्ट्रॉनों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समृद्ध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पदार्थ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बैकग्राउंड-रेडिएशन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बीच</a:t>
            </a:r>
            <a:r>
              <a:rPr lang="en-US" sz="1500" dirty="0"/>
              <a:t> </a:t>
            </a:r>
            <a:r>
              <a:rPr lang="en-US" sz="1500" dirty="0" err="1"/>
              <a:t>कपलिंग</a:t>
            </a:r>
            <a:r>
              <a:rPr lang="en-US" sz="1500" dirty="0"/>
              <a:t> (</a:t>
            </a:r>
            <a:r>
              <a:rPr lang="en-US" sz="1500" dirty="0" err="1"/>
              <a:t>जोड़</a:t>
            </a:r>
            <a:r>
              <a:rPr lang="en-US" sz="1500" dirty="0"/>
              <a:t>)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प्रकट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पदार्थ</a:t>
            </a:r>
            <a:r>
              <a:rPr lang="en-US" sz="1500" dirty="0"/>
              <a:t> "</a:t>
            </a:r>
            <a:r>
              <a:rPr lang="en-US" sz="1500" dirty="0" err="1"/>
              <a:t>रिक्तता</a:t>
            </a:r>
            <a:r>
              <a:rPr lang="en-US" sz="1500" dirty="0"/>
              <a:t>"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बार</a:t>
            </a:r>
            <a:r>
              <a:rPr lang="en-US" sz="1500" dirty="0"/>
              <a:t>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चिपकता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633538" y="5892006"/>
            <a:ext cx="505063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पदार्थ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बार</a:t>
            </a:r>
            <a:r>
              <a:rPr lang="en-US" sz="1500" dirty="0"/>
              <a:t>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फोटॉन</a:t>
            </a:r>
            <a:r>
              <a:rPr lang="en-US" sz="1500" dirty="0"/>
              <a:t> </a:t>
            </a:r>
            <a:r>
              <a:rPr lang="en-US" sz="1500" dirty="0" err="1"/>
              <a:t>गैस</a:t>
            </a:r>
            <a:r>
              <a:rPr lang="en-US" sz="1500" dirty="0"/>
              <a:t> (</a:t>
            </a:r>
            <a:r>
              <a:rPr lang="en-US" sz="1500" dirty="0" err="1"/>
              <a:t>अपने</a:t>
            </a:r>
            <a:r>
              <a:rPr lang="en-US" sz="1500" dirty="0"/>
              <a:t> </a:t>
            </a:r>
            <a:r>
              <a:rPr lang="en-US" sz="1500" dirty="0" err="1"/>
              <a:t>समर्थन</a:t>
            </a:r>
            <a:r>
              <a:rPr lang="en-US" sz="1500" dirty="0"/>
              <a:t>)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खींचने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कोशिश</a:t>
            </a:r>
            <a:r>
              <a:rPr lang="en-US" sz="1500" dirty="0"/>
              <a:t> </a:t>
            </a:r>
            <a:r>
              <a:rPr lang="en-US" sz="1500" dirty="0" err="1"/>
              <a:t>करेगा</a:t>
            </a:r>
            <a:r>
              <a:rPr lang="en-US" sz="1500" dirty="0"/>
              <a:t>.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क्योंकि</a:t>
            </a:r>
            <a:r>
              <a:rPr lang="en-US" sz="1500" dirty="0"/>
              <a:t> </a:t>
            </a:r>
            <a:r>
              <a:rPr lang="en-US" sz="1500" dirty="0" err="1"/>
              <a:t>बैकग्राउंड-रेडिएशन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अभी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लोच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कमी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इसलिए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गांठों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संक्षेपण</a:t>
            </a:r>
            <a:r>
              <a:rPr lang="en-US" sz="1500" dirty="0"/>
              <a:t> (</a:t>
            </a:r>
            <a:r>
              <a:rPr lang="en-US" sz="1500" dirty="0" err="1"/>
              <a:t>कंडेंसशन</a:t>
            </a:r>
            <a:r>
              <a:rPr lang="en-US" sz="1500" dirty="0"/>
              <a:t>) </a:t>
            </a:r>
            <a:r>
              <a:rPr lang="en-US" sz="1500" dirty="0" err="1"/>
              <a:t>प्रक्रिया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रोकता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2721769" y="7012176"/>
            <a:ext cx="371157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 </a:t>
            </a:r>
            <a:r>
              <a:rPr lang="en-US" sz="1500" dirty="0" err="1" smtClean="0"/>
              <a:t>दूसरे</a:t>
            </a:r>
            <a:r>
              <a:rPr lang="en-US" sz="1500" dirty="0" smtClean="0"/>
              <a:t> </a:t>
            </a:r>
            <a:r>
              <a:rPr lang="en-US" sz="1500" dirty="0" err="1"/>
              <a:t>शब्दों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, </a:t>
            </a:r>
            <a:r>
              <a:rPr lang="en-US" sz="1500" dirty="0" err="1"/>
              <a:t>ब्रह्मांड</a:t>
            </a:r>
            <a:r>
              <a:rPr lang="en-US" sz="1500" dirty="0"/>
              <a:t> </a:t>
            </a:r>
            <a:r>
              <a:rPr lang="en-US" sz="1500" dirty="0" err="1"/>
              <a:t>उन</a:t>
            </a:r>
            <a:r>
              <a:rPr lang="en-US" sz="1500" dirty="0"/>
              <a:t> </a:t>
            </a:r>
            <a:r>
              <a:rPr lang="en-US" sz="1500" dirty="0" err="1"/>
              <a:t>चीजों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भरा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, </a:t>
            </a:r>
            <a:r>
              <a:rPr lang="en-US" sz="1500" dirty="0" err="1"/>
              <a:t>जिनका</a:t>
            </a:r>
            <a:r>
              <a:rPr lang="en-US" sz="1500" dirty="0"/>
              <a:t> </a:t>
            </a:r>
            <a:r>
              <a:rPr lang="en-US" sz="1500" dirty="0" err="1"/>
              <a:t>तापमान</a:t>
            </a:r>
            <a:r>
              <a:rPr lang="en-US" sz="1500" dirty="0"/>
              <a:t> 3000°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जिनका</a:t>
            </a:r>
            <a:r>
              <a:rPr lang="en-US" sz="1500" dirty="0"/>
              <a:t> </a:t>
            </a:r>
            <a:r>
              <a:rPr lang="en-US" sz="1500" dirty="0" err="1"/>
              <a:t>द्रव्यमान</a:t>
            </a:r>
            <a:r>
              <a:rPr lang="en-US" sz="1500" dirty="0"/>
              <a:t> </a:t>
            </a:r>
            <a:r>
              <a:rPr lang="en-US" sz="1500" dirty="0" err="1"/>
              <a:t>दस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सौ</a:t>
            </a:r>
            <a:r>
              <a:rPr lang="en-US" sz="1500" dirty="0"/>
              <a:t> </a:t>
            </a:r>
            <a:r>
              <a:rPr lang="en-US" sz="1500" dirty="0" err="1"/>
              <a:t>हजार</a:t>
            </a:r>
            <a:r>
              <a:rPr lang="en-US" sz="1500" dirty="0"/>
              <a:t> </a:t>
            </a:r>
            <a:r>
              <a:rPr lang="en-US" sz="1500" dirty="0" err="1"/>
              <a:t>सोलर-मास</a:t>
            </a:r>
            <a:r>
              <a:rPr lang="en-US" sz="1500" dirty="0"/>
              <a:t> </a:t>
            </a:r>
            <a:r>
              <a:rPr lang="en-US" sz="1500" dirty="0" err="1"/>
              <a:t>जितना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83369" y="9321006"/>
            <a:ext cx="5562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 </a:t>
            </a:r>
            <a:r>
              <a:rPr lang="en-US" sz="1400" dirty="0" smtClean="0"/>
              <a:t> (*) </a:t>
            </a:r>
            <a:r>
              <a:rPr lang="en-US" sz="1400" dirty="0" err="1"/>
              <a:t>सर</a:t>
            </a:r>
            <a:r>
              <a:rPr lang="en-US" sz="1400" dirty="0"/>
              <a:t> </a:t>
            </a:r>
            <a:r>
              <a:rPr lang="en-US" sz="1400" dirty="0" err="1"/>
              <a:t>जेम्स</a:t>
            </a:r>
            <a:r>
              <a:rPr lang="en-US" sz="1400" dirty="0"/>
              <a:t> </a:t>
            </a:r>
            <a:r>
              <a:rPr lang="en-US" sz="1400" dirty="0" err="1"/>
              <a:t>जीन्स</a:t>
            </a:r>
            <a:r>
              <a:rPr lang="en-US" sz="1400" dirty="0"/>
              <a:t>, </a:t>
            </a:r>
            <a:r>
              <a:rPr lang="en-US" sz="1400" dirty="0" err="1"/>
              <a:t>ब्रिटिश</a:t>
            </a:r>
            <a:r>
              <a:rPr lang="en-US" sz="1400" dirty="0"/>
              <a:t> </a:t>
            </a:r>
            <a:r>
              <a:rPr lang="en-US" sz="1400" dirty="0" err="1"/>
              <a:t>खगोलशास्त्री</a:t>
            </a:r>
            <a:r>
              <a:rPr lang="en-US" sz="1400" dirty="0"/>
              <a:t> (1877-1946).</a:t>
            </a:r>
          </a:p>
        </p:txBody>
      </p:sp>
    </p:spTree>
    <p:extLst>
      <p:ext uri="{BB962C8B-B14F-4D97-AF65-F5344CB8AC3E}">
        <p14:creationId xmlns:p14="http://schemas.microsoft.com/office/powerpoint/2010/main" val="4252377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424738" cy="9802813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pic>
        <p:nvPicPr>
          <p:cNvPr id="21506" name="Picture 2" descr="C:\Users\HP\Desktop\1000 BILLION SUNS\PIX\milSoleils2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7424738" cy="977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589169" y="405606"/>
            <a:ext cx="3711575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588169" y="558006"/>
            <a:ext cx="61722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उसके</a:t>
            </a:r>
            <a:r>
              <a:rPr lang="en-US" sz="1500" dirty="0"/>
              <a:t> </a:t>
            </a:r>
            <a:r>
              <a:rPr lang="en-US" sz="1500" dirty="0" err="1"/>
              <a:t>बाद</a:t>
            </a:r>
            <a:r>
              <a:rPr lang="en-US" sz="1500" dirty="0"/>
              <a:t> </a:t>
            </a:r>
            <a:r>
              <a:rPr lang="en-US" sz="1500" dirty="0" err="1"/>
              <a:t>ज्यादा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विस्तार</a:t>
            </a:r>
            <a:r>
              <a:rPr lang="en-US" sz="1500" dirty="0"/>
              <a:t>, </a:t>
            </a:r>
            <a:r>
              <a:rPr lang="en-US" sz="1500" dirty="0" err="1"/>
              <a:t>गांठों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केवल</a:t>
            </a:r>
            <a:r>
              <a:rPr lang="en-US" sz="1500" dirty="0"/>
              <a:t> </a:t>
            </a:r>
            <a:r>
              <a:rPr lang="en-US" sz="1500" dirty="0" err="1"/>
              <a:t>एक-दूसरे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अलग</a:t>
            </a:r>
            <a:r>
              <a:rPr lang="en-US" sz="1500" dirty="0"/>
              <a:t> </a:t>
            </a:r>
            <a:r>
              <a:rPr lang="en-US" sz="1500" dirty="0" err="1"/>
              <a:t>करता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पहले</a:t>
            </a:r>
            <a:r>
              <a:rPr lang="en-US" sz="1500" dirty="0"/>
              <a:t>, </a:t>
            </a:r>
            <a:r>
              <a:rPr lang="en-US" sz="1500" dirty="0" err="1"/>
              <a:t>ब्रह्मांड</a:t>
            </a:r>
            <a:r>
              <a:rPr lang="en-US" sz="1500" dirty="0"/>
              <a:t> </a:t>
            </a:r>
            <a:r>
              <a:rPr lang="en-US" sz="1500" dirty="0" err="1"/>
              <a:t>हाइड्रोजन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हीलियम</a:t>
            </a:r>
            <a:r>
              <a:rPr lang="en-US" sz="1500" dirty="0"/>
              <a:t> </a:t>
            </a:r>
            <a:r>
              <a:rPr lang="en-US" sz="1500" dirty="0" err="1"/>
              <a:t>परमाणुओं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मिश्रण</a:t>
            </a:r>
            <a:r>
              <a:rPr lang="en-US" sz="1500" dirty="0"/>
              <a:t> </a:t>
            </a:r>
            <a:r>
              <a:rPr lang="en-US" sz="1500" dirty="0" err="1"/>
              <a:t>था</a:t>
            </a:r>
            <a:r>
              <a:rPr lang="en-US" sz="1500" dirty="0"/>
              <a:t>;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उसे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इमल्शन</a:t>
            </a:r>
            <a:r>
              <a:rPr lang="en-US" sz="1500" dirty="0"/>
              <a:t> </a:t>
            </a:r>
            <a:r>
              <a:rPr lang="en-US" sz="1500" dirty="0" err="1"/>
              <a:t>बुला</a:t>
            </a:r>
            <a:r>
              <a:rPr lang="en-US" sz="1500" dirty="0"/>
              <a:t> </a:t>
            </a:r>
            <a:r>
              <a:rPr lang="en-US" sz="1500" dirty="0" err="1"/>
              <a:t>सकते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जिसका</a:t>
            </a:r>
            <a:r>
              <a:rPr lang="en-US" sz="1500" dirty="0"/>
              <a:t> </a:t>
            </a:r>
            <a:r>
              <a:rPr lang="en-US" sz="1500" dirty="0" err="1"/>
              <a:t>विस्तार</a:t>
            </a:r>
            <a:r>
              <a:rPr lang="en-US" sz="1500" dirty="0"/>
              <a:t> </a:t>
            </a:r>
            <a:r>
              <a:rPr lang="en-US" sz="1500" dirty="0" err="1"/>
              <a:t>हमारी</a:t>
            </a:r>
            <a:r>
              <a:rPr lang="en-US" sz="1500" dirty="0"/>
              <a:t> </a:t>
            </a:r>
            <a:r>
              <a:rPr lang="en-US" sz="1500" dirty="0" err="1"/>
              <a:t>दृष्टि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कहीं</a:t>
            </a:r>
            <a:r>
              <a:rPr lang="en-US" sz="1500" dirty="0"/>
              <a:t> </a:t>
            </a:r>
            <a:r>
              <a:rPr lang="en-US" sz="1500" dirty="0" err="1"/>
              <a:t>अधिक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02569" y="3377406"/>
            <a:ext cx="185820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सपाट</a:t>
            </a:r>
            <a:r>
              <a:rPr lang="en-US" sz="1500" dirty="0"/>
              <a:t>, </a:t>
            </a:r>
            <a:r>
              <a:rPr lang="en-US" sz="1500" dirty="0" err="1"/>
              <a:t>उबाऊ</a:t>
            </a:r>
            <a:r>
              <a:rPr lang="en-US" sz="1500" dirty="0"/>
              <a:t> </a:t>
            </a:r>
            <a:r>
              <a:rPr lang="en-US" sz="1500" dirty="0" err="1"/>
              <a:t>ब्रह्मांड</a:t>
            </a:r>
            <a:r>
              <a:rPr lang="en-US" sz="1500" dirty="0"/>
              <a:t> 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647670"/>
            <a:ext cx="74247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स्थूल-जगत</a:t>
            </a:r>
            <a:r>
              <a:rPr lang="en-US" sz="2800" dirty="0">
                <a:solidFill>
                  <a:srgbClr val="FF0000"/>
                </a:solidFill>
              </a:rPr>
              <a:t> (Macrocosm)</a:t>
            </a:r>
          </a:p>
        </p:txBody>
      </p:sp>
      <p:sp>
        <p:nvSpPr>
          <p:cNvPr id="7" name="Rectangle 6"/>
          <p:cNvSpPr/>
          <p:nvPr/>
        </p:nvSpPr>
        <p:spPr>
          <a:xfrm>
            <a:off x="3267473" y="1665763"/>
            <a:ext cx="19688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 smtClean="0"/>
              <a:t>अगर</a:t>
            </a:r>
            <a:r>
              <a:rPr lang="en-US" sz="1300" dirty="0" smtClean="0"/>
              <a:t> </a:t>
            </a:r>
            <a:r>
              <a:rPr lang="en-US" sz="1300" dirty="0" err="1"/>
              <a:t>पैमाना</a:t>
            </a:r>
            <a:r>
              <a:rPr lang="en-US" sz="1300" dirty="0"/>
              <a:t> </a:t>
            </a:r>
            <a:r>
              <a:rPr lang="en-US" sz="1300" dirty="0" err="1"/>
              <a:t>बदला</a:t>
            </a: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तो</a:t>
            </a:r>
            <a:r>
              <a:rPr lang="en-US" sz="1300" dirty="0" smtClean="0"/>
              <a:t> </a:t>
            </a:r>
            <a:r>
              <a:rPr lang="en-US" sz="1300" dirty="0" err="1"/>
              <a:t>क्या</a:t>
            </a:r>
            <a:r>
              <a:rPr lang="en-US" sz="1300" dirty="0"/>
              <a:t> </a:t>
            </a:r>
            <a:r>
              <a:rPr lang="en-US" sz="1300" dirty="0" err="1"/>
              <a:t>होगा</a:t>
            </a:r>
            <a:r>
              <a:rPr lang="en-US" sz="13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5083969" y="5434806"/>
            <a:ext cx="185578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उस</a:t>
            </a:r>
            <a:r>
              <a:rPr lang="en-US" sz="1500" dirty="0"/>
              <a:t> </a:t>
            </a:r>
            <a:r>
              <a:rPr lang="en-US" sz="1500" dirty="0" err="1"/>
              <a:t>पैमाने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पदार्थ</a:t>
            </a:r>
            <a:r>
              <a:rPr lang="en-US" sz="1500" dirty="0" smtClean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प्रकार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ढेलेदार</a:t>
            </a:r>
            <a:r>
              <a:rPr lang="en-US" sz="1500" dirty="0"/>
              <a:t> </a:t>
            </a:r>
            <a:r>
              <a:rPr lang="en-US" sz="1500" dirty="0" err="1"/>
              <a:t>इमल्शन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359569" y="7109126"/>
            <a:ext cx="639841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इसे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कठोर</a:t>
            </a:r>
            <a:r>
              <a:rPr lang="en-US" sz="1500" dirty="0"/>
              <a:t> </a:t>
            </a:r>
            <a:r>
              <a:rPr lang="en-US" sz="1500" dirty="0" err="1"/>
              <a:t>सहारे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गिराऊंगा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देखूंगा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उसे</a:t>
            </a:r>
            <a:r>
              <a:rPr lang="en-US" sz="1500" dirty="0"/>
              <a:t> </a:t>
            </a:r>
            <a:r>
              <a:rPr lang="en-US" sz="1500" dirty="0" err="1"/>
              <a:t>फैलने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कितना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समय</a:t>
            </a:r>
            <a:r>
              <a:rPr lang="en-US" sz="1500" dirty="0" smtClean="0"/>
              <a:t> </a:t>
            </a:r>
            <a:r>
              <a:rPr lang="en-US" sz="1500" dirty="0" err="1"/>
              <a:t>लगता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उस</a:t>
            </a:r>
            <a:r>
              <a:rPr lang="en-US" sz="1500" dirty="0"/>
              <a:t> </a:t>
            </a:r>
            <a:r>
              <a:rPr lang="en-US" sz="1500" dirty="0" err="1"/>
              <a:t>प्रयोग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लचीले</a:t>
            </a:r>
            <a:r>
              <a:rPr lang="en-US" sz="1500" dirty="0"/>
              <a:t> </a:t>
            </a:r>
            <a:r>
              <a:rPr lang="en-US" sz="1500" dirty="0" err="1"/>
              <a:t>सहारे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साथ</a:t>
            </a:r>
            <a:r>
              <a:rPr lang="en-US" sz="1500" dirty="0"/>
              <a:t> </a:t>
            </a:r>
            <a:r>
              <a:rPr lang="en-US" sz="1500" dirty="0" err="1"/>
              <a:t>दोहराऊंगा</a:t>
            </a:r>
            <a:r>
              <a:rPr lang="en-US" sz="15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98169" y="8025606"/>
            <a:ext cx="208824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दूसरे</a:t>
            </a:r>
            <a:r>
              <a:rPr lang="en-US" sz="1500" dirty="0"/>
              <a:t> </a:t>
            </a:r>
            <a:r>
              <a:rPr lang="en-US" sz="1500" dirty="0" err="1"/>
              <a:t>शब्दों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पहले</a:t>
            </a:r>
            <a:r>
              <a:rPr lang="en-US" sz="1500" dirty="0"/>
              <a:t> </a:t>
            </a:r>
            <a:r>
              <a:rPr lang="en-US" sz="1500" dirty="0" err="1"/>
              <a:t>जैसा</a:t>
            </a:r>
            <a:r>
              <a:rPr lang="en-US" sz="1500" dirty="0"/>
              <a:t> </a:t>
            </a:r>
            <a:r>
              <a:rPr lang="en-US" sz="1500" dirty="0" err="1"/>
              <a:t>प्रयोग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रहे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बड़े</a:t>
            </a:r>
            <a:r>
              <a:rPr lang="en-US" sz="1500" dirty="0"/>
              <a:t> </a:t>
            </a:r>
            <a:r>
              <a:rPr lang="en-US" sz="1500" dirty="0" err="1"/>
              <a:t>पैमाने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9663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424738" cy="98028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2530" name="Picture 2" descr="C:\Users\HP\Desktop\1000 BILLION SUNS\PIX\milSoleils2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7443788" cy="980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74769" y="1167606"/>
            <a:ext cx="3711575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6306" y="177006"/>
            <a:ext cx="49730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नए</a:t>
            </a:r>
            <a:r>
              <a:rPr lang="en-US" sz="1500" dirty="0"/>
              <a:t> </a:t>
            </a:r>
            <a:r>
              <a:rPr lang="en-US" sz="1500" dirty="0" err="1"/>
              <a:t>परिवेश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तापमान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, </a:t>
            </a:r>
            <a:r>
              <a:rPr lang="en-US" sz="1500" dirty="0" err="1"/>
              <a:t>जिसका</a:t>
            </a:r>
            <a:r>
              <a:rPr lang="en-US" sz="1500" dirty="0"/>
              <a:t> </a:t>
            </a:r>
            <a:r>
              <a:rPr lang="en-US" sz="1500" dirty="0" err="1"/>
              <a:t>मान</a:t>
            </a:r>
            <a:r>
              <a:rPr lang="en-US" sz="1500" dirty="0"/>
              <a:t> </a:t>
            </a:r>
            <a:r>
              <a:rPr lang="en-US" sz="1500" dirty="0" err="1"/>
              <a:t>हमें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इमल्शन</a:t>
            </a:r>
            <a:r>
              <a:rPr lang="en-US" sz="1500" dirty="0" smtClean="0"/>
              <a:t> </a:t>
            </a:r>
            <a:r>
              <a:rPr lang="en-US" sz="1500" dirty="0" err="1" smtClean="0"/>
              <a:t>में</a:t>
            </a:r>
            <a:r>
              <a:rPr lang="en-US" sz="1500" dirty="0" smtClean="0"/>
              <a:t> </a:t>
            </a:r>
            <a:r>
              <a:rPr lang="en-US" sz="1500" dirty="0" err="1"/>
              <a:t>गांठों</a:t>
            </a:r>
            <a:r>
              <a:rPr lang="en-US" sz="1500" dirty="0"/>
              <a:t> (*)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गतिशीलता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पता</a:t>
            </a:r>
            <a:r>
              <a:rPr lang="en-US" sz="1500" dirty="0"/>
              <a:t> </a:t>
            </a:r>
            <a:r>
              <a:rPr lang="en-US" sz="1500" dirty="0" err="1"/>
              <a:t>चलेगा</a:t>
            </a:r>
            <a:r>
              <a:rPr lang="en-US" sz="15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569369" y="1091406"/>
            <a:ext cx="33728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दूसरे</a:t>
            </a:r>
            <a:r>
              <a:rPr lang="en-US" sz="1500" dirty="0"/>
              <a:t> </a:t>
            </a:r>
            <a:r>
              <a:rPr lang="en-US" sz="1500" dirty="0" err="1"/>
              <a:t>शब्दों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, </a:t>
            </a:r>
            <a:r>
              <a:rPr lang="en-US" sz="1500" dirty="0" err="1"/>
              <a:t>बड़े</a:t>
            </a:r>
            <a:r>
              <a:rPr lang="en-US" sz="1500" dirty="0"/>
              <a:t> </a:t>
            </a:r>
            <a:r>
              <a:rPr lang="en-US" sz="1500" dirty="0" err="1"/>
              <a:t>पैमाने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विखंडन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की</a:t>
            </a:r>
            <a:r>
              <a:rPr lang="en-US" sz="1500" dirty="0" smtClean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नई</a:t>
            </a:r>
            <a:r>
              <a:rPr lang="en-US" sz="1500" dirty="0"/>
              <a:t> </a:t>
            </a:r>
            <a:r>
              <a:rPr lang="en-US" sz="1500" dirty="0" err="1" smtClean="0"/>
              <a:t>प्रवृत्ति</a:t>
            </a:r>
            <a:r>
              <a:rPr lang="en-US" sz="1500" dirty="0" smtClean="0"/>
              <a:t> </a:t>
            </a:r>
            <a:r>
              <a:rPr lang="en-US" sz="1500" dirty="0" err="1" smtClean="0"/>
              <a:t>शुरु</a:t>
            </a:r>
            <a:r>
              <a:rPr lang="en-US" sz="1500" dirty="0" smtClean="0"/>
              <a:t> </a:t>
            </a:r>
            <a:r>
              <a:rPr lang="en-US" sz="1500" dirty="0" err="1"/>
              <a:t>होगी</a:t>
            </a:r>
            <a:r>
              <a:rPr lang="en-US" sz="15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743994" y="2061408"/>
            <a:ext cx="3711575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इसी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r>
              <a:rPr lang="en-US" sz="1500" dirty="0" err="1"/>
              <a:t>आकाशगंगाएं</a:t>
            </a:r>
            <a:r>
              <a:rPr lang="en-US" sz="1500" dirty="0"/>
              <a:t> </a:t>
            </a:r>
            <a:r>
              <a:rPr lang="en-US" sz="1500" dirty="0" err="1"/>
              <a:t>बनती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क्या</a:t>
            </a:r>
            <a:r>
              <a:rPr lang="en-US" sz="1500" dirty="0" smtClean="0"/>
              <a:t> </a:t>
            </a:r>
            <a:r>
              <a:rPr lang="en-US" sz="1500" dirty="0" err="1" smtClean="0"/>
              <a:t>तुम्हें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सुंदर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लगता</a:t>
            </a:r>
            <a:r>
              <a:rPr lang="en-US" sz="15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740569" y="4239606"/>
            <a:ext cx="17319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चलो</a:t>
            </a:r>
            <a:r>
              <a:rPr lang="en-US" sz="1500" dirty="0"/>
              <a:t> </a:t>
            </a:r>
            <a:r>
              <a:rPr lang="en-US" sz="1500" dirty="0" err="1"/>
              <a:t>पैमाने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बार</a:t>
            </a:r>
            <a:r>
              <a:rPr lang="en-US" sz="1500" dirty="0"/>
              <a:t>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बदलेँ</a:t>
            </a:r>
            <a:r>
              <a:rPr lang="en-US" sz="15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3483769" y="4215606"/>
            <a:ext cx="322047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सरल</a:t>
            </a:r>
            <a:r>
              <a:rPr lang="en-US" sz="1500" dirty="0"/>
              <a:t>,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तरल</a:t>
            </a:r>
            <a:r>
              <a:rPr lang="en-US" sz="1500" dirty="0"/>
              <a:t> </a:t>
            </a:r>
            <a:r>
              <a:rPr lang="en-US" sz="1500" dirty="0" err="1"/>
              <a:t>पदार्थ</a:t>
            </a:r>
            <a:r>
              <a:rPr lang="en-US" sz="1500" dirty="0"/>
              <a:t>,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आकाशगंगाओं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इमल्शन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बड़े</a:t>
            </a:r>
            <a:r>
              <a:rPr lang="en-US" sz="1500" dirty="0"/>
              <a:t> </a:t>
            </a:r>
            <a:r>
              <a:rPr lang="en-US" sz="1500" dirty="0" err="1"/>
              <a:t>पैमाने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नई</a:t>
            </a:r>
            <a:r>
              <a:rPr lang="en-US" sz="1500" dirty="0"/>
              <a:t> </a:t>
            </a:r>
            <a:r>
              <a:rPr lang="en-US" sz="1500" dirty="0" err="1"/>
              <a:t>विखंडन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घटना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जन्म</a:t>
            </a:r>
            <a:r>
              <a:rPr lang="en-US" sz="1500" dirty="0"/>
              <a:t> </a:t>
            </a:r>
            <a:r>
              <a:rPr lang="en-US" sz="1500" dirty="0" err="1"/>
              <a:t>देगा</a:t>
            </a:r>
            <a:r>
              <a:rPr lang="en-US" sz="15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3256243" y="6654006"/>
            <a:ext cx="25346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विखंडन</a:t>
            </a:r>
            <a:r>
              <a:rPr lang="en-US" sz="1500" dirty="0"/>
              <a:t> </a:t>
            </a:r>
            <a:r>
              <a:rPr lang="en-US" sz="1500" dirty="0" err="1"/>
              <a:t>नए</a:t>
            </a:r>
            <a:r>
              <a:rPr lang="en-US" sz="1500" dirty="0"/>
              <a:t> </a:t>
            </a:r>
            <a:r>
              <a:rPr lang="en-US" sz="1500" dirty="0" err="1"/>
              <a:t>आकाशगंगा</a:t>
            </a:r>
            <a:r>
              <a:rPr lang="en-US" sz="1500" dirty="0"/>
              <a:t> </a:t>
            </a:r>
            <a:r>
              <a:rPr lang="en-US" sz="1500" dirty="0" err="1"/>
              <a:t>समूहों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उत्पादन</a:t>
            </a:r>
            <a:r>
              <a:rPr lang="en-US" sz="1500" dirty="0"/>
              <a:t> </a:t>
            </a:r>
            <a:r>
              <a:rPr lang="en-US" sz="1500" dirty="0" err="1"/>
              <a:t>करेगा</a:t>
            </a:r>
            <a:r>
              <a:rPr lang="en-US" sz="15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7946" y="9168606"/>
            <a:ext cx="61562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 </a:t>
            </a:r>
            <a:r>
              <a:rPr lang="en-US" sz="1400" dirty="0" err="1"/>
              <a:t>तापमान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द्रव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तत्वों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गतिविधियों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गतिज-ऊर्जा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औसत</a:t>
            </a:r>
            <a:r>
              <a:rPr lang="en-US" sz="1400" dirty="0"/>
              <a:t> </a:t>
            </a:r>
            <a:r>
              <a:rPr lang="en-US" sz="1400" dirty="0" err="1"/>
              <a:t>माप</a:t>
            </a:r>
            <a:r>
              <a:rPr lang="en-US" sz="1400" dirty="0"/>
              <a:t> </a:t>
            </a:r>
            <a:r>
              <a:rPr lang="en-US" sz="1400" dirty="0" err="1"/>
              <a:t>होता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65772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424738" cy="98028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3554" name="Picture 2" descr="C:\Users\HP\Desktop\1000 BILLION SUNS\PIX\milSoleils2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38"/>
            <a:ext cx="7443787" cy="976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827169" y="253206"/>
            <a:ext cx="3711575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 rot="20936172">
            <a:off x="1940324" y="513653"/>
            <a:ext cx="199623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आकाशगंगाओं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समूह</a:t>
            </a:r>
            <a:r>
              <a:rPr lang="en-US" sz="1500" dirty="0"/>
              <a:t> </a:t>
            </a:r>
          </a:p>
          <a:p>
            <a:pPr algn="ctr"/>
            <a:r>
              <a:rPr lang="en-US" sz="1500" dirty="0" err="1"/>
              <a:t>सौ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लेकर</a:t>
            </a:r>
            <a:r>
              <a:rPr lang="en-US" sz="1500" dirty="0"/>
              <a:t> </a:t>
            </a:r>
            <a:r>
              <a:rPr lang="en-US" sz="1500" dirty="0" err="1"/>
              <a:t>कई</a:t>
            </a:r>
            <a:r>
              <a:rPr lang="en-US" sz="1500" dirty="0"/>
              <a:t> </a:t>
            </a:r>
            <a:r>
              <a:rPr lang="en-US" sz="1500" dirty="0" err="1"/>
              <a:t>हजार</a:t>
            </a:r>
            <a:r>
              <a:rPr lang="en-US" sz="1500" dirty="0"/>
              <a:t> </a:t>
            </a:r>
            <a:r>
              <a:rPr lang="en-US" sz="1500" dirty="0" err="1"/>
              <a:t>आकाशगंगाएँ</a:t>
            </a:r>
            <a:r>
              <a:rPr lang="en-US" sz="15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 rot="21299154">
            <a:off x="4195440" y="629069"/>
            <a:ext cx="14752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आकाशगंगा</a:t>
            </a:r>
            <a:endParaRPr lang="en-US" sz="1500" dirty="0"/>
          </a:p>
          <a:p>
            <a:pPr algn="ctr"/>
            <a:r>
              <a:rPr lang="en-US" sz="1500" dirty="0" err="1"/>
              <a:t>प्रोटो-स्टेलर</a:t>
            </a:r>
            <a:r>
              <a:rPr lang="en-US" sz="1500" dirty="0"/>
              <a:t> </a:t>
            </a:r>
            <a:r>
              <a:rPr lang="en-US" sz="1500" dirty="0" err="1"/>
              <a:t>समूह</a:t>
            </a:r>
            <a:endParaRPr lang="en-US" sz="1500" dirty="0"/>
          </a:p>
        </p:txBody>
      </p:sp>
      <p:sp>
        <p:nvSpPr>
          <p:cNvPr id="6" name="Rectangle 5"/>
          <p:cNvSpPr/>
          <p:nvPr/>
        </p:nvSpPr>
        <p:spPr>
          <a:xfrm>
            <a:off x="5486568" y="2068611"/>
            <a:ext cx="17310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प्रोटो-स्टेलर</a:t>
            </a:r>
            <a:r>
              <a:rPr lang="en-US" sz="1400" dirty="0"/>
              <a:t> </a:t>
            </a:r>
            <a:r>
              <a:rPr lang="en-US" sz="1400" dirty="0" err="1"/>
              <a:t>समूह</a:t>
            </a:r>
            <a:endParaRPr lang="en-US" sz="1400" dirty="0"/>
          </a:p>
          <a:p>
            <a:pPr algn="ctr"/>
            <a:r>
              <a:rPr lang="en-US" sz="1400" dirty="0"/>
              <a:t>3000-</a:t>
            </a:r>
            <a:r>
              <a:rPr lang="en-US" sz="1400" dirty="0" err="1"/>
              <a:t>डिग्री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आयनित</a:t>
            </a:r>
            <a:r>
              <a:rPr lang="en-US" sz="1400" dirty="0"/>
              <a:t> </a:t>
            </a:r>
            <a:r>
              <a:rPr lang="en-US" sz="1400" dirty="0" err="1"/>
              <a:t>परमाणुओं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गांठें</a:t>
            </a:r>
            <a:r>
              <a:rPr lang="en-US" sz="1400" dirty="0"/>
              <a:t> </a:t>
            </a:r>
          </a:p>
          <a:p>
            <a:pPr algn="ctr"/>
            <a:r>
              <a:rPr lang="en-US" sz="1400" dirty="0"/>
              <a:t>10,000 </a:t>
            </a:r>
            <a:r>
              <a:rPr lang="en-US" sz="1400" dirty="0" err="1"/>
              <a:t>से</a:t>
            </a:r>
            <a:r>
              <a:rPr lang="en-US" sz="1400" dirty="0"/>
              <a:t> 100,000 </a:t>
            </a:r>
            <a:r>
              <a:rPr lang="en-US" sz="1400" dirty="0" err="1" smtClean="0"/>
              <a:t>सोलर-मास</a:t>
            </a:r>
            <a:r>
              <a:rPr lang="en-US" sz="14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879649" y="2920206"/>
            <a:ext cx="23661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ब्रह्मांड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अनुक्रमिक</a:t>
            </a:r>
            <a:r>
              <a:rPr lang="en-US" sz="1500" dirty="0"/>
              <a:t> </a:t>
            </a:r>
            <a:r>
              <a:rPr lang="en-US" sz="1500" dirty="0" err="1"/>
              <a:t>विघटन</a:t>
            </a:r>
            <a:r>
              <a:rPr lang="en-US" sz="1500" dirty="0"/>
              <a:t> </a:t>
            </a:r>
            <a:r>
              <a:rPr lang="en-US" sz="1500" dirty="0" err="1"/>
              <a:t>घटना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आसन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181896" y="3892441"/>
            <a:ext cx="443547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मुझे</a:t>
            </a:r>
            <a:r>
              <a:rPr lang="en-US" sz="1500" dirty="0"/>
              <a:t> </a:t>
            </a:r>
            <a:r>
              <a:rPr lang="en-US" sz="1500" dirty="0" err="1"/>
              <a:t>लगता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अनिश्चित</a:t>
            </a:r>
            <a:r>
              <a:rPr lang="en-US" sz="1500" dirty="0"/>
              <a:t> </a:t>
            </a:r>
            <a:r>
              <a:rPr lang="en-US" sz="1500" dirty="0" err="1"/>
              <a:t>काल</a:t>
            </a:r>
            <a:r>
              <a:rPr lang="en-US" sz="1500" dirty="0"/>
              <a:t> </a:t>
            </a:r>
            <a:r>
              <a:rPr lang="en-US" sz="1500" dirty="0" err="1"/>
              <a:t>तक</a:t>
            </a:r>
            <a:r>
              <a:rPr lang="en-US" sz="1500" dirty="0"/>
              <a:t> </a:t>
            </a:r>
            <a:r>
              <a:rPr lang="en-US" sz="1500" dirty="0" err="1"/>
              <a:t>जारी</a:t>
            </a:r>
            <a:r>
              <a:rPr lang="en-US" sz="1500" dirty="0"/>
              <a:t> </a:t>
            </a:r>
            <a:r>
              <a:rPr lang="en-US" sz="1500" dirty="0" err="1"/>
              <a:t>रहेगा</a:t>
            </a:r>
            <a:r>
              <a:rPr lang="en-US" sz="15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740569" y="4425344"/>
            <a:ext cx="162095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खैर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, </a:t>
            </a:r>
            <a:r>
              <a:rPr lang="en-US" sz="1500" dirty="0" err="1"/>
              <a:t>वास्तव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!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80773" y="6940441"/>
            <a:ext cx="57419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क्यों</a:t>
            </a:r>
            <a:r>
              <a:rPr lang="en-US" sz="15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02769" y="4802376"/>
            <a:ext cx="179228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अगर</a:t>
            </a:r>
            <a:r>
              <a:rPr lang="en-US" sz="1500" dirty="0"/>
              <a:t>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क्रूरता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सहारे</a:t>
            </a:r>
            <a:r>
              <a:rPr lang="en-US" sz="1500" dirty="0"/>
              <a:t> (</a:t>
            </a:r>
            <a:r>
              <a:rPr lang="en-US" sz="1500" dirty="0" err="1"/>
              <a:t>सपोर्ट</a:t>
            </a:r>
            <a:r>
              <a:rPr lang="en-US" sz="1500" dirty="0"/>
              <a:t>)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गड्ढा</a:t>
            </a:r>
            <a:r>
              <a:rPr lang="en-US" sz="1500" dirty="0"/>
              <a:t> </a:t>
            </a:r>
            <a:r>
              <a:rPr lang="en-US" sz="1500" dirty="0" err="1"/>
              <a:t>पैदा</a:t>
            </a:r>
            <a:r>
              <a:rPr lang="en-US" sz="1500" dirty="0"/>
              <a:t> </a:t>
            </a:r>
            <a:r>
              <a:rPr lang="en-US" sz="1500" dirty="0" err="1"/>
              <a:t>करूं</a:t>
            </a:r>
            <a:r>
              <a:rPr lang="en-US" sz="1500" dirty="0"/>
              <a:t>  ...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9569" y="8005008"/>
            <a:ext cx="3711575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/>
              <a:t>...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विरूपण</a:t>
            </a:r>
            <a:r>
              <a:rPr lang="en-US" sz="1500" dirty="0"/>
              <a:t>,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सतही</a:t>
            </a:r>
            <a:r>
              <a:rPr lang="en-US" sz="1500" dirty="0"/>
              <a:t> </a:t>
            </a:r>
            <a:r>
              <a:rPr lang="en-US" sz="1500" dirty="0" err="1"/>
              <a:t>वक्र</a:t>
            </a:r>
            <a:r>
              <a:rPr lang="en-US" sz="1500" dirty="0"/>
              <a:t>, </a:t>
            </a:r>
            <a:r>
              <a:rPr lang="en-US" sz="1500" dirty="0" err="1"/>
              <a:t>चारों</a:t>
            </a:r>
            <a:r>
              <a:rPr lang="en-US" sz="1500" dirty="0"/>
              <a:t> </a:t>
            </a:r>
            <a:r>
              <a:rPr lang="en-US" sz="1500" dirty="0" err="1"/>
              <a:t>ओर</a:t>
            </a:r>
            <a:r>
              <a:rPr lang="en-US" sz="1500" dirty="0"/>
              <a:t> 300,000 </a:t>
            </a:r>
            <a:r>
              <a:rPr lang="en-US" sz="1500" dirty="0" err="1" smtClean="0"/>
              <a:t>किमी</a:t>
            </a:r>
            <a:r>
              <a:rPr lang="en-US" sz="1500" dirty="0" smtClean="0"/>
              <a:t>/ </a:t>
            </a:r>
            <a:r>
              <a:rPr lang="en-US" sz="1500" dirty="0" err="1"/>
              <a:t>सेकंड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गति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फैलेगा</a:t>
            </a:r>
            <a:r>
              <a:rPr lang="en-US" sz="15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97551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424738" cy="98028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4578" name="Picture 2" descr="C:\Users\HP\Desktop\1000 BILLION SUNS\PIX\milSoleils2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7466013" cy="980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055769" y="1320006"/>
            <a:ext cx="3711575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359569" y="253206"/>
            <a:ext cx="290496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प्रकाश</a:t>
            </a:r>
            <a:r>
              <a:rPr lang="en-US" sz="1500" dirty="0"/>
              <a:t> </a:t>
            </a:r>
            <a:r>
              <a:rPr lang="en-US" sz="1500" dirty="0" err="1"/>
              <a:t>प्रसारित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रहा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4017169" y="156408"/>
            <a:ext cx="206183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नहीं</a:t>
            </a:r>
            <a:r>
              <a:rPr lang="en-US" sz="1500" dirty="0"/>
              <a:t>,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वक्रता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 smtClean="0"/>
              <a:t>लहर</a:t>
            </a:r>
            <a:r>
              <a:rPr lang="en-US" sz="1500" dirty="0" smtClean="0"/>
              <a:t> </a:t>
            </a:r>
            <a:r>
              <a:rPr lang="en-US" sz="1500" dirty="0" err="1" smtClean="0"/>
              <a:t>है</a:t>
            </a:r>
            <a:r>
              <a:rPr lang="en-US" sz="1500" dirty="0" smtClean="0"/>
              <a:t>,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गुरुत्व-तरंग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endParaRPr lang="en-US" sz="1500" dirty="0"/>
          </a:p>
        </p:txBody>
      </p:sp>
      <p:sp>
        <p:nvSpPr>
          <p:cNvPr id="6" name="Rectangle 5"/>
          <p:cNvSpPr/>
          <p:nvPr/>
        </p:nvSpPr>
        <p:spPr>
          <a:xfrm>
            <a:off x="3712369" y="1299408"/>
            <a:ext cx="27714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गुरुत्वाकर्षण</a:t>
            </a:r>
            <a:r>
              <a:rPr lang="en-US" sz="1500" dirty="0"/>
              <a:t> </a:t>
            </a:r>
            <a:r>
              <a:rPr lang="en-US" sz="1500" dirty="0" err="1"/>
              <a:t>क्षेत्र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, </a:t>
            </a:r>
            <a:r>
              <a:rPr lang="en-US" sz="1500" dirty="0" err="1"/>
              <a:t>प्रकाश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गति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प्रसारित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887260" y="2137608"/>
            <a:ext cx="52635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वक्रता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प्रसार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कारण</a:t>
            </a:r>
            <a:r>
              <a:rPr lang="en-US" sz="1500" dirty="0"/>
              <a:t>, </a:t>
            </a:r>
            <a:r>
              <a:rPr lang="en-US" sz="1500" dirty="0" err="1"/>
              <a:t>पदार्थ</a:t>
            </a:r>
            <a:r>
              <a:rPr lang="en-US" sz="1500" dirty="0"/>
              <a:t> </a:t>
            </a:r>
            <a:r>
              <a:rPr lang="en-US" sz="1500" dirty="0" err="1"/>
              <a:t>संघनन</a:t>
            </a:r>
            <a:r>
              <a:rPr lang="en-US" sz="1500" dirty="0"/>
              <a:t> (</a:t>
            </a:r>
            <a:r>
              <a:rPr lang="en-US" sz="1500" dirty="0" err="1"/>
              <a:t>कंडेंसशन</a:t>
            </a:r>
            <a:r>
              <a:rPr lang="en-US" sz="1500" dirty="0"/>
              <a:t>) </a:t>
            </a:r>
            <a:r>
              <a:rPr lang="en-US" sz="1500" dirty="0" err="1"/>
              <a:t>अपने</a:t>
            </a:r>
            <a:r>
              <a:rPr lang="en-US" sz="1500" dirty="0"/>
              <a:t> </a:t>
            </a:r>
            <a:r>
              <a:rPr lang="en-US" sz="1500" dirty="0" err="1"/>
              <a:t>आसपास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सभी</a:t>
            </a:r>
            <a:r>
              <a:rPr lang="en-US" sz="1500" dirty="0"/>
              <a:t> </a:t>
            </a:r>
            <a:r>
              <a:rPr lang="en-US" sz="1500" dirty="0" err="1"/>
              <a:t>पदार्थ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इसमें</a:t>
            </a:r>
            <a:r>
              <a:rPr lang="en-US" sz="1500" dirty="0"/>
              <a:t> </a:t>
            </a:r>
            <a:r>
              <a:rPr lang="en-US" sz="1500" dirty="0" err="1"/>
              <a:t>शामिल</a:t>
            </a:r>
            <a:r>
              <a:rPr lang="en-US" sz="1500" dirty="0"/>
              <a:t> </a:t>
            </a:r>
            <a:r>
              <a:rPr lang="en-US" sz="1500" dirty="0" err="1"/>
              <a:t>होने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"</a:t>
            </a:r>
            <a:r>
              <a:rPr lang="en-US" sz="1500" dirty="0" err="1"/>
              <a:t>आमंत्रित</a:t>
            </a:r>
            <a:r>
              <a:rPr lang="en-US" sz="1500" dirty="0"/>
              <a:t>" </a:t>
            </a:r>
            <a:r>
              <a:rPr lang="en-US" sz="1500" dirty="0" err="1"/>
              <a:t>करता</a:t>
            </a:r>
            <a:r>
              <a:rPr lang="en-US" sz="1500" dirty="0"/>
              <a:t> </a:t>
            </a:r>
            <a:r>
              <a:rPr lang="en-US" sz="1500" dirty="0" err="1" smtClean="0"/>
              <a:t>है</a:t>
            </a:r>
            <a:r>
              <a:rPr lang="en-US" sz="1500" dirty="0" smtClean="0"/>
              <a:t>.</a:t>
            </a:r>
            <a:endParaRPr lang="en-US" sz="1500" dirty="0"/>
          </a:p>
        </p:txBody>
      </p:sp>
      <p:sp>
        <p:nvSpPr>
          <p:cNvPr id="8" name="Rectangle 7"/>
          <p:cNvSpPr/>
          <p:nvPr/>
        </p:nvSpPr>
        <p:spPr>
          <a:xfrm>
            <a:off x="1275932" y="6021576"/>
            <a:ext cx="451723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यदि</a:t>
            </a:r>
            <a:r>
              <a:rPr lang="en-US" sz="1500" dirty="0"/>
              <a:t> </a:t>
            </a:r>
            <a:r>
              <a:rPr lang="en-US" sz="1500" dirty="0" err="1"/>
              <a:t>गुरुत्वाकर्षण</a:t>
            </a:r>
            <a:r>
              <a:rPr lang="en-US" sz="1500" dirty="0"/>
              <a:t> </a:t>
            </a:r>
            <a:r>
              <a:rPr lang="en-US" sz="1500" dirty="0" err="1"/>
              <a:t>अस्थिरता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घटना</a:t>
            </a:r>
            <a:r>
              <a:rPr lang="en-US" sz="1500" dirty="0"/>
              <a:t> </a:t>
            </a:r>
            <a:r>
              <a:rPr lang="en-US" sz="1500" dirty="0" err="1"/>
              <a:t>होती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व्यास</a:t>
            </a:r>
            <a:r>
              <a:rPr lang="en-US" sz="1500" dirty="0" smtClean="0"/>
              <a:t> </a:t>
            </a:r>
            <a:r>
              <a:rPr lang="en-US" sz="1500" dirty="0"/>
              <a:t>D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स्पेस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,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आवश्यक</a:t>
            </a:r>
            <a:r>
              <a:rPr lang="en-US" sz="1500" dirty="0"/>
              <a:t> </a:t>
            </a:r>
            <a:r>
              <a:rPr lang="en-US" sz="1500" dirty="0" err="1"/>
              <a:t>रूप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Ct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कम</a:t>
            </a:r>
            <a:r>
              <a:rPr lang="en-US" sz="1500" dirty="0"/>
              <a:t> </a:t>
            </a:r>
            <a:r>
              <a:rPr lang="en-US" sz="1500" dirty="0" err="1"/>
              <a:t>होगी</a:t>
            </a:r>
            <a:r>
              <a:rPr lang="en-US" sz="1500" dirty="0"/>
              <a:t>, </a:t>
            </a:r>
            <a:r>
              <a:rPr lang="en-US" sz="1500" dirty="0" err="1"/>
              <a:t>जहां</a:t>
            </a:r>
            <a:r>
              <a:rPr lang="en-US" sz="1500" dirty="0"/>
              <a:t> C </a:t>
            </a:r>
            <a:r>
              <a:rPr lang="en-US" sz="1500" dirty="0" err="1"/>
              <a:t>प्रकाश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गति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t </a:t>
            </a:r>
            <a:r>
              <a:rPr lang="en-US" sz="1500" dirty="0" err="1"/>
              <a:t>ब्रह्मांड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आयु</a:t>
            </a:r>
            <a:r>
              <a:rPr lang="en-US" sz="1500" dirty="0"/>
              <a:t> </a:t>
            </a:r>
            <a:r>
              <a:rPr lang="en-US" sz="1500" dirty="0" err="1"/>
              <a:t>होगी</a:t>
            </a:r>
            <a:r>
              <a:rPr lang="en-US" sz="15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4903118" y="7350764"/>
            <a:ext cx="167545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सीमा</a:t>
            </a:r>
            <a:r>
              <a:rPr lang="en-US" sz="1500" dirty="0"/>
              <a:t> </a:t>
            </a:r>
            <a:r>
              <a:rPr lang="en-US" sz="1500" dirty="0" err="1"/>
              <a:t>क्यों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319874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424738" cy="9802813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25602" name="Picture 2" descr="C:\Users\HP\Desktop\1000 BILLION SUNS\PIX\milSoleils2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6" y="0"/>
            <a:ext cx="7404142" cy="980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73969" y="8416786"/>
            <a:ext cx="19804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उसे</a:t>
            </a:r>
            <a:r>
              <a:rPr lang="en-US" sz="1400" dirty="0" smtClean="0"/>
              <a:t>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पता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कि</a:t>
            </a:r>
            <a:r>
              <a:rPr lang="en-US" sz="1400" dirty="0" smtClean="0"/>
              <a:t>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चाहता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!</a:t>
            </a:r>
          </a:p>
        </p:txBody>
      </p:sp>
      <p:sp>
        <p:nvSpPr>
          <p:cNvPr id="4" name="Rectangle 3"/>
          <p:cNvSpPr/>
          <p:nvPr/>
        </p:nvSpPr>
        <p:spPr>
          <a:xfrm>
            <a:off x="1883569" y="558006"/>
            <a:ext cx="5029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मैंने</a:t>
            </a:r>
            <a:r>
              <a:rPr lang="en-US" sz="1500" dirty="0"/>
              <a:t> </a:t>
            </a:r>
            <a:r>
              <a:rPr lang="en-US" sz="1500" dirty="0" err="1"/>
              <a:t>समझ</a:t>
            </a:r>
            <a:r>
              <a:rPr lang="en-US" sz="1500" dirty="0"/>
              <a:t> </a:t>
            </a:r>
            <a:r>
              <a:rPr lang="en-US" sz="1500" dirty="0" err="1"/>
              <a:t>लिया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मान</a:t>
            </a:r>
            <a:r>
              <a:rPr lang="en-US" sz="1500" dirty="0"/>
              <a:t> </a:t>
            </a:r>
            <a:r>
              <a:rPr lang="en-US" sz="1500" dirty="0" err="1"/>
              <a:t>लें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फ्रांस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4 </a:t>
            </a:r>
            <a:r>
              <a:rPr lang="en-US" sz="1500" dirty="0" err="1"/>
              <a:t>दिनों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होने</a:t>
            </a:r>
            <a:r>
              <a:rPr lang="en-US" sz="1500" dirty="0"/>
              <a:t> </a:t>
            </a:r>
            <a:r>
              <a:rPr lang="en-US" sz="1500" dirty="0" err="1"/>
              <a:t>वाली</a:t>
            </a:r>
            <a:r>
              <a:rPr lang="en-US" sz="1500" dirty="0"/>
              <a:t> </a:t>
            </a:r>
            <a:r>
              <a:rPr lang="en-US" sz="1500" dirty="0" err="1"/>
              <a:t>बैठक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लोगों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वहां</a:t>
            </a:r>
            <a:r>
              <a:rPr lang="en-US" sz="1500" dirty="0"/>
              <a:t> </a:t>
            </a:r>
            <a:r>
              <a:rPr lang="en-US" sz="1500" dirty="0" err="1"/>
              <a:t>बुलाना</a:t>
            </a:r>
            <a:r>
              <a:rPr lang="en-US" sz="1500" dirty="0"/>
              <a:t> </a:t>
            </a:r>
            <a:r>
              <a:rPr lang="en-US" sz="1500" dirty="0" err="1"/>
              <a:t>चाहते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संभवतः</a:t>
            </a:r>
            <a:r>
              <a:rPr lang="en-US" sz="1500" dirty="0"/>
              <a:t> </a:t>
            </a:r>
            <a:r>
              <a:rPr lang="en-US" sz="1500" dirty="0" err="1"/>
              <a:t>फ्रांस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क्षेत्र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रहने</a:t>
            </a:r>
            <a:r>
              <a:rPr lang="en-US" sz="1500" dirty="0"/>
              <a:t> </a:t>
            </a:r>
            <a:r>
              <a:rPr lang="en-US" sz="1500" dirty="0" err="1"/>
              <a:t>वाले</a:t>
            </a:r>
            <a:r>
              <a:rPr lang="en-US" sz="1500" dirty="0"/>
              <a:t> </a:t>
            </a:r>
            <a:r>
              <a:rPr lang="en-US" sz="1500" dirty="0" err="1"/>
              <a:t>सभी</a:t>
            </a:r>
            <a:r>
              <a:rPr lang="en-US" sz="1500" dirty="0"/>
              <a:t> </a:t>
            </a:r>
            <a:r>
              <a:rPr lang="en-US" sz="1500" dirty="0" err="1"/>
              <a:t>लोगों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बुला</a:t>
            </a:r>
            <a:r>
              <a:rPr lang="en-US" sz="1500" dirty="0"/>
              <a:t> </a:t>
            </a:r>
            <a:r>
              <a:rPr lang="en-US" sz="1500" dirty="0" err="1"/>
              <a:t>पाएंगे</a:t>
            </a:r>
            <a:r>
              <a:rPr lang="en-US" sz="1500" dirty="0"/>
              <a:t>, </a:t>
            </a:r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समय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कमी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कारण</a:t>
            </a:r>
            <a:r>
              <a:rPr lang="en-US" sz="1500" dirty="0"/>
              <a:t> </a:t>
            </a:r>
            <a:r>
              <a:rPr lang="en-US" sz="1500" dirty="0" err="1"/>
              <a:t>फ्रांस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बाहर</a:t>
            </a:r>
            <a:r>
              <a:rPr lang="en-US" sz="1500" dirty="0"/>
              <a:t> </a:t>
            </a:r>
            <a:r>
              <a:rPr lang="en-US" sz="1500" dirty="0" err="1"/>
              <a:t>रहने</a:t>
            </a:r>
            <a:r>
              <a:rPr lang="en-US" sz="1500" dirty="0"/>
              <a:t> </a:t>
            </a:r>
            <a:r>
              <a:rPr lang="en-US" sz="1500" dirty="0" err="1"/>
              <a:t>वाले</a:t>
            </a:r>
            <a:r>
              <a:rPr lang="en-US" sz="1500" dirty="0"/>
              <a:t> </a:t>
            </a:r>
            <a:r>
              <a:rPr lang="en-US" sz="1500" dirty="0" err="1"/>
              <a:t>लोगों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बुला</a:t>
            </a:r>
            <a:r>
              <a:rPr lang="en-US" sz="1500" dirty="0"/>
              <a:t> </a:t>
            </a:r>
            <a:r>
              <a:rPr lang="en-US" sz="1500" dirty="0" err="1"/>
              <a:t>पाएंगे</a:t>
            </a:r>
            <a:r>
              <a:rPr lang="en-US" sz="1500" dirty="0"/>
              <a:t>.  </a:t>
            </a:r>
          </a:p>
        </p:txBody>
      </p:sp>
      <p:sp>
        <p:nvSpPr>
          <p:cNvPr id="5" name="Rectangle 4"/>
          <p:cNvSpPr/>
          <p:nvPr/>
        </p:nvSpPr>
        <p:spPr>
          <a:xfrm>
            <a:off x="2112170" y="2342847"/>
            <a:ext cx="32003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बेशक</a:t>
            </a:r>
            <a:r>
              <a:rPr lang="en-US" sz="1500" dirty="0"/>
              <a:t>. </a:t>
            </a:r>
            <a:r>
              <a:rPr lang="en-US" sz="1500" dirty="0" err="1"/>
              <a:t>क्योंकि</a:t>
            </a:r>
            <a:r>
              <a:rPr lang="en-US" sz="1500" dirty="0"/>
              <a:t> </a:t>
            </a:r>
            <a:r>
              <a:rPr lang="en-US" sz="1500" dirty="0" err="1"/>
              <a:t>निमत्रण</a:t>
            </a:r>
            <a:r>
              <a:rPr lang="en-US" sz="1500" dirty="0"/>
              <a:t> </a:t>
            </a:r>
            <a:r>
              <a:rPr lang="en-US" sz="1500" dirty="0" err="1"/>
              <a:t>पहुँचाने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समय</a:t>
            </a:r>
            <a:r>
              <a:rPr lang="en-US" sz="1500" dirty="0"/>
              <a:t> </a:t>
            </a:r>
            <a:r>
              <a:rPr lang="en-US" sz="1500" dirty="0" err="1"/>
              <a:t>लगेगा</a:t>
            </a:r>
            <a:r>
              <a:rPr lang="en-US" sz="1500" dirty="0"/>
              <a:t> </a:t>
            </a:r>
            <a:r>
              <a:rPr lang="en-US" sz="1500" dirty="0" err="1"/>
              <a:t>इसलिए</a:t>
            </a:r>
            <a:r>
              <a:rPr lang="en-US" sz="1500" dirty="0"/>
              <a:t> </a:t>
            </a:r>
            <a:r>
              <a:rPr lang="en-US" sz="1500" dirty="0" err="1"/>
              <a:t>उस</a:t>
            </a:r>
            <a:r>
              <a:rPr lang="en-US" sz="1500" dirty="0"/>
              <a:t> </a:t>
            </a:r>
            <a:r>
              <a:rPr lang="en-US" sz="1500" dirty="0" err="1"/>
              <a:t>कम</a:t>
            </a:r>
            <a:r>
              <a:rPr lang="en-US" sz="1500" dirty="0"/>
              <a:t> </a:t>
            </a:r>
            <a:r>
              <a:rPr lang="en-US" sz="1500" dirty="0" err="1"/>
              <a:t>समय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लोगों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बैठक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बुलाना</a:t>
            </a:r>
            <a:r>
              <a:rPr lang="en-US" sz="1500" dirty="0"/>
              <a:t> </a:t>
            </a:r>
            <a:r>
              <a:rPr lang="en-US" sz="1500" dirty="0" err="1"/>
              <a:t>असंभव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102769" y="3758406"/>
            <a:ext cx="359871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क्रोनोट्रॉन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सौ</a:t>
            </a:r>
            <a:r>
              <a:rPr lang="en-US" sz="1500" dirty="0"/>
              <a:t> </a:t>
            </a:r>
            <a:r>
              <a:rPr lang="en-US" sz="1500" dirty="0" err="1"/>
              <a:t>मिलियन</a:t>
            </a:r>
            <a:r>
              <a:rPr lang="en-US" sz="1500" dirty="0"/>
              <a:t> </a:t>
            </a:r>
            <a:r>
              <a:rPr lang="en-US" sz="1500" dirty="0" err="1"/>
              <a:t>वर्ष</a:t>
            </a:r>
            <a:r>
              <a:rPr lang="en-US" sz="1500" dirty="0"/>
              <a:t> </a:t>
            </a:r>
            <a:r>
              <a:rPr lang="en-US" sz="1500" dirty="0" err="1"/>
              <a:t>दिखाता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इसलिए</a:t>
            </a:r>
            <a:r>
              <a:rPr lang="en-US" sz="1500" dirty="0"/>
              <a:t> </a:t>
            </a:r>
            <a:r>
              <a:rPr lang="en-US" sz="1500" dirty="0" err="1"/>
              <a:t>सबसे</a:t>
            </a:r>
            <a:r>
              <a:rPr lang="en-US" sz="1500" dirty="0"/>
              <a:t> </a:t>
            </a:r>
            <a:r>
              <a:rPr lang="en-US" sz="1500" dirty="0" err="1"/>
              <a:t>विशाल</a:t>
            </a:r>
            <a:r>
              <a:rPr lang="en-US" sz="1500" dirty="0"/>
              <a:t> </a:t>
            </a:r>
            <a:r>
              <a:rPr lang="en-US" sz="1500" dirty="0" err="1"/>
              <a:t>संरचनाएं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मौजूद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सकती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उनका</a:t>
            </a:r>
            <a:r>
              <a:rPr lang="en-US" sz="1500" dirty="0"/>
              <a:t> </a:t>
            </a:r>
            <a:r>
              <a:rPr lang="en-US" sz="1500" dirty="0" err="1"/>
              <a:t>व्यास</a:t>
            </a:r>
            <a:r>
              <a:rPr lang="en-US" sz="1500" dirty="0"/>
              <a:t> </a:t>
            </a:r>
            <a:r>
              <a:rPr lang="en-US" sz="1500" dirty="0" err="1"/>
              <a:t>सौ</a:t>
            </a:r>
            <a:r>
              <a:rPr lang="en-US" sz="1500" dirty="0"/>
              <a:t> </a:t>
            </a:r>
            <a:r>
              <a:rPr lang="en-US" sz="1500" dirty="0" err="1"/>
              <a:t>मिलियन</a:t>
            </a:r>
            <a:r>
              <a:rPr lang="en-US" sz="1500" dirty="0"/>
              <a:t> </a:t>
            </a:r>
            <a:r>
              <a:rPr lang="en-US" sz="1500" dirty="0" err="1"/>
              <a:t>प्रकाश</a:t>
            </a:r>
            <a:r>
              <a:rPr lang="en-US" sz="1500" dirty="0"/>
              <a:t> </a:t>
            </a:r>
            <a:r>
              <a:rPr lang="en-US" sz="1500" dirty="0" err="1"/>
              <a:t>वर्ष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कम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होना</a:t>
            </a:r>
            <a:r>
              <a:rPr lang="en-US" sz="1500" dirty="0"/>
              <a:t> </a:t>
            </a:r>
            <a:r>
              <a:rPr lang="en-US" sz="1500" dirty="0" err="1"/>
              <a:t>चाहिए</a:t>
            </a:r>
            <a:r>
              <a:rPr lang="en-US" sz="1500" dirty="0"/>
              <a:t>. </a:t>
            </a:r>
            <a:r>
              <a:rPr lang="en-US" sz="1500" dirty="0" err="1"/>
              <a:t>उससे</a:t>
            </a:r>
            <a:r>
              <a:rPr lang="en-US" sz="1500" dirty="0"/>
              <a:t> </a:t>
            </a:r>
            <a:r>
              <a:rPr lang="en-US" sz="1500" dirty="0" err="1"/>
              <a:t>हमें</a:t>
            </a:r>
            <a:r>
              <a:rPr lang="en-US" sz="1500" dirty="0"/>
              <a:t> </a:t>
            </a:r>
            <a:r>
              <a:rPr lang="en-US" sz="1500" dirty="0" err="1"/>
              <a:t>खुद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आकाशगंगा</a:t>
            </a:r>
            <a:r>
              <a:rPr lang="en-US" sz="1500" dirty="0"/>
              <a:t> </a:t>
            </a:r>
            <a:r>
              <a:rPr lang="en-US" sz="1500" dirty="0" err="1"/>
              <a:t>समूहों</a:t>
            </a:r>
            <a:r>
              <a:rPr lang="en-US" sz="1500" dirty="0"/>
              <a:t> </a:t>
            </a:r>
            <a:r>
              <a:rPr lang="en-US" sz="1500" dirty="0" err="1"/>
              <a:t>तक</a:t>
            </a:r>
            <a:r>
              <a:rPr lang="en-US" sz="1500" dirty="0"/>
              <a:t> </a:t>
            </a:r>
            <a:r>
              <a:rPr lang="en-US" sz="1500" dirty="0" err="1"/>
              <a:t>सीमित</a:t>
            </a:r>
            <a:r>
              <a:rPr lang="en-US" sz="1500" dirty="0"/>
              <a:t> </a:t>
            </a:r>
            <a:r>
              <a:rPr lang="en-US" sz="1500" dirty="0" err="1"/>
              <a:t>करना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9990" y="5541753"/>
            <a:ext cx="421635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लोग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दर्जन</a:t>
            </a:r>
            <a:r>
              <a:rPr lang="en-US" sz="1500" dirty="0"/>
              <a:t> </a:t>
            </a:r>
            <a:r>
              <a:rPr lang="en-US" sz="1500" dirty="0" err="1"/>
              <a:t>अरब</a:t>
            </a:r>
            <a:r>
              <a:rPr lang="en-US" sz="1500" dirty="0"/>
              <a:t> </a:t>
            </a:r>
            <a:r>
              <a:rPr lang="en-US" sz="1500" dirty="0" err="1"/>
              <a:t>वर्षों</a:t>
            </a:r>
            <a:r>
              <a:rPr lang="en-US" sz="1500" dirty="0"/>
              <a:t> </a:t>
            </a:r>
            <a:r>
              <a:rPr lang="en-US" sz="1500" dirty="0" err="1"/>
              <a:t>तक</a:t>
            </a:r>
            <a:r>
              <a:rPr lang="en-US" sz="1500" dirty="0"/>
              <a:t> </a:t>
            </a:r>
            <a:r>
              <a:rPr lang="en-US" sz="1500" dirty="0" err="1"/>
              <a:t>इंतजार</a:t>
            </a:r>
            <a:r>
              <a:rPr lang="en-US" sz="1500" dirty="0"/>
              <a:t> </a:t>
            </a:r>
            <a:r>
              <a:rPr lang="en-US" sz="1500" dirty="0" err="1"/>
              <a:t>करने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पर्याप्त</a:t>
            </a:r>
            <a:r>
              <a:rPr lang="en-US" sz="1500" dirty="0"/>
              <a:t> </a:t>
            </a:r>
            <a:r>
              <a:rPr lang="en-US" sz="1500" dirty="0" err="1"/>
              <a:t>धैर्य</a:t>
            </a:r>
            <a:r>
              <a:rPr lang="en-US" sz="1500" dirty="0"/>
              <a:t> </a:t>
            </a:r>
            <a:r>
              <a:rPr lang="en-US" sz="1500" dirty="0" err="1"/>
              <a:t>रखते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err="1"/>
              <a:t>वे</a:t>
            </a:r>
            <a:r>
              <a:rPr lang="en-US" sz="1500" dirty="0"/>
              <a:t> Super-Clusters (</a:t>
            </a:r>
            <a:r>
              <a:rPr lang="en-US" sz="1500" dirty="0" err="1"/>
              <a:t>आकाशगंगा-समूहों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समूह</a:t>
            </a:r>
            <a:r>
              <a:rPr lang="en-US" sz="1500" dirty="0"/>
              <a:t>)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ज़रुरत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देख</a:t>
            </a:r>
            <a:r>
              <a:rPr lang="en-US" sz="1500" dirty="0"/>
              <a:t> </a:t>
            </a:r>
            <a:r>
              <a:rPr lang="en-US" sz="1500" dirty="0" err="1"/>
              <a:t>पाएंगे</a:t>
            </a:r>
            <a:r>
              <a:rPr lang="en-US" sz="15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3998415" y="6730206"/>
            <a:ext cx="108555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तुम</a:t>
            </a:r>
            <a:r>
              <a:rPr lang="en-US" sz="1500" dirty="0"/>
              <a:t> </a:t>
            </a:r>
            <a:r>
              <a:rPr lang="en-US" sz="1500" dirty="0" err="1"/>
              <a:t>देखोगे</a:t>
            </a:r>
            <a:r>
              <a:rPr lang="en-US" sz="1500" dirty="0"/>
              <a:t>…</a:t>
            </a:r>
          </a:p>
        </p:txBody>
      </p:sp>
      <p:sp>
        <p:nvSpPr>
          <p:cNvPr id="9" name="Rectangle 8"/>
          <p:cNvSpPr/>
          <p:nvPr/>
        </p:nvSpPr>
        <p:spPr>
          <a:xfrm>
            <a:off x="483690" y="6859776"/>
            <a:ext cx="270748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ब्रह्मांड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विस्तार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रहा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विश्वस्तर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फ़ैल</a:t>
            </a:r>
            <a:r>
              <a:rPr lang="en-US" sz="1500" dirty="0"/>
              <a:t> </a:t>
            </a:r>
            <a:r>
              <a:rPr lang="en-US" sz="1500" dirty="0" err="1"/>
              <a:t>रहा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स्थानीय</a:t>
            </a:r>
            <a:r>
              <a:rPr lang="en-US" sz="1500" dirty="0"/>
              <a:t> </a:t>
            </a:r>
            <a:r>
              <a:rPr lang="en-US" sz="1500" dirty="0" err="1"/>
              <a:t>स्तर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सिकुड़</a:t>
            </a:r>
            <a:r>
              <a:rPr lang="en-US" sz="1500" dirty="0"/>
              <a:t> </a:t>
            </a:r>
            <a:r>
              <a:rPr lang="en-US" sz="1500" dirty="0" err="1"/>
              <a:t>रहा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...</a:t>
            </a:r>
          </a:p>
        </p:txBody>
      </p:sp>
    </p:spTree>
    <p:extLst>
      <p:ext uri="{BB962C8B-B14F-4D97-AF65-F5344CB8AC3E}">
        <p14:creationId xmlns:p14="http://schemas.microsoft.com/office/powerpoint/2010/main" val="30046810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424738" cy="9802813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26626" name="Picture 2" descr="C:\Users\HP\Desktop\1000 BILLION SUNS\PIX\milSoleils2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24738" cy="980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63654" y="8386008"/>
            <a:ext cx="17869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 </a:t>
            </a:r>
            <a:r>
              <a:rPr lang="en-US" sz="1500" dirty="0" err="1" smtClean="0"/>
              <a:t>क्या</a:t>
            </a:r>
            <a:r>
              <a:rPr lang="en-US" sz="1500" dirty="0" smtClean="0"/>
              <a:t> </a:t>
            </a:r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चिंतित</a:t>
            </a:r>
            <a:r>
              <a:rPr lang="en-US" sz="1500" dirty="0"/>
              <a:t>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नहीं</a:t>
            </a:r>
            <a:r>
              <a:rPr lang="en-US" sz="1500" dirty="0" smtClean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...</a:t>
            </a:r>
          </a:p>
        </p:txBody>
      </p:sp>
      <p:sp>
        <p:nvSpPr>
          <p:cNvPr id="4" name="Rectangle 3"/>
          <p:cNvSpPr/>
          <p:nvPr/>
        </p:nvSpPr>
        <p:spPr>
          <a:xfrm>
            <a:off x="1619632" y="24606"/>
            <a:ext cx="247373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100,000 </a:t>
            </a:r>
            <a:r>
              <a:rPr lang="en-US" sz="1500" dirty="0" err="1"/>
              <a:t>साल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से</a:t>
            </a:r>
            <a:r>
              <a:rPr lang="en-US" sz="1500" dirty="0" smtClean="0"/>
              <a:t> </a:t>
            </a:r>
            <a:r>
              <a:rPr lang="en-US" sz="1500" dirty="0" err="1"/>
              <a:t>ब्रह्मांड</a:t>
            </a:r>
            <a:r>
              <a:rPr lang="en-US" sz="1500" dirty="0"/>
              <a:t> </a:t>
            </a:r>
            <a:r>
              <a:rPr lang="en-US" sz="1500" dirty="0" err="1"/>
              <a:t>गर्म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अंडे</a:t>
            </a:r>
            <a:r>
              <a:rPr lang="en-US" sz="1500" dirty="0" smtClean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r>
              <a:rPr lang="en-US" sz="1500" dirty="0" err="1"/>
              <a:t>चिकना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154568" y="100806"/>
            <a:ext cx="9294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en-US" sz="1400" dirty="0" err="1"/>
              <a:t>इसे</a:t>
            </a:r>
            <a:r>
              <a:rPr lang="en-US" sz="1400" dirty="0"/>
              <a:t> </a:t>
            </a:r>
            <a:r>
              <a:rPr lang="en-US" sz="1400" dirty="0" err="1"/>
              <a:t>थोड़ा</a:t>
            </a:r>
            <a:r>
              <a:rPr lang="en-US" sz="1400" dirty="0"/>
              <a:t> </a:t>
            </a:r>
            <a:r>
              <a:rPr lang="en-US" sz="1400" dirty="0" err="1"/>
              <a:t>सा</a:t>
            </a:r>
            <a:r>
              <a:rPr lang="en-US" sz="1400" dirty="0"/>
              <a:t> </a:t>
            </a:r>
            <a:r>
              <a:rPr lang="en-US" sz="1400" dirty="0" err="1"/>
              <a:t>फैला</a:t>
            </a:r>
            <a:r>
              <a:rPr lang="en-US" sz="1400" dirty="0"/>
              <a:t> </a:t>
            </a:r>
            <a:r>
              <a:rPr lang="en-US" sz="1400" dirty="0" err="1"/>
              <a:t>दूंगा</a:t>
            </a:r>
            <a:r>
              <a:rPr lang="en-US" sz="1400" dirty="0"/>
              <a:t> 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5388769" y="100806"/>
            <a:ext cx="15342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700,000 </a:t>
            </a:r>
            <a:r>
              <a:rPr lang="en-US" sz="1500" dirty="0" err="1"/>
              <a:t>साल</a:t>
            </a:r>
            <a:r>
              <a:rPr lang="en-US" sz="1500" dirty="0"/>
              <a:t> </a:t>
            </a:r>
            <a:r>
              <a:rPr lang="en-US" sz="1500" dirty="0" err="1"/>
              <a:t>पहले</a:t>
            </a:r>
            <a:r>
              <a:rPr lang="en-US" sz="1500" dirty="0"/>
              <a:t> </a:t>
            </a:r>
            <a:r>
              <a:rPr lang="en-US" sz="1500" dirty="0" err="1" smtClean="0"/>
              <a:t>दरारें</a:t>
            </a:r>
            <a:r>
              <a:rPr lang="en-US" sz="1500" dirty="0" smtClean="0"/>
              <a:t> </a:t>
            </a:r>
            <a:r>
              <a:rPr lang="hi-IN" sz="1500" dirty="0"/>
              <a:t>दिखीं. </a:t>
            </a:r>
            <a:endParaRPr lang="en-US" sz="1500" dirty="0"/>
          </a:p>
        </p:txBody>
      </p:sp>
      <p:sp>
        <p:nvSpPr>
          <p:cNvPr id="7" name="Rectangle 6"/>
          <p:cNvSpPr/>
          <p:nvPr/>
        </p:nvSpPr>
        <p:spPr>
          <a:xfrm>
            <a:off x="1350169" y="2615406"/>
            <a:ext cx="93166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तापमान</a:t>
            </a:r>
            <a:r>
              <a:rPr lang="en-US" sz="1500" dirty="0"/>
              <a:t>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452812" y="4462870"/>
            <a:ext cx="130516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/>
              <a:t>3000°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 smtClean="0"/>
              <a:t>कम</a:t>
            </a:r>
            <a:r>
              <a:rPr lang="en-US" sz="1500" dirty="0" smtClean="0"/>
              <a:t>…</a:t>
            </a:r>
            <a:endParaRPr lang="en-US" sz="1500" dirty="0"/>
          </a:p>
        </p:txBody>
      </p:sp>
      <p:sp>
        <p:nvSpPr>
          <p:cNvPr id="9" name="Rectangle 8"/>
          <p:cNvSpPr/>
          <p:nvPr/>
        </p:nvSpPr>
        <p:spPr>
          <a:xfrm>
            <a:off x="2112169" y="4059084"/>
            <a:ext cx="122982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प्रोटो-स्टेलर</a:t>
            </a:r>
            <a:r>
              <a:rPr lang="en-US" sz="1500" dirty="0"/>
              <a:t>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समूह</a:t>
            </a:r>
            <a:r>
              <a:rPr lang="en-US" sz="1500" dirty="0" smtClean="0"/>
              <a:t> </a:t>
            </a:r>
            <a:r>
              <a:rPr lang="en-US" sz="1500" dirty="0" err="1"/>
              <a:t>बनते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51528" y="2673241"/>
            <a:ext cx="166584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सौ</a:t>
            </a:r>
            <a:r>
              <a:rPr lang="en-US" sz="1500" dirty="0"/>
              <a:t> </a:t>
            </a:r>
            <a:r>
              <a:rPr lang="en-US" sz="1500" dirty="0" err="1"/>
              <a:t>मिलियन</a:t>
            </a:r>
            <a:r>
              <a:rPr lang="en-US" sz="1500" dirty="0"/>
              <a:t> </a:t>
            </a:r>
            <a:r>
              <a:rPr lang="en-US" sz="1500" dirty="0" err="1"/>
              <a:t>वर्ष</a:t>
            </a:r>
            <a:endParaRPr lang="en-US" sz="1500" dirty="0"/>
          </a:p>
        </p:txBody>
      </p:sp>
      <p:sp>
        <p:nvSpPr>
          <p:cNvPr id="11" name="Rectangle 10"/>
          <p:cNvSpPr/>
          <p:nvPr/>
        </p:nvSpPr>
        <p:spPr>
          <a:xfrm>
            <a:off x="5070516" y="3128208"/>
            <a:ext cx="11564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वो</a:t>
            </a:r>
            <a:r>
              <a:rPr lang="en-US" sz="1500" dirty="0"/>
              <a:t>  </a:t>
            </a:r>
            <a:r>
              <a:rPr lang="en-US" sz="1500" dirty="0" err="1"/>
              <a:t>दूसरी</a:t>
            </a:r>
            <a:r>
              <a:rPr lang="en-US" sz="1500" dirty="0"/>
              <a:t> </a:t>
            </a:r>
            <a:r>
              <a:rPr lang="en-US" sz="1500" dirty="0" err="1"/>
              <a:t>बार</a:t>
            </a:r>
            <a:r>
              <a:rPr lang="en-US" sz="1500" dirty="0"/>
              <a:t> </a:t>
            </a:r>
            <a:r>
              <a:rPr lang="en-US" sz="1500" dirty="0" err="1" smtClean="0"/>
              <a:t>टूट</a:t>
            </a:r>
            <a:r>
              <a:rPr lang="hi-IN" sz="1500" dirty="0" smtClean="0"/>
              <a:t>ता</a:t>
            </a:r>
            <a:r>
              <a:rPr lang="en-US" sz="1500" dirty="0" smtClean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90857" y="5048809"/>
            <a:ext cx="138195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 smtClean="0"/>
              <a:t>आकाशगंगाएं</a:t>
            </a:r>
            <a:r>
              <a:rPr lang="en-US" sz="1500" dirty="0" smtClean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6159" y="6404808"/>
            <a:ext cx="17822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400" dirty="0" smtClean="0"/>
              <a:t>पम्पिंग</a:t>
            </a:r>
            <a:r>
              <a:rPr lang="en-US" sz="1400" dirty="0" smtClean="0"/>
              <a:t> </a:t>
            </a:r>
            <a:r>
              <a:rPr lang="en-US" sz="1400" dirty="0" err="1" smtClean="0"/>
              <a:t>ज़ारी</a:t>
            </a:r>
            <a:r>
              <a:rPr lang="en-US" sz="1400" dirty="0" smtClean="0"/>
              <a:t> </a:t>
            </a:r>
            <a:r>
              <a:rPr lang="en-US" sz="1400" dirty="0" err="1"/>
              <a:t>रखो</a:t>
            </a:r>
            <a:r>
              <a:rPr lang="en-US" sz="1400" dirty="0"/>
              <a:t>,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यह</a:t>
            </a:r>
            <a:r>
              <a:rPr lang="en-US" sz="1400" dirty="0" smtClean="0"/>
              <a:t> </a:t>
            </a:r>
            <a:r>
              <a:rPr lang="en-US" sz="1400" dirty="0" err="1"/>
              <a:t>बहुत</a:t>
            </a:r>
            <a:r>
              <a:rPr lang="en-US" sz="1400" dirty="0"/>
              <a:t> </a:t>
            </a:r>
            <a:r>
              <a:rPr lang="en-US" sz="1400" dirty="0" err="1"/>
              <a:t>आकर्षक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93369" y="5187841"/>
            <a:ext cx="235673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अरे</a:t>
            </a:r>
            <a:r>
              <a:rPr lang="en-US" sz="1500" dirty="0"/>
              <a:t>, </a:t>
            </a:r>
            <a:r>
              <a:rPr lang="en-US" sz="1500" dirty="0" err="1"/>
              <a:t>ब्रह्मांड</a:t>
            </a:r>
            <a:r>
              <a:rPr lang="en-US" sz="1500" dirty="0"/>
              <a:t>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टूट</a:t>
            </a:r>
            <a:r>
              <a:rPr lang="en-US" sz="1500" dirty="0"/>
              <a:t> </a:t>
            </a:r>
            <a:r>
              <a:rPr lang="en-US" sz="1500" dirty="0" err="1"/>
              <a:t>रहा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171483" y="5947608"/>
            <a:ext cx="15888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 </a:t>
            </a:r>
            <a:r>
              <a:rPr lang="en-US" sz="1500" dirty="0" err="1"/>
              <a:t>मानो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फैलने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इंकार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रहा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97969" y="7471608"/>
            <a:ext cx="207695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आकाशगंगाओं</a:t>
            </a:r>
            <a:r>
              <a:rPr lang="en-US" sz="1500" dirty="0" smtClean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समूह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955748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424738" cy="98028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7650" name="Picture 2" descr="C:\Users\HP\Desktop\1000 BILLION SUNS\PIX\milSoleils2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" y="-11489"/>
            <a:ext cx="7443788" cy="973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83769" y="7469376"/>
            <a:ext cx="218744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 </a:t>
            </a:r>
            <a:r>
              <a:rPr lang="en-US" sz="1500" dirty="0" err="1" smtClean="0"/>
              <a:t>ये</a:t>
            </a:r>
            <a:r>
              <a:rPr lang="en-US" sz="1500" dirty="0" smtClean="0"/>
              <a:t> </a:t>
            </a:r>
            <a:r>
              <a:rPr lang="en-US" sz="1500" dirty="0" err="1"/>
              <a:t>मुठभेड</a:t>
            </a:r>
            <a:r>
              <a:rPr lang="en-US" sz="1500" dirty="0"/>
              <a:t>़ </a:t>
            </a:r>
            <a:r>
              <a:rPr lang="en-US" sz="1500" dirty="0" err="1"/>
              <a:t>आकाशगंगाओं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घूमने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प्रेरित</a:t>
            </a:r>
            <a:r>
              <a:rPr lang="en-US" sz="1500" dirty="0"/>
              <a:t> </a:t>
            </a:r>
            <a:r>
              <a:rPr lang="en-US" sz="1500" dirty="0" err="1"/>
              <a:t>करेगी</a:t>
            </a:r>
            <a:r>
              <a:rPr lang="en-US" sz="15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360879" y="558006"/>
            <a:ext cx="38660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अभी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t = 500 </a:t>
            </a:r>
            <a:r>
              <a:rPr lang="en-US" sz="1500" dirty="0" err="1"/>
              <a:t>मिलियन</a:t>
            </a:r>
            <a:r>
              <a:rPr lang="en-US" sz="1500" dirty="0"/>
              <a:t> </a:t>
            </a:r>
            <a:r>
              <a:rPr lang="en-US" sz="1500" dirty="0" err="1"/>
              <a:t>वर्ष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प्रकार</a:t>
            </a:r>
            <a:r>
              <a:rPr lang="en-US" sz="1500" dirty="0"/>
              <a:t> </a:t>
            </a:r>
            <a:r>
              <a:rPr lang="en-US" sz="1500" dirty="0" err="1"/>
              <a:t>आकाशगंगाएँ</a:t>
            </a:r>
            <a:r>
              <a:rPr lang="en-US" sz="1500" dirty="0"/>
              <a:t> </a:t>
            </a:r>
            <a:r>
              <a:rPr lang="en-US" sz="1500" dirty="0" err="1"/>
              <a:t>बनती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err="1"/>
              <a:t>भले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en-US" sz="1500" dirty="0" err="1"/>
              <a:t>अभी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3000°, </a:t>
            </a:r>
            <a:r>
              <a:rPr lang="en-US" sz="1500" dirty="0" err="1"/>
              <a:t>प्रोटो-स्टेलर</a:t>
            </a:r>
            <a:r>
              <a:rPr lang="en-US" sz="1500" dirty="0"/>
              <a:t> </a:t>
            </a:r>
            <a:r>
              <a:rPr lang="en-US" sz="1500" dirty="0" err="1"/>
              <a:t>समूहों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गैस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गांठों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बनी</a:t>
            </a:r>
            <a:r>
              <a:rPr lang="en-US" sz="1500" dirty="0"/>
              <a:t> </a:t>
            </a:r>
            <a:r>
              <a:rPr lang="en-US" sz="1500" dirty="0" err="1"/>
              <a:t>हों</a:t>
            </a:r>
            <a:r>
              <a:rPr lang="en-US" sz="1500" dirty="0"/>
              <a:t>. </a:t>
            </a:r>
            <a:r>
              <a:rPr lang="en-US" sz="1500" dirty="0" err="1"/>
              <a:t>आकाशगंगा</a:t>
            </a:r>
            <a:r>
              <a:rPr lang="en-US" sz="1500" dirty="0"/>
              <a:t> </a:t>
            </a:r>
            <a:r>
              <a:rPr lang="en-US" sz="1500" dirty="0" err="1"/>
              <a:t>समूह</a:t>
            </a:r>
            <a:r>
              <a:rPr lang="en-US" sz="1500" dirty="0"/>
              <a:t> </a:t>
            </a:r>
            <a:r>
              <a:rPr lang="en-US" sz="1500" dirty="0" err="1"/>
              <a:t>गड्ढों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इकट्ठा</a:t>
            </a:r>
            <a:r>
              <a:rPr lang="en-US" sz="1500" dirty="0"/>
              <a:t> </a:t>
            </a:r>
            <a:r>
              <a:rPr lang="en-US" sz="1500" dirty="0" err="1"/>
              <a:t>होते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: </a:t>
            </a:r>
            <a:r>
              <a:rPr lang="en-US" sz="1500" dirty="0" err="1"/>
              <a:t>वहाँ</a:t>
            </a:r>
            <a:r>
              <a:rPr lang="en-US" sz="1500" dirty="0"/>
              <a:t> </a:t>
            </a:r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en-US" sz="1500" dirty="0" err="1"/>
              <a:t>गैस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अणुओं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r>
              <a:rPr lang="en-US" sz="1500" dirty="0" err="1"/>
              <a:t>व्यवहार</a:t>
            </a:r>
            <a:r>
              <a:rPr lang="en-US" sz="1500" dirty="0"/>
              <a:t> </a:t>
            </a:r>
            <a:r>
              <a:rPr lang="en-US" sz="1500" dirty="0" err="1"/>
              <a:t>करते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उनकी</a:t>
            </a:r>
            <a:r>
              <a:rPr lang="en-US" sz="1500" dirty="0"/>
              <a:t> </a:t>
            </a:r>
            <a:r>
              <a:rPr lang="en-US" sz="1500" dirty="0" err="1"/>
              <a:t>गति</a:t>
            </a:r>
            <a:r>
              <a:rPr lang="en-US" sz="1500" dirty="0"/>
              <a:t> </a:t>
            </a:r>
            <a:r>
              <a:rPr lang="en-US" sz="1500" dirty="0" err="1"/>
              <a:t>काफी</a:t>
            </a:r>
            <a:r>
              <a:rPr lang="en-US" sz="1500" dirty="0"/>
              <a:t> </a:t>
            </a:r>
            <a:r>
              <a:rPr lang="en-US" sz="1500" dirty="0" err="1"/>
              <a:t>अनियमित</a:t>
            </a:r>
            <a:r>
              <a:rPr lang="en-US" sz="1500" dirty="0"/>
              <a:t> </a:t>
            </a:r>
            <a:r>
              <a:rPr lang="en-US" sz="1500" dirty="0" err="1"/>
              <a:t>होती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380582" y="2516376"/>
            <a:ext cx="345598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ब्रह्मांड</a:t>
            </a:r>
            <a:r>
              <a:rPr lang="en-US" sz="1500" dirty="0"/>
              <a:t> </a:t>
            </a:r>
            <a:r>
              <a:rPr lang="en-US" sz="1500" dirty="0" err="1"/>
              <a:t>अभी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कॉम्पैक्ट</a:t>
            </a:r>
            <a:r>
              <a:rPr lang="en-US" sz="1500" dirty="0"/>
              <a:t> </a:t>
            </a:r>
            <a:r>
              <a:rPr lang="en-US" sz="1500" dirty="0" err="1" smtClean="0"/>
              <a:t>है</a:t>
            </a:r>
            <a:r>
              <a:rPr lang="en-US" sz="1500" dirty="0"/>
              <a:t>, </a:t>
            </a:r>
            <a:r>
              <a:rPr lang="en-US" sz="1500" dirty="0" err="1"/>
              <a:t>आकाशगंगाएं</a:t>
            </a:r>
            <a:r>
              <a:rPr lang="en-US" sz="1500" dirty="0"/>
              <a:t> </a:t>
            </a:r>
            <a:r>
              <a:rPr lang="en-US" sz="1500" dirty="0" err="1"/>
              <a:t>एक-दूसरे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परस्पर-क्रिया</a:t>
            </a:r>
            <a:r>
              <a:rPr lang="en-US" sz="1500" dirty="0"/>
              <a:t> </a:t>
            </a:r>
            <a:r>
              <a:rPr lang="en-US" sz="1500" dirty="0" err="1"/>
              <a:t>करेंगी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टकराएंगी</a:t>
            </a:r>
            <a:r>
              <a:rPr lang="en-US" sz="15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 rot="20973820">
            <a:off x="323930" y="2003176"/>
            <a:ext cx="1436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 err="1"/>
              <a:t>आकाशगंगा</a:t>
            </a:r>
            <a:r>
              <a:rPr lang="en-US" sz="900" dirty="0"/>
              <a:t> </a:t>
            </a:r>
            <a:r>
              <a:rPr lang="en-US" sz="900" dirty="0" err="1"/>
              <a:t>समूह</a:t>
            </a:r>
            <a:r>
              <a:rPr lang="en-US" sz="900" dirty="0"/>
              <a:t> </a:t>
            </a:r>
          </a:p>
          <a:p>
            <a:pPr algn="ctr"/>
            <a:r>
              <a:rPr lang="en-US" sz="900" dirty="0" err="1"/>
              <a:t>चल</a:t>
            </a:r>
            <a:r>
              <a:rPr lang="en-US" sz="900" dirty="0"/>
              <a:t> </a:t>
            </a:r>
            <a:r>
              <a:rPr lang="en-US" sz="900" dirty="0" err="1"/>
              <a:t>रहे</a:t>
            </a:r>
            <a:r>
              <a:rPr lang="en-US" sz="900" dirty="0"/>
              <a:t> </a:t>
            </a:r>
            <a:r>
              <a:rPr lang="en-US" sz="900" dirty="0" err="1"/>
              <a:t>प्रयोग</a:t>
            </a:r>
            <a:endParaRPr lang="en-US" sz="900" dirty="0"/>
          </a:p>
        </p:txBody>
      </p:sp>
      <p:sp>
        <p:nvSpPr>
          <p:cNvPr id="7" name="Rectangle 6"/>
          <p:cNvSpPr/>
          <p:nvPr/>
        </p:nvSpPr>
        <p:spPr>
          <a:xfrm>
            <a:off x="-21431" y="3981215"/>
            <a:ext cx="7437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2800" dirty="0" smtClean="0">
                <a:solidFill>
                  <a:srgbClr val="FF0000"/>
                </a:solidFill>
              </a:rPr>
              <a:t>टकराव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के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प्रभाव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3369" y="5130006"/>
            <a:ext cx="3711575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 err="1"/>
              <a:t>देखें</a:t>
            </a:r>
            <a:r>
              <a:rPr lang="en-US" sz="1400" dirty="0"/>
              <a:t>, </a:t>
            </a:r>
            <a:r>
              <a:rPr lang="en-US" sz="1400" dirty="0" err="1"/>
              <a:t>इन</a:t>
            </a:r>
            <a:r>
              <a:rPr lang="en-US" sz="1400" dirty="0"/>
              <a:t> </a:t>
            </a:r>
            <a:r>
              <a:rPr lang="en-US" sz="1400" dirty="0" err="1"/>
              <a:t>दोनों</a:t>
            </a:r>
            <a:r>
              <a:rPr lang="en-US" sz="1400" dirty="0"/>
              <a:t> </a:t>
            </a:r>
            <a:r>
              <a:rPr lang="en-US" sz="1400" dirty="0" err="1"/>
              <a:t>आकाशगंगाओं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,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बल्कि</a:t>
            </a:r>
            <a:r>
              <a:rPr lang="en-US" sz="1400" dirty="0" smtClean="0"/>
              <a:t> </a:t>
            </a:r>
            <a:r>
              <a:rPr lang="en-US" sz="1400" dirty="0" err="1" smtClean="0"/>
              <a:t>बहुत</a:t>
            </a:r>
            <a:r>
              <a:rPr lang="en-US" sz="1400" dirty="0" smtClean="0"/>
              <a:t> </a:t>
            </a:r>
            <a:r>
              <a:rPr lang="en-US" sz="1400" dirty="0" err="1"/>
              <a:t>प्राचीन</a:t>
            </a:r>
            <a:r>
              <a:rPr lang="en-US" sz="1400" dirty="0"/>
              <a:t> </a:t>
            </a:r>
            <a:r>
              <a:rPr lang="en-US" sz="1400" dirty="0" err="1"/>
              <a:t>आकाशगंगाओं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.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वे</a:t>
            </a:r>
            <a:r>
              <a:rPr lang="en-US" sz="1400" dirty="0" smtClean="0"/>
              <a:t> </a:t>
            </a:r>
            <a:r>
              <a:rPr lang="en-US" sz="1400" dirty="0" err="1"/>
              <a:t>दोनों</a:t>
            </a:r>
            <a:r>
              <a:rPr lang="en-US" sz="1400" dirty="0"/>
              <a:t> </a:t>
            </a:r>
            <a:r>
              <a:rPr lang="en-US" sz="1400" dirty="0" err="1"/>
              <a:t>एक-दूसरे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रगड़ने</a:t>
            </a:r>
            <a:r>
              <a:rPr lang="en-US" sz="1400" dirty="0"/>
              <a:t> </a:t>
            </a:r>
            <a:r>
              <a:rPr lang="en-US" sz="1400" dirty="0" err="1"/>
              <a:t>जा</a:t>
            </a:r>
            <a:r>
              <a:rPr lang="en-US" sz="1400" dirty="0"/>
              <a:t> </a:t>
            </a:r>
            <a:r>
              <a:rPr lang="en-US" sz="1400" dirty="0" err="1"/>
              <a:t>रही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4551625" y="5338008"/>
            <a:ext cx="16205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उनके</a:t>
            </a:r>
            <a:r>
              <a:rPr lang="en-US" sz="1500" dirty="0"/>
              <a:t> </a:t>
            </a:r>
            <a:r>
              <a:rPr lang="en-US" sz="1500" dirty="0" err="1"/>
              <a:t>बीच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पुल</a:t>
            </a:r>
            <a:r>
              <a:rPr lang="en-US" sz="1500" dirty="0"/>
              <a:t> </a:t>
            </a:r>
            <a:r>
              <a:rPr lang="en-US" sz="1500" dirty="0" err="1"/>
              <a:t>बनेगा</a:t>
            </a:r>
            <a:r>
              <a:rPr lang="en-US" sz="1500" dirty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2138" y="7473841"/>
            <a:ext cx="166103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पुल</a:t>
            </a:r>
            <a:r>
              <a:rPr lang="en-US" sz="1500" dirty="0"/>
              <a:t> </a:t>
            </a:r>
            <a:r>
              <a:rPr lang="en-US" sz="1500" dirty="0" err="1"/>
              <a:t>टूटेगा</a:t>
            </a:r>
            <a:r>
              <a:rPr lang="en-US" sz="15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237367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424738" cy="98028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8674" name="Picture 2" descr="C:\Users\HP\Desktop\1000 BILLION SUNS\PIX\milSoleils28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66013" cy="986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4194" y="9092406"/>
            <a:ext cx="3711575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err="1" smtClean="0"/>
              <a:t>थर्मोडीनमिक्स</a:t>
            </a:r>
            <a:r>
              <a:rPr lang="en-US" sz="1400" dirty="0" smtClean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दूसरा</a:t>
            </a:r>
            <a:r>
              <a:rPr lang="en-US" sz="1400" dirty="0"/>
              <a:t> </a:t>
            </a:r>
            <a:r>
              <a:rPr lang="en-US" sz="1400" dirty="0" err="1"/>
              <a:t>सिद्धांत</a:t>
            </a:r>
            <a:r>
              <a:rPr lang="en-US" sz="14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969169" y="600214"/>
            <a:ext cx="3886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यही</a:t>
            </a:r>
            <a:r>
              <a:rPr lang="en-US" sz="1500" dirty="0"/>
              <a:t> </a:t>
            </a:r>
            <a:r>
              <a:rPr lang="en-US" sz="1500" dirty="0" err="1"/>
              <a:t>बात</a:t>
            </a:r>
            <a:r>
              <a:rPr lang="en-US" sz="1500" dirty="0"/>
              <a:t> </a:t>
            </a:r>
            <a:r>
              <a:rPr lang="en-US" sz="1500" dirty="0" err="1"/>
              <a:t>गैस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होती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असीम</a:t>
            </a:r>
            <a:r>
              <a:rPr lang="en-US" sz="1500" dirty="0"/>
              <a:t> </a:t>
            </a:r>
            <a:r>
              <a:rPr lang="en-US" sz="1500" dirty="0" err="1"/>
              <a:t>रूप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महान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असीम</a:t>
            </a:r>
            <a:r>
              <a:rPr lang="en-US" sz="1500" dirty="0"/>
              <a:t> </a:t>
            </a:r>
            <a:r>
              <a:rPr lang="en-US" sz="1500" dirty="0" err="1"/>
              <a:t>रूप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छोटे</a:t>
            </a:r>
            <a:r>
              <a:rPr lang="en-US" sz="1500" dirty="0"/>
              <a:t> </a:t>
            </a:r>
            <a:r>
              <a:rPr lang="en-US" sz="1500" dirty="0" err="1"/>
              <a:t>पैमाने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समान</a:t>
            </a:r>
            <a:r>
              <a:rPr lang="en-US" sz="1500" dirty="0"/>
              <a:t> </a:t>
            </a:r>
            <a:r>
              <a:rPr lang="en-US" sz="1500" dirty="0" err="1"/>
              <a:t>कानून</a:t>
            </a:r>
            <a:r>
              <a:rPr lang="en-US" sz="1500" dirty="0"/>
              <a:t> </a:t>
            </a:r>
            <a:r>
              <a:rPr lang="en-US" sz="1500" dirty="0" err="1"/>
              <a:t>लागू</a:t>
            </a:r>
            <a:r>
              <a:rPr lang="en-US" sz="1500" dirty="0"/>
              <a:t> </a:t>
            </a:r>
            <a:r>
              <a:rPr lang="en-US" sz="1500" dirty="0" err="1"/>
              <a:t>होते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मुठभेड</a:t>
            </a:r>
            <a:r>
              <a:rPr lang="en-US" sz="1500" dirty="0"/>
              <a:t>़, </a:t>
            </a:r>
            <a:r>
              <a:rPr lang="en-US" sz="1500" dirty="0" err="1"/>
              <a:t>आकाशगंगाओं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परमाणुओं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घूमने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मज़बूर</a:t>
            </a:r>
            <a:r>
              <a:rPr lang="en-US" sz="1500" dirty="0"/>
              <a:t> </a:t>
            </a:r>
            <a:r>
              <a:rPr lang="en-US" sz="1500" dirty="0" err="1"/>
              <a:t>करती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r>
              <a:rPr lang="en-US" sz="1500" dirty="0" err="1"/>
              <a:t>आकाशगंगाओं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ऊर्जा</a:t>
            </a:r>
            <a:r>
              <a:rPr lang="en-US" sz="1500" dirty="0"/>
              <a:t>, </a:t>
            </a:r>
            <a:r>
              <a:rPr lang="en-US" sz="1500" dirty="0" err="1"/>
              <a:t>ट्रांसलेशन</a:t>
            </a:r>
            <a:r>
              <a:rPr lang="en-US" sz="1500" dirty="0"/>
              <a:t> </a:t>
            </a:r>
            <a:r>
              <a:rPr lang="en-US" sz="1500" dirty="0" err="1"/>
              <a:t>ऊर्जा</a:t>
            </a:r>
            <a:r>
              <a:rPr lang="en-US" sz="1500" dirty="0"/>
              <a:t> (</a:t>
            </a:r>
            <a:r>
              <a:rPr lang="en-US" sz="1500" dirty="0" smtClean="0"/>
              <a:t>1/</a:t>
            </a:r>
            <a:r>
              <a:rPr lang="en-US" sz="1500" dirty="0" err="1" smtClean="0"/>
              <a:t>2mv²</a:t>
            </a:r>
            <a:r>
              <a:rPr lang="en-US" sz="1500" dirty="0"/>
              <a:t>)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घूर्ण-ऊर्जा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एक-बराबर</a:t>
            </a:r>
            <a:r>
              <a:rPr lang="en-US" sz="1500" dirty="0" smtClean="0"/>
              <a:t> </a:t>
            </a:r>
            <a:r>
              <a:rPr lang="en-US" sz="1500" dirty="0" err="1"/>
              <a:t>वितरित</a:t>
            </a:r>
            <a:r>
              <a:rPr lang="en-US" sz="1500" dirty="0"/>
              <a:t> </a:t>
            </a:r>
            <a:r>
              <a:rPr lang="en-US" sz="1500" dirty="0" err="1"/>
              <a:t>होगी</a:t>
            </a:r>
            <a:r>
              <a:rPr lang="en-US" sz="1500" dirty="0"/>
              <a:t>. </a:t>
            </a:r>
            <a:r>
              <a:rPr lang="en-US" sz="1500" dirty="0" err="1"/>
              <a:t>सभी</a:t>
            </a:r>
            <a:r>
              <a:rPr lang="en-US" sz="1500" dirty="0"/>
              <a:t> </a:t>
            </a:r>
            <a:r>
              <a:rPr lang="en-US" sz="1500" dirty="0" err="1"/>
              <a:t>तरल</a:t>
            </a:r>
            <a:r>
              <a:rPr lang="en-US" sz="1500" dirty="0"/>
              <a:t> </a:t>
            </a:r>
            <a:r>
              <a:rPr lang="en-US" sz="1500" dirty="0" err="1"/>
              <a:t>पदार्थ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ऊर्जा</a:t>
            </a:r>
            <a:r>
              <a:rPr lang="en-US" sz="1500" dirty="0"/>
              <a:t> </a:t>
            </a:r>
            <a:r>
              <a:rPr lang="en-US" sz="1500" dirty="0" err="1"/>
              <a:t>संतुलन</a:t>
            </a:r>
            <a:r>
              <a:rPr lang="en-US" sz="1500" dirty="0"/>
              <a:t>, </a:t>
            </a:r>
            <a:r>
              <a:rPr lang="en-US" sz="1500" dirty="0" err="1"/>
              <a:t>या</a:t>
            </a:r>
            <a:r>
              <a:rPr lang="en-US" sz="1500" dirty="0"/>
              <a:t> </a:t>
            </a:r>
            <a:r>
              <a:rPr lang="en-US" sz="1500" dirty="0" err="1"/>
              <a:t>थर्मोडीनमिक</a:t>
            </a:r>
            <a:r>
              <a:rPr lang="en-US" sz="1500" dirty="0"/>
              <a:t> </a:t>
            </a:r>
            <a:r>
              <a:rPr lang="en-US" sz="1500" dirty="0" err="1"/>
              <a:t>संतुलन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ओर</a:t>
            </a:r>
            <a:r>
              <a:rPr lang="en-US" sz="1500" dirty="0"/>
              <a:t> </a:t>
            </a:r>
            <a:r>
              <a:rPr lang="en-US" sz="1500" dirty="0" err="1"/>
              <a:t>स्वाभाविक</a:t>
            </a:r>
            <a:r>
              <a:rPr lang="en-US" sz="1500" dirty="0"/>
              <a:t> </a:t>
            </a:r>
            <a:r>
              <a:rPr lang="en-US" sz="1500" dirty="0" err="1"/>
              <a:t>रूप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उन्मुख</a:t>
            </a:r>
            <a:r>
              <a:rPr lang="en-US" sz="1500" dirty="0"/>
              <a:t> </a:t>
            </a:r>
            <a:r>
              <a:rPr lang="en-US" sz="1500" dirty="0" err="1"/>
              <a:t>होंगे</a:t>
            </a:r>
            <a:r>
              <a:rPr lang="en-US" sz="1500" dirty="0"/>
              <a:t>. (*)</a:t>
            </a:r>
          </a:p>
        </p:txBody>
      </p:sp>
      <p:sp>
        <p:nvSpPr>
          <p:cNvPr id="5" name="Rectangle 4"/>
          <p:cNvSpPr/>
          <p:nvPr/>
        </p:nvSpPr>
        <p:spPr>
          <a:xfrm>
            <a:off x="918369" y="3301206"/>
            <a:ext cx="3711575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दूसरे</a:t>
            </a:r>
            <a:r>
              <a:rPr lang="en-US" sz="1500" dirty="0"/>
              <a:t> </a:t>
            </a:r>
            <a:r>
              <a:rPr lang="en-US" sz="1500" dirty="0" err="1"/>
              <a:t>शब्दों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, </a:t>
            </a:r>
            <a:r>
              <a:rPr lang="en-US" sz="1500" dirty="0" err="1"/>
              <a:t>आकाशगंगाओं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बीच</a:t>
            </a:r>
            <a:r>
              <a:rPr lang="en-US" sz="1500" dirty="0"/>
              <a:t> </a:t>
            </a:r>
            <a:r>
              <a:rPr lang="en-US" sz="1500" dirty="0" err="1"/>
              <a:t>मुठभेड</a:t>
            </a:r>
            <a:r>
              <a:rPr lang="en-US" sz="1500" dirty="0"/>
              <a:t>़ </a:t>
            </a:r>
            <a:r>
              <a:rPr lang="en-US" sz="1500" dirty="0" err="1"/>
              <a:t>उनमें</a:t>
            </a:r>
            <a:r>
              <a:rPr lang="en-US" sz="1500" dirty="0"/>
              <a:t> </a:t>
            </a:r>
            <a:r>
              <a:rPr lang="en-US" sz="1500" dirty="0" err="1"/>
              <a:t>घूमने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प्रवृत्ति</a:t>
            </a:r>
            <a:r>
              <a:rPr lang="en-US" sz="1500" dirty="0"/>
              <a:t> </a:t>
            </a:r>
            <a:r>
              <a:rPr lang="en-US" sz="1500" dirty="0" err="1"/>
              <a:t>पैदा</a:t>
            </a:r>
            <a:r>
              <a:rPr lang="en-US" sz="1500" dirty="0"/>
              <a:t> </a:t>
            </a:r>
            <a:r>
              <a:rPr lang="en-US" sz="1500" dirty="0" err="1"/>
              <a:t>करती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255169" y="4444206"/>
            <a:ext cx="25146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केवल</a:t>
            </a:r>
            <a:r>
              <a:rPr lang="en-US" sz="1500" dirty="0"/>
              <a:t> </a:t>
            </a:r>
            <a:r>
              <a:rPr lang="en-US" sz="1500" dirty="0" err="1" smtClean="0"/>
              <a:t>शुरुआत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smtClean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युवा</a:t>
            </a:r>
            <a:r>
              <a:rPr lang="en-US" sz="1500" dirty="0"/>
              <a:t> </a:t>
            </a:r>
            <a:r>
              <a:rPr lang="en-US" sz="1500" dirty="0" err="1"/>
              <a:t>आकाशगंगा</a:t>
            </a:r>
            <a:r>
              <a:rPr lang="en-US" sz="1500" dirty="0"/>
              <a:t> </a:t>
            </a:r>
            <a:r>
              <a:rPr lang="en-US" sz="1500" dirty="0" err="1"/>
              <a:t>लगातार</a:t>
            </a:r>
            <a:r>
              <a:rPr lang="en-US" sz="1500" dirty="0"/>
              <a:t> </a:t>
            </a:r>
            <a:r>
              <a:rPr lang="en-US" sz="1500" dirty="0" err="1"/>
              <a:t>टकराती</a:t>
            </a:r>
            <a:r>
              <a:rPr lang="en-US" sz="1500" dirty="0"/>
              <a:t> </a:t>
            </a:r>
            <a:r>
              <a:rPr lang="en-US" sz="1500" dirty="0" err="1"/>
              <a:t>रहती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ब्रह्मांड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फैलाव</a:t>
            </a:r>
            <a:r>
              <a:rPr lang="en-US" sz="1500" dirty="0"/>
              <a:t> </a:t>
            </a:r>
            <a:r>
              <a:rPr lang="en-US" sz="1500" dirty="0" err="1"/>
              <a:t>जल्द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उन्हें</a:t>
            </a:r>
            <a:r>
              <a:rPr lang="en-US" sz="1500" dirty="0"/>
              <a:t> </a:t>
            </a:r>
            <a:r>
              <a:rPr lang="en-US" sz="1500" dirty="0" err="1"/>
              <a:t>एक-दूसरे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दूर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देगा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जल्द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ये</a:t>
            </a:r>
            <a:r>
              <a:rPr lang="en-US" sz="1500" dirty="0"/>
              <a:t> </a:t>
            </a:r>
            <a:r>
              <a:rPr lang="en-US" sz="1500" dirty="0" err="1"/>
              <a:t>टकराव</a:t>
            </a:r>
            <a:r>
              <a:rPr lang="en-US" sz="1500" dirty="0"/>
              <a:t> </a:t>
            </a:r>
            <a:r>
              <a:rPr lang="en-US" sz="1500" dirty="0" err="1"/>
              <a:t>अत्यंत</a:t>
            </a:r>
            <a:r>
              <a:rPr lang="en-US" sz="1500" dirty="0"/>
              <a:t> </a:t>
            </a:r>
            <a:r>
              <a:rPr lang="en-US" sz="1500" dirty="0" err="1"/>
              <a:t>दुर्लभ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जाएंगे</a:t>
            </a:r>
            <a:r>
              <a:rPr lang="en-US" sz="15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35769" y="7288669"/>
            <a:ext cx="329723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दूसरे</a:t>
            </a:r>
            <a:r>
              <a:rPr lang="en-US" sz="1500" dirty="0"/>
              <a:t> </a:t>
            </a:r>
            <a:r>
              <a:rPr lang="en-US" sz="1500" dirty="0" err="1"/>
              <a:t>शब्दों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,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आज</a:t>
            </a:r>
            <a:r>
              <a:rPr lang="en-US" sz="1500" dirty="0"/>
              <a:t> </a:t>
            </a:r>
            <a:r>
              <a:rPr lang="en-US" sz="1500" dirty="0" err="1"/>
              <a:t>जिन</a:t>
            </a:r>
            <a:r>
              <a:rPr lang="en-US" sz="1500" dirty="0"/>
              <a:t> </a:t>
            </a:r>
            <a:r>
              <a:rPr lang="en-US" sz="1500" dirty="0" err="1"/>
              <a:t>आकाशगंगाओं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घूमना</a:t>
            </a:r>
            <a:r>
              <a:rPr lang="en-US" sz="1500" dirty="0"/>
              <a:t> </a:t>
            </a:r>
            <a:r>
              <a:rPr lang="en-US" sz="1500" dirty="0" err="1"/>
              <a:t>देखते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hi-IN" sz="1500" dirty="0" smtClean="0"/>
              <a:t>वो</a:t>
            </a:r>
            <a:r>
              <a:rPr lang="en-US" sz="1500" dirty="0" smtClean="0"/>
              <a:t> </a:t>
            </a:r>
            <a:r>
              <a:rPr lang="en-US" sz="1500" dirty="0" err="1"/>
              <a:t>केवल</a:t>
            </a:r>
            <a:r>
              <a:rPr lang="en-US" sz="1500" dirty="0"/>
              <a:t> </a:t>
            </a:r>
            <a:r>
              <a:rPr lang="en-US" sz="1500" dirty="0" err="1"/>
              <a:t>उस</a:t>
            </a:r>
            <a:r>
              <a:rPr lang="en-US" sz="1500" dirty="0"/>
              <a:t> </a:t>
            </a:r>
            <a:r>
              <a:rPr lang="en-US" sz="1500" dirty="0" err="1"/>
              <a:t>काल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स्मारिका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जब</a:t>
            </a:r>
            <a:r>
              <a:rPr lang="en-US" sz="1500" dirty="0" smtClean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सघन</a:t>
            </a:r>
            <a:r>
              <a:rPr lang="en-US" sz="1500" dirty="0"/>
              <a:t> </a:t>
            </a:r>
            <a:r>
              <a:rPr lang="en-US" sz="1500" dirty="0" err="1"/>
              <a:t>ब्रह्मांड</a:t>
            </a:r>
            <a:r>
              <a:rPr lang="en-US" sz="1500" dirty="0"/>
              <a:t> </a:t>
            </a:r>
            <a:r>
              <a:rPr lang="en-US" sz="1500" dirty="0" err="1"/>
              <a:t>ने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मुठभेड़</a:t>
            </a:r>
            <a:r>
              <a:rPr lang="en-US" sz="1500" dirty="0"/>
              <a:t> </a:t>
            </a:r>
            <a:r>
              <a:rPr lang="en-US" sz="1500" dirty="0" err="1" smtClean="0"/>
              <a:t>में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समूह</a:t>
            </a:r>
            <a:r>
              <a:rPr lang="en-US" sz="1500" dirty="0" smtClean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गठन</a:t>
            </a:r>
            <a:r>
              <a:rPr lang="en-US" sz="1500" dirty="0"/>
              <a:t> </a:t>
            </a:r>
            <a:r>
              <a:rPr lang="en-US" sz="1500" dirty="0" err="1"/>
              <a:t>किया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 smtClean="0"/>
              <a:t>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2523775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424738" cy="98028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9698" name="Picture 2" descr="C:\Users\HP\Desktop\1000 BILLION SUNS\PIX\milSoleils29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6" y="0"/>
            <a:ext cx="7424737" cy="980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21569" y="9174162"/>
            <a:ext cx="5486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वाष्पीकरण</a:t>
            </a:r>
            <a:r>
              <a:rPr lang="en-US" sz="1400" dirty="0" smtClean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गति</a:t>
            </a:r>
            <a:r>
              <a:rPr lang="en-US" sz="1400" dirty="0"/>
              <a:t> </a:t>
            </a:r>
            <a:r>
              <a:rPr lang="en-US" sz="1400" dirty="0" err="1"/>
              <a:t>आकाशगंगा</a:t>
            </a:r>
            <a:r>
              <a:rPr lang="en-US" sz="1400" dirty="0"/>
              <a:t> </a:t>
            </a:r>
            <a:r>
              <a:rPr lang="en-US" sz="1400" dirty="0" err="1"/>
              <a:t>समूह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द्रव्यमान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समानुपाती</a:t>
            </a:r>
            <a:r>
              <a:rPr lang="en-US" sz="1400" dirty="0"/>
              <a:t> </a:t>
            </a:r>
            <a:r>
              <a:rPr lang="en-US" sz="1400" dirty="0" err="1"/>
              <a:t>होगी</a:t>
            </a:r>
            <a:r>
              <a:rPr lang="en-US" sz="14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994" y="304343"/>
            <a:ext cx="33305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तत्वों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टकराव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गति</a:t>
            </a:r>
            <a:r>
              <a:rPr lang="en-US" sz="1500" dirty="0"/>
              <a:t>, </a:t>
            </a:r>
            <a:r>
              <a:rPr lang="en-US" sz="1500" dirty="0" err="1"/>
              <a:t>उनकी</a:t>
            </a:r>
            <a:r>
              <a:rPr lang="en-US" sz="1500" dirty="0"/>
              <a:t> </a:t>
            </a:r>
            <a:r>
              <a:rPr lang="en-US" sz="1500" dirty="0" err="1"/>
              <a:t>औसत</a:t>
            </a:r>
            <a:r>
              <a:rPr lang="en-US" sz="1500" dirty="0"/>
              <a:t> </a:t>
            </a:r>
            <a:r>
              <a:rPr lang="en-US" sz="1500" dirty="0" err="1"/>
              <a:t>गति</a:t>
            </a:r>
            <a:r>
              <a:rPr lang="en-US" sz="1500" dirty="0"/>
              <a:t> </a:t>
            </a:r>
            <a:r>
              <a:rPr lang="en-US" sz="1500" dirty="0" err="1"/>
              <a:t>जैसी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होती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लेकिन</a:t>
            </a:r>
            <a:r>
              <a:rPr lang="en-US" sz="1500" dirty="0"/>
              <a:t>, </a:t>
            </a:r>
            <a:r>
              <a:rPr lang="en-US" sz="1500" dirty="0" err="1"/>
              <a:t>समय-समय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, </a:t>
            </a:r>
            <a:r>
              <a:rPr lang="en-US" sz="1500" dirty="0" err="1"/>
              <a:t>आकस्मिक</a:t>
            </a:r>
            <a:r>
              <a:rPr lang="en-US" sz="1500" dirty="0"/>
              <a:t> </a:t>
            </a:r>
            <a:r>
              <a:rPr lang="en-US" sz="1500" dirty="0" err="1"/>
              <a:t>टक्कर</a:t>
            </a:r>
            <a:r>
              <a:rPr lang="en-US" sz="1500" dirty="0"/>
              <a:t> </a:t>
            </a:r>
            <a:r>
              <a:rPr lang="en-US" sz="1500" dirty="0" err="1"/>
              <a:t>बेहद</a:t>
            </a:r>
            <a:r>
              <a:rPr lang="en-US" sz="1500" dirty="0"/>
              <a:t> </a:t>
            </a:r>
            <a:r>
              <a:rPr lang="en-US" sz="1500" dirty="0" err="1"/>
              <a:t>तेज</a:t>
            </a:r>
            <a:r>
              <a:rPr lang="en-US" sz="1500" dirty="0"/>
              <a:t> </a:t>
            </a:r>
            <a:r>
              <a:rPr lang="en-US" sz="1500" dirty="0" err="1"/>
              <a:t>तत्व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बेहद</a:t>
            </a:r>
            <a:r>
              <a:rPr lang="en-US" sz="1500" dirty="0"/>
              <a:t> </a:t>
            </a:r>
            <a:r>
              <a:rPr lang="en-US" sz="1500" dirty="0" err="1"/>
              <a:t>धीमे</a:t>
            </a:r>
            <a:r>
              <a:rPr lang="en-US" sz="1500" dirty="0"/>
              <a:t> </a:t>
            </a:r>
            <a:r>
              <a:rPr lang="en-US" sz="1500" dirty="0" err="1"/>
              <a:t>तत्वों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निर्माण</a:t>
            </a:r>
            <a:r>
              <a:rPr lang="en-US" sz="1500" dirty="0"/>
              <a:t> </a:t>
            </a:r>
            <a:r>
              <a:rPr lang="en-US" sz="1500" dirty="0" err="1"/>
              <a:t>करता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05593" y="2888693"/>
            <a:ext cx="49244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err="1"/>
              <a:t>धीमी</a:t>
            </a:r>
            <a:r>
              <a:rPr lang="en-US" sz="1100" dirty="0"/>
              <a:t> </a:t>
            </a:r>
            <a:endParaRPr lang="en-US" sz="1100" dirty="0" smtClean="0"/>
          </a:p>
          <a:p>
            <a:pPr algn="ctr"/>
            <a:r>
              <a:rPr lang="en-US" sz="1100" dirty="0" err="1" smtClean="0"/>
              <a:t>गति</a:t>
            </a:r>
            <a:endParaRPr lang="en-US" sz="1100" dirty="0"/>
          </a:p>
        </p:txBody>
      </p:sp>
      <p:sp>
        <p:nvSpPr>
          <p:cNvPr id="6" name="Rectangle 5"/>
          <p:cNvSpPr/>
          <p:nvPr/>
        </p:nvSpPr>
        <p:spPr>
          <a:xfrm>
            <a:off x="941198" y="2888693"/>
            <a:ext cx="56137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err="1"/>
              <a:t>औसत</a:t>
            </a:r>
            <a:r>
              <a:rPr lang="en-US" sz="1100" dirty="0"/>
              <a:t> </a:t>
            </a:r>
            <a:endParaRPr lang="en-US" sz="1100" dirty="0" smtClean="0"/>
          </a:p>
          <a:p>
            <a:pPr algn="ctr"/>
            <a:r>
              <a:rPr lang="en-US" sz="1100" dirty="0" err="1" smtClean="0"/>
              <a:t>गति</a:t>
            </a:r>
            <a:endParaRPr lang="en-US" sz="1100" dirty="0"/>
          </a:p>
        </p:txBody>
      </p:sp>
      <p:sp>
        <p:nvSpPr>
          <p:cNvPr id="7" name="Rectangle 6"/>
          <p:cNvSpPr/>
          <p:nvPr/>
        </p:nvSpPr>
        <p:spPr>
          <a:xfrm>
            <a:off x="1731169" y="2888693"/>
            <a:ext cx="42191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err="1"/>
              <a:t>तेज़</a:t>
            </a:r>
            <a:r>
              <a:rPr lang="en-US" sz="1100" dirty="0"/>
              <a:t> </a:t>
            </a:r>
            <a:endParaRPr lang="en-US" sz="1100" dirty="0" smtClean="0"/>
          </a:p>
          <a:p>
            <a:pPr algn="ctr"/>
            <a:r>
              <a:rPr lang="en-US" sz="1100" dirty="0" err="1" smtClean="0"/>
              <a:t>गति</a:t>
            </a:r>
            <a:endParaRPr lang="en-US" sz="1100" dirty="0"/>
          </a:p>
        </p:txBody>
      </p:sp>
      <p:sp>
        <p:nvSpPr>
          <p:cNvPr id="8" name="Rectangle 7"/>
          <p:cNvSpPr/>
          <p:nvPr/>
        </p:nvSpPr>
        <p:spPr>
          <a:xfrm>
            <a:off x="5461973" y="2844006"/>
            <a:ext cx="6767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बढ़िया</a:t>
            </a:r>
            <a:r>
              <a:rPr lang="en-US" sz="1400" dirty="0"/>
              <a:t>!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794" y="3607951"/>
            <a:ext cx="3711575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प्रकार</a:t>
            </a:r>
            <a:r>
              <a:rPr lang="en-US" sz="1500" dirty="0"/>
              <a:t>, </a:t>
            </a:r>
            <a:r>
              <a:rPr lang="en-US" sz="1500" dirty="0" err="1"/>
              <a:t>जब</a:t>
            </a:r>
            <a:r>
              <a:rPr lang="en-US" sz="1500" dirty="0"/>
              <a:t> </a:t>
            </a:r>
            <a:r>
              <a:rPr lang="en-US" sz="1500" dirty="0" err="1"/>
              <a:t>तत्वों</a:t>
            </a:r>
            <a:r>
              <a:rPr lang="en-US" sz="1500" dirty="0"/>
              <a:t> </a:t>
            </a:r>
            <a:r>
              <a:rPr lang="en-US" sz="1500" dirty="0" err="1"/>
              <a:t>ने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सुपर-रैपिड</a:t>
            </a:r>
            <a:r>
              <a:rPr lang="en-US" sz="1500" dirty="0"/>
              <a:t> </a:t>
            </a:r>
            <a:r>
              <a:rPr lang="en-US" sz="1500" dirty="0" err="1"/>
              <a:t>गति</a:t>
            </a:r>
            <a:r>
              <a:rPr lang="en-US" sz="1500" dirty="0"/>
              <a:t> </a:t>
            </a:r>
            <a:r>
              <a:rPr lang="en-US" sz="1500" dirty="0" err="1"/>
              <a:t>प्राप्त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ली</a:t>
            </a:r>
            <a:r>
              <a:rPr lang="en-US" sz="1500" dirty="0"/>
              <a:t> </a:t>
            </a:r>
            <a:r>
              <a:rPr lang="en-US" sz="1500" dirty="0" err="1"/>
              <a:t>होती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तब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गड्ढों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पलायन</a:t>
            </a:r>
            <a:r>
              <a:rPr lang="en-US" sz="1500" dirty="0"/>
              <a:t> </a:t>
            </a:r>
            <a:r>
              <a:rPr lang="en-US" sz="1500" dirty="0" err="1"/>
              <a:t>करते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समूह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छोड़ते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ऐसा</a:t>
            </a:r>
            <a:r>
              <a:rPr lang="en-US" sz="1500" dirty="0"/>
              <a:t> </a:t>
            </a:r>
            <a:r>
              <a:rPr lang="en-US" sz="1500" dirty="0" err="1"/>
              <a:t>तब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 </a:t>
            </a:r>
            <a:r>
              <a:rPr lang="en-US" sz="1500" dirty="0" err="1"/>
              <a:t>जब</a:t>
            </a:r>
            <a:r>
              <a:rPr lang="en-US" sz="1500" dirty="0"/>
              <a:t> </a:t>
            </a:r>
            <a:r>
              <a:rPr lang="en-US" sz="1500" dirty="0" err="1"/>
              <a:t>उनकी</a:t>
            </a:r>
            <a:r>
              <a:rPr lang="en-US" sz="1500" dirty="0"/>
              <a:t> </a:t>
            </a:r>
            <a:r>
              <a:rPr lang="en-US" sz="1500" dirty="0" err="1"/>
              <a:t>गति</a:t>
            </a:r>
            <a:r>
              <a:rPr lang="en-US" sz="1500" dirty="0"/>
              <a:t> </a:t>
            </a:r>
            <a:r>
              <a:rPr lang="en-US" sz="1500" dirty="0" err="1"/>
              <a:t>समूह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मुक्ति-गति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अधिक</a:t>
            </a:r>
            <a:r>
              <a:rPr lang="en-US" sz="1500" dirty="0"/>
              <a:t> </a:t>
            </a:r>
            <a:r>
              <a:rPr lang="en-US" sz="1500" dirty="0" err="1"/>
              <a:t>होगी</a:t>
            </a:r>
            <a:r>
              <a:rPr lang="en-US" sz="1500" dirty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16805" y="4900613"/>
            <a:ext cx="289033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लगातार</a:t>
            </a:r>
            <a:r>
              <a:rPr lang="en-US" sz="1500" dirty="0"/>
              <a:t> </a:t>
            </a:r>
            <a:r>
              <a:rPr lang="en-US" sz="1500" dirty="0" err="1"/>
              <a:t>टकराव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कारण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प्रकार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सुपर-तेज़</a:t>
            </a:r>
            <a:r>
              <a:rPr lang="en-US" sz="1500" dirty="0"/>
              <a:t> </a:t>
            </a:r>
            <a:r>
              <a:rPr lang="en-US" sz="1500" dirty="0" err="1"/>
              <a:t>गति</a:t>
            </a:r>
            <a:r>
              <a:rPr lang="en-US" sz="1500" dirty="0"/>
              <a:t> </a:t>
            </a:r>
            <a:r>
              <a:rPr lang="en-US" sz="1500" dirty="0" err="1"/>
              <a:t>वाले</a:t>
            </a:r>
            <a:r>
              <a:rPr lang="en-US" sz="1500" dirty="0"/>
              <a:t> </a:t>
            </a:r>
            <a:r>
              <a:rPr lang="en-US" sz="1500" dirty="0" err="1"/>
              <a:t>तत्व</a:t>
            </a:r>
            <a:r>
              <a:rPr lang="en-US" sz="1500" dirty="0"/>
              <a:t> </a:t>
            </a:r>
            <a:r>
              <a:rPr lang="en-US" sz="1500" dirty="0" err="1"/>
              <a:t>लगातार</a:t>
            </a:r>
            <a:r>
              <a:rPr lang="en-US" sz="1500" dirty="0"/>
              <a:t> </a:t>
            </a:r>
            <a:r>
              <a:rPr lang="en-US" sz="1500" dirty="0" err="1"/>
              <a:t>तैयार</a:t>
            </a:r>
            <a:r>
              <a:rPr lang="en-US" sz="1500" dirty="0"/>
              <a:t> </a:t>
            </a:r>
            <a:r>
              <a:rPr lang="en-US" sz="1500" dirty="0" err="1"/>
              <a:t>होंगे</a:t>
            </a:r>
            <a:r>
              <a:rPr lang="en-US" sz="1500" dirty="0"/>
              <a:t>.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ऐसे</a:t>
            </a:r>
            <a:r>
              <a:rPr lang="en-US" sz="1500" dirty="0"/>
              <a:t> </a:t>
            </a:r>
            <a:r>
              <a:rPr lang="en-US" sz="1500" dirty="0" err="1"/>
              <a:t>सिस्टम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अपने</a:t>
            </a:r>
            <a:r>
              <a:rPr lang="en-US" sz="1500" dirty="0"/>
              <a:t> </a:t>
            </a:r>
            <a:r>
              <a:rPr lang="en-US" sz="1500" dirty="0" err="1"/>
              <a:t>तत्वों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जल्दी</a:t>
            </a:r>
            <a:r>
              <a:rPr lang="en-US" sz="1500" dirty="0"/>
              <a:t> </a:t>
            </a:r>
            <a:r>
              <a:rPr lang="en-US" sz="1500" dirty="0" err="1"/>
              <a:t>खोने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स्वाभाविक</a:t>
            </a:r>
            <a:r>
              <a:rPr lang="en-US" sz="1500" dirty="0"/>
              <a:t> </a:t>
            </a:r>
            <a:r>
              <a:rPr lang="en-US" sz="1500" dirty="0" err="1"/>
              <a:t>प्रवृत्ति</a:t>
            </a:r>
            <a:r>
              <a:rPr lang="en-US" sz="1500" dirty="0"/>
              <a:t> </a:t>
            </a:r>
            <a:r>
              <a:rPr lang="en-US" sz="1500" dirty="0" err="1"/>
              <a:t>होगी</a:t>
            </a:r>
            <a:r>
              <a:rPr lang="en-US" sz="1500" dirty="0"/>
              <a:t>. (*)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83769" y="6557208"/>
            <a:ext cx="28789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अधिकांश</a:t>
            </a:r>
            <a:r>
              <a:rPr lang="en-US" sz="1500" dirty="0"/>
              <a:t> </a:t>
            </a:r>
            <a:r>
              <a:rPr lang="en-US" sz="1500" dirty="0" err="1"/>
              <a:t>तत्व</a:t>
            </a:r>
            <a:r>
              <a:rPr lang="en-US" sz="1500" dirty="0"/>
              <a:t> </a:t>
            </a:r>
            <a:r>
              <a:rPr lang="en-US" sz="1500" dirty="0" err="1"/>
              <a:t>गड्ढे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सिर्फ</a:t>
            </a:r>
            <a:r>
              <a:rPr lang="en-US" sz="1500" dirty="0"/>
              <a:t> </a:t>
            </a:r>
            <a:r>
              <a:rPr lang="en-US" sz="1500" dirty="0" err="1"/>
              <a:t>आगे-पीछे</a:t>
            </a:r>
            <a:r>
              <a:rPr lang="en-US" sz="1500" dirty="0"/>
              <a:t> </a:t>
            </a:r>
            <a:r>
              <a:rPr lang="en-US" sz="1500" dirty="0" err="1"/>
              <a:t>चलते</a:t>
            </a:r>
            <a:r>
              <a:rPr lang="en-US" sz="1500" dirty="0"/>
              <a:t> </a:t>
            </a:r>
            <a:r>
              <a:rPr lang="en-US" sz="1500" dirty="0" err="1"/>
              <a:t>रहेंगे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9663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424738" cy="9802813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HP\Desktop\1000 BILLION SUNS\PIX\milSoleils02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310"/>
          <a:stretch/>
        </p:blipFill>
        <p:spPr bwMode="auto">
          <a:xfrm>
            <a:off x="0" y="0"/>
            <a:ext cx="7424738" cy="980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64769" y="6929956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 </a:t>
            </a:r>
            <a:r>
              <a:rPr lang="en-US" dirty="0" smtClean="0"/>
              <a:t> </a:t>
            </a:r>
            <a:r>
              <a:rPr lang="en-US" dirty="0" err="1"/>
              <a:t>हाँ</a:t>
            </a:r>
            <a:r>
              <a:rPr lang="en-US" dirty="0"/>
              <a:t>, </a:t>
            </a:r>
            <a:endParaRPr lang="en-US" dirty="0" smtClean="0"/>
          </a:p>
          <a:p>
            <a:pPr algn="ctr"/>
            <a:r>
              <a:rPr lang="en-US" dirty="0" err="1" smtClean="0"/>
              <a:t>निश्चित</a:t>
            </a:r>
            <a:r>
              <a:rPr lang="en-US" dirty="0" smtClean="0"/>
              <a:t> </a:t>
            </a:r>
            <a:r>
              <a:rPr lang="en-US" dirty="0" err="1"/>
              <a:t>रूप</a:t>
            </a:r>
            <a:r>
              <a:rPr lang="en-US" dirty="0"/>
              <a:t> </a:t>
            </a:r>
            <a:r>
              <a:rPr lang="en-US" dirty="0" err="1"/>
              <a:t>से</a:t>
            </a:r>
            <a:r>
              <a:rPr lang="en-US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121569" y="4906855"/>
            <a:ext cx="37115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err="1"/>
              <a:t>क्या</a:t>
            </a:r>
            <a:r>
              <a:rPr lang="en-US" dirty="0"/>
              <a:t> </a:t>
            </a:r>
            <a:r>
              <a:rPr lang="en-US" dirty="0" err="1"/>
              <a:t>तुम</a:t>
            </a:r>
            <a:r>
              <a:rPr lang="en-US" dirty="0"/>
              <a:t> </a:t>
            </a:r>
            <a:r>
              <a:rPr lang="en-US" dirty="0" err="1"/>
              <a:t>निश्चित</a:t>
            </a:r>
            <a:r>
              <a:rPr lang="en-US" dirty="0"/>
              <a:t> </a:t>
            </a:r>
            <a:r>
              <a:rPr lang="en-US" dirty="0" err="1"/>
              <a:t>हो</a:t>
            </a:r>
            <a:r>
              <a:rPr lang="en-US" dirty="0"/>
              <a:t> </a:t>
            </a:r>
            <a:r>
              <a:rPr lang="en-US" dirty="0" err="1"/>
              <a:t>टायरसिअस</a:t>
            </a:r>
            <a:r>
              <a:rPr lang="en-US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कि</a:t>
            </a:r>
            <a:r>
              <a:rPr lang="en-US" dirty="0" smtClean="0"/>
              <a:t> </a:t>
            </a:r>
            <a:r>
              <a:rPr lang="en-US" dirty="0" err="1"/>
              <a:t>वो</a:t>
            </a:r>
            <a:r>
              <a:rPr lang="en-US" dirty="0"/>
              <a:t> </a:t>
            </a:r>
            <a:r>
              <a:rPr lang="en-US" dirty="0" err="1"/>
              <a:t>हैली</a:t>
            </a:r>
            <a:r>
              <a:rPr lang="en-US" dirty="0"/>
              <a:t> </a:t>
            </a:r>
            <a:r>
              <a:rPr lang="en-US" dirty="0" err="1"/>
              <a:t>का</a:t>
            </a:r>
            <a:r>
              <a:rPr lang="en-US" dirty="0"/>
              <a:t> </a:t>
            </a:r>
            <a:r>
              <a:rPr lang="en-US" dirty="0" err="1"/>
              <a:t>धूमकेतु</a:t>
            </a:r>
            <a:r>
              <a:rPr lang="en-US" dirty="0"/>
              <a:t> </a:t>
            </a:r>
            <a:r>
              <a:rPr lang="en-US" dirty="0" err="1"/>
              <a:t>है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557481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424738" cy="98028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0722" name="Picture 2" descr="C:\Users\HP\Desktop\1000 BILLION SUNS\PIX\milSoleils3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7424738" cy="980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93369" y="5343564"/>
            <a:ext cx="22877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 </a:t>
            </a:r>
            <a:r>
              <a:rPr lang="en-US" sz="1500" dirty="0" err="1" smtClean="0"/>
              <a:t>अरे</a:t>
            </a:r>
            <a:r>
              <a:rPr lang="en-US" sz="1500" dirty="0"/>
              <a:t>, </a:t>
            </a:r>
            <a:r>
              <a:rPr lang="en-US" sz="1500" dirty="0" err="1"/>
              <a:t>ऐसा</a:t>
            </a:r>
            <a:r>
              <a:rPr lang="en-US" sz="1500" dirty="0"/>
              <a:t> </a:t>
            </a:r>
            <a:r>
              <a:rPr lang="en-US" sz="1500" dirty="0" err="1"/>
              <a:t>लगता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समर्थन</a:t>
            </a:r>
            <a:r>
              <a:rPr lang="en-US" sz="1500" dirty="0"/>
              <a:t> </a:t>
            </a:r>
            <a:r>
              <a:rPr lang="en-US" sz="1500" dirty="0" err="1"/>
              <a:t>ख़त्म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रहा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! ...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5369" y="481806"/>
            <a:ext cx="46482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इसके</a:t>
            </a:r>
            <a:r>
              <a:rPr lang="en-US" sz="1500" dirty="0"/>
              <a:t> </a:t>
            </a:r>
            <a:r>
              <a:rPr lang="en-US" sz="1500" dirty="0" err="1"/>
              <a:t>विपरीत</a:t>
            </a:r>
            <a:r>
              <a:rPr lang="en-US" sz="1500" dirty="0"/>
              <a:t>, </a:t>
            </a:r>
            <a:r>
              <a:rPr lang="en-US" sz="1500" dirty="0" err="1"/>
              <a:t>ये</a:t>
            </a:r>
            <a:r>
              <a:rPr lang="en-US" sz="1500" dirty="0"/>
              <a:t> </a:t>
            </a:r>
            <a:r>
              <a:rPr lang="en-US" sz="1500" dirty="0" err="1"/>
              <a:t>आकस्किम</a:t>
            </a:r>
            <a:r>
              <a:rPr lang="en-US" sz="1500" dirty="0"/>
              <a:t> </a:t>
            </a:r>
            <a:r>
              <a:rPr lang="en-US" sz="1500" dirty="0" err="1"/>
              <a:t>टकराव</a:t>
            </a:r>
            <a:r>
              <a:rPr lang="en-US" sz="1500" dirty="0"/>
              <a:t> </a:t>
            </a:r>
            <a:r>
              <a:rPr lang="en-US" sz="1500" dirty="0" err="1"/>
              <a:t>बेहद</a:t>
            </a:r>
            <a:r>
              <a:rPr lang="en-US" sz="1500" dirty="0"/>
              <a:t> </a:t>
            </a:r>
            <a:r>
              <a:rPr lang="en-US" sz="1500" dirty="0" err="1"/>
              <a:t>धीमे</a:t>
            </a:r>
            <a:r>
              <a:rPr lang="en-US" sz="1500" dirty="0"/>
              <a:t> </a:t>
            </a:r>
            <a:r>
              <a:rPr lang="en-US" sz="1500" dirty="0" err="1"/>
              <a:t>तत्व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बनाएंगे</a:t>
            </a:r>
            <a:r>
              <a:rPr lang="en-US" sz="1500" dirty="0"/>
              <a:t>, </a:t>
            </a:r>
            <a:r>
              <a:rPr lang="en-US" sz="1500" dirty="0" err="1"/>
              <a:t>जिनमें</a:t>
            </a:r>
            <a:r>
              <a:rPr lang="en-US" sz="1500" dirty="0"/>
              <a:t> </a:t>
            </a:r>
            <a:r>
              <a:rPr lang="en-US" sz="1500" dirty="0" err="1"/>
              <a:t>मुठभेड़</a:t>
            </a:r>
            <a:r>
              <a:rPr lang="en-US" sz="1500" dirty="0"/>
              <a:t> </a:t>
            </a:r>
            <a:r>
              <a:rPr lang="en-US" sz="1500" dirty="0" err="1"/>
              <a:t>ऑटो-गुरुत्व</a:t>
            </a:r>
            <a:r>
              <a:rPr lang="en-US" sz="1500" dirty="0"/>
              <a:t> </a:t>
            </a:r>
            <a:r>
              <a:rPr lang="en-US" sz="1500" dirty="0" err="1"/>
              <a:t>सिस्टम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केंद्र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ओर</a:t>
            </a:r>
            <a:r>
              <a:rPr lang="en-US" sz="1500" dirty="0"/>
              <a:t> "</a:t>
            </a:r>
            <a:r>
              <a:rPr lang="en-US" sz="1500" dirty="0" err="1"/>
              <a:t>गिरने</a:t>
            </a:r>
            <a:r>
              <a:rPr lang="en-US" sz="1500" dirty="0"/>
              <a:t>"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प्रवृत्ति</a:t>
            </a:r>
            <a:r>
              <a:rPr lang="en-US" sz="1500" dirty="0"/>
              <a:t> </a:t>
            </a:r>
            <a:r>
              <a:rPr lang="en-US" sz="1500" dirty="0" err="1"/>
              <a:t>होगी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वे</a:t>
            </a:r>
            <a:r>
              <a:rPr lang="en-US" sz="1500" dirty="0"/>
              <a:t>  </a:t>
            </a:r>
            <a:r>
              <a:rPr lang="en-US" sz="1500" dirty="0" err="1"/>
              <a:t>उत्तेजित</a:t>
            </a:r>
            <a:r>
              <a:rPr lang="en-US" sz="1500" dirty="0"/>
              <a:t> </a:t>
            </a:r>
            <a:r>
              <a:rPr lang="en-US" sz="1500" dirty="0" err="1"/>
              <a:t>होंगे</a:t>
            </a:r>
            <a:r>
              <a:rPr lang="en-US" sz="1500" dirty="0"/>
              <a:t>. </a:t>
            </a:r>
            <a:r>
              <a:rPr lang="en-US" sz="1500" dirty="0" err="1"/>
              <a:t>मुठभेड़</a:t>
            </a:r>
            <a:r>
              <a:rPr lang="en-US" sz="1500" dirty="0"/>
              <a:t> </a:t>
            </a:r>
            <a:r>
              <a:rPr lang="en-US" sz="1500" dirty="0" err="1"/>
              <a:t>समूहों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केंद्र</a:t>
            </a:r>
            <a:r>
              <a:rPr lang="en-US" sz="1500" dirty="0"/>
              <a:t> (</a:t>
            </a:r>
            <a:r>
              <a:rPr lang="en-US" sz="1500" dirty="0" err="1"/>
              <a:t>जहां</a:t>
            </a:r>
            <a:r>
              <a:rPr lang="en-US" sz="1500" dirty="0"/>
              <a:t> </a:t>
            </a:r>
            <a:r>
              <a:rPr lang="en-US" sz="1500" dirty="0" err="1"/>
              <a:t>तत्वों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बीच</a:t>
            </a:r>
            <a:r>
              <a:rPr lang="en-US" sz="1500" dirty="0"/>
              <a:t> </a:t>
            </a:r>
            <a:r>
              <a:rPr lang="en-US" sz="1500" dirty="0" err="1"/>
              <a:t>टकराव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) </a:t>
            </a:r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उन</a:t>
            </a:r>
            <a:r>
              <a:rPr lang="en-US" sz="1500" dirty="0"/>
              <a:t> </a:t>
            </a:r>
            <a:r>
              <a:rPr lang="en-US" sz="1500" dirty="0" err="1"/>
              <a:t>तत्वों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समृद्ध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विशालकाय</a:t>
            </a:r>
            <a:r>
              <a:rPr lang="en-US" sz="1500" dirty="0"/>
              <a:t> </a:t>
            </a:r>
            <a:r>
              <a:rPr lang="en-US" sz="1500" dirty="0" err="1"/>
              <a:t>होंगे</a:t>
            </a:r>
            <a:r>
              <a:rPr lang="en-US" sz="15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550569" y="2386806"/>
            <a:ext cx="23612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उदाहरण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आकाशगंगा</a:t>
            </a:r>
            <a:r>
              <a:rPr lang="en-US" sz="1500" dirty="0"/>
              <a:t> </a:t>
            </a:r>
            <a:r>
              <a:rPr lang="en-US" sz="1500" dirty="0" err="1"/>
              <a:t>समूह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केंद्र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? </a:t>
            </a:r>
            <a:r>
              <a:rPr lang="en-US" sz="1500" dirty="0" err="1"/>
              <a:t>धीमी</a:t>
            </a:r>
            <a:r>
              <a:rPr lang="en-US" sz="1500" dirty="0"/>
              <a:t> </a:t>
            </a:r>
            <a:r>
              <a:rPr lang="en-US" sz="1500" dirty="0" err="1"/>
              <a:t>गति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आकाशगंगाएं</a:t>
            </a:r>
            <a:r>
              <a:rPr lang="en-US" sz="1500" dirty="0"/>
              <a:t> </a:t>
            </a:r>
            <a:r>
              <a:rPr lang="en-US" sz="1500" dirty="0" err="1"/>
              <a:t>आपस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चिपककर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मांसभक्षी</a:t>
            </a:r>
            <a:r>
              <a:rPr lang="en-US" sz="1500" dirty="0"/>
              <a:t> </a:t>
            </a:r>
            <a:r>
              <a:rPr lang="en-US" sz="1500" dirty="0" err="1"/>
              <a:t>आकाशगंगा</a:t>
            </a:r>
            <a:r>
              <a:rPr lang="en-US" sz="1500" dirty="0"/>
              <a:t> </a:t>
            </a:r>
            <a:r>
              <a:rPr lang="en-US" sz="1500" dirty="0" err="1"/>
              <a:t>बनाएंगी</a:t>
            </a:r>
            <a:r>
              <a:rPr lang="en-US" sz="15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918646" y="5338008"/>
            <a:ext cx="195552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उनके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समर्थन</a:t>
            </a:r>
            <a:r>
              <a:rPr lang="en-US" sz="1500" dirty="0"/>
              <a:t> </a:t>
            </a:r>
            <a:r>
              <a:rPr lang="en-US" sz="1500" dirty="0" err="1"/>
              <a:t>लगातार</a:t>
            </a:r>
            <a:r>
              <a:rPr lang="en-US" sz="1500" dirty="0"/>
              <a:t> </a:t>
            </a:r>
            <a:r>
              <a:rPr lang="en-US" sz="1500" dirty="0" err="1"/>
              <a:t>बढ़</a:t>
            </a:r>
            <a:r>
              <a:rPr lang="en-US" sz="1500" dirty="0"/>
              <a:t> </a:t>
            </a:r>
            <a:r>
              <a:rPr lang="en-US" sz="1500" dirty="0" err="1"/>
              <a:t>रहा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...</a:t>
            </a:r>
          </a:p>
        </p:txBody>
      </p:sp>
    </p:spTree>
    <p:extLst>
      <p:ext uri="{BB962C8B-B14F-4D97-AF65-F5344CB8AC3E}">
        <p14:creationId xmlns:p14="http://schemas.microsoft.com/office/powerpoint/2010/main" val="28165772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424738" cy="98028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1746" name="Picture 2" descr="C:\Users\HP\Desktop\1000 BILLION SUNS\PIX\milSoleils3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7424738" cy="980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284369" y="1624806"/>
            <a:ext cx="3711575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25016"/>
            <a:ext cx="74247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ब्लैक-होल्स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2480" y="1297989"/>
            <a:ext cx="240482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मैक्स</a:t>
            </a:r>
            <a:r>
              <a:rPr lang="en-US" sz="1500" dirty="0"/>
              <a:t>, </a:t>
            </a:r>
            <a:r>
              <a:rPr lang="en-US" sz="1500" dirty="0" err="1"/>
              <a:t>मदद</a:t>
            </a:r>
            <a:r>
              <a:rPr lang="en-US" sz="1500" dirty="0"/>
              <a:t> </a:t>
            </a:r>
            <a:r>
              <a:rPr lang="en-US" sz="1500" dirty="0" err="1"/>
              <a:t>करो</a:t>
            </a:r>
            <a:r>
              <a:rPr lang="en-US" sz="1500" dirty="0"/>
              <a:t>!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ढह</a:t>
            </a:r>
            <a:r>
              <a:rPr lang="en-US" sz="1500" dirty="0"/>
              <a:t> </a:t>
            </a:r>
            <a:r>
              <a:rPr lang="en-US" sz="1500" dirty="0" err="1"/>
              <a:t>रही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5956875" y="1067156"/>
            <a:ext cx="143564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भगवान</a:t>
            </a:r>
            <a:r>
              <a:rPr lang="en-US" sz="1500" dirty="0"/>
              <a:t>! </a:t>
            </a:r>
            <a:r>
              <a:rPr lang="en-US" sz="1500" dirty="0" err="1"/>
              <a:t>टायरसिअस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ज़रा</a:t>
            </a:r>
            <a:r>
              <a:rPr lang="en-US" sz="1500" dirty="0" smtClean="0"/>
              <a:t> </a:t>
            </a:r>
            <a:r>
              <a:rPr lang="en-US" sz="1500" dirty="0" err="1"/>
              <a:t>रुको</a:t>
            </a:r>
            <a:r>
              <a:rPr lang="en-US" sz="1500" dirty="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1292" y="5128864"/>
            <a:ext cx="233841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अपने</a:t>
            </a:r>
            <a:r>
              <a:rPr lang="en-US" sz="1500" dirty="0"/>
              <a:t> </a:t>
            </a:r>
            <a:r>
              <a:rPr lang="en-US" sz="1500" dirty="0" err="1"/>
              <a:t>खोल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फटते</a:t>
            </a:r>
            <a:r>
              <a:rPr lang="en-US" sz="1500" dirty="0"/>
              <a:t> </a:t>
            </a:r>
            <a:r>
              <a:rPr lang="en-US" sz="1500" dirty="0" err="1"/>
              <a:t>हुए</a:t>
            </a:r>
            <a:r>
              <a:rPr lang="en-US" sz="1500" dirty="0"/>
              <a:t> </a:t>
            </a:r>
            <a:r>
              <a:rPr lang="en-US" sz="1500" dirty="0" err="1"/>
              <a:t>महसूस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रहा</a:t>
            </a:r>
            <a:r>
              <a:rPr lang="en-US" sz="1500" dirty="0"/>
              <a:t> </a:t>
            </a:r>
            <a:r>
              <a:rPr lang="en-US" sz="1500" dirty="0" err="1"/>
              <a:t>हूं</a:t>
            </a:r>
            <a:r>
              <a:rPr lang="en-US" sz="1500" dirty="0"/>
              <a:t>, </a:t>
            </a:r>
            <a:r>
              <a:rPr lang="en-US" sz="1500" dirty="0" err="1"/>
              <a:t>जल्दी</a:t>
            </a:r>
            <a:r>
              <a:rPr lang="en-US" sz="1500" dirty="0"/>
              <a:t> </a:t>
            </a:r>
            <a:r>
              <a:rPr lang="en-US" sz="1500" dirty="0" err="1"/>
              <a:t>करो</a:t>
            </a:r>
            <a:r>
              <a:rPr lang="en-US" sz="1500" dirty="0"/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4280176" y="3377406"/>
            <a:ext cx="167545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 err="1"/>
              <a:t>लेकिन</a:t>
            </a:r>
            <a:r>
              <a:rPr lang="en-US" sz="1050" dirty="0"/>
              <a:t> </a:t>
            </a:r>
            <a:r>
              <a:rPr lang="en-US" sz="1050" dirty="0" err="1"/>
              <a:t>वहाँ</a:t>
            </a:r>
            <a:r>
              <a:rPr lang="en-US" sz="1050" dirty="0"/>
              <a:t> </a:t>
            </a:r>
            <a:r>
              <a:rPr lang="en-US" sz="1050" dirty="0" err="1"/>
              <a:t>से</a:t>
            </a:r>
            <a:r>
              <a:rPr lang="en-US" sz="1050" dirty="0"/>
              <a:t> </a:t>
            </a:r>
            <a:r>
              <a:rPr lang="en-US" sz="1050" dirty="0" err="1"/>
              <a:t>बहुत</a:t>
            </a:r>
            <a:r>
              <a:rPr lang="en-US" sz="1050" dirty="0"/>
              <a:t> </a:t>
            </a:r>
            <a:r>
              <a:rPr lang="en-US" sz="1050" dirty="0" err="1"/>
              <a:t>दूर</a:t>
            </a:r>
            <a:r>
              <a:rPr lang="en-US" sz="1050" dirty="0"/>
              <a:t> </a:t>
            </a:r>
            <a:r>
              <a:rPr lang="en-US" sz="1050" dirty="0" err="1"/>
              <a:t>नहीं</a:t>
            </a:r>
            <a:r>
              <a:rPr lang="en-US" sz="1050" dirty="0"/>
              <a:t> ...</a:t>
            </a:r>
          </a:p>
        </p:txBody>
      </p:sp>
      <p:sp>
        <p:nvSpPr>
          <p:cNvPr id="9" name="Rectangle 8"/>
          <p:cNvSpPr/>
          <p:nvPr/>
        </p:nvSpPr>
        <p:spPr>
          <a:xfrm>
            <a:off x="4228334" y="3682206"/>
            <a:ext cx="177003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err="1" smtClean="0"/>
              <a:t>आप</a:t>
            </a:r>
            <a:r>
              <a:rPr lang="en-US" sz="1300" dirty="0" smtClean="0"/>
              <a:t> </a:t>
            </a:r>
            <a:r>
              <a:rPr lang="en-US" sz="1300" dirty="0" err="1"/>
              <a:t>इसे</a:t>
            </a:r>
            <a:r>
              <a:rPr lang="en-US" sz="1300" dirty="0"/>
              <a:t> </a:t>
            </a:r>
            <a:r>
              <a:rPr lang="en-US" sz="1300" dirty="0" err="1" smtClean="0"/>
              <a:t>महसूस</a:t>
            </a:r>
            <a:r>
              <a:rPr lang="en-US" sz="1300" dirty="0"/>
              <a:t> </a:t>
            </a:r>
            <a:r>
              <a:rPr lang="en-US" sz="1300" dirty="0" err="1" smtClean="0"/>
              <a:t>करते</a:t>
            </a:r>
            <a:r>
              <a:rPr lang="en-US" sz="1300" dirty="0" smtClean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9614" y="6176208"/>
            <a:ext cx="226835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?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भूकंप</a:t>
            </a:r>
            <a:r>
              <a:rPr lang="en-US" sz="1500" dirty="0" smtClean="0"/>
              <a:t>?</a:t>
            </a:r>
            <a:endParaRPr lang="en-US" sz="1500" dirty="0"/>
          </a:p>
        </p:txBody>
      </p:sp>
      <p:sp>
        <p:nvSpPr>
          <p:cNvPr id="12" name="Rectangle 11"/>
          <p:cNvSpPr/>
          <p:nvPr/>
        </p:nvSpPr>
        <p:spPr>
          <a:xfrm>
            <a:off x="4036548" y="6404808"/>
            <a:ext cx="20570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वक्रता-तरंगों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सहारे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में</a:t>
            </a:r>
            <a:r>
              <a:rPr lang="en-US" sz="1500" dirty="0" smtClean="0"/>
              <a:t> </a:t>
            </a:r>
            <a:r>
              <a:rPr lang="en-US" sz="1500" dirty="0" err="1"/>
              <a:t>गहरी</a:t>
            </a:r>
            <a:r>
              <a:rPr lang="en-US" sz="1500" dirty="0"/>
              <a:t> </a:t>
            </a:r>
            <a:r>
              <a:rPr lang="en-US" sz="1500" dirty="0" err="1"/>
              <a:t>हलचल</a:t>
            </a:r>
            <a:r>
              <a:rPr lang="en-US" sz="1500" dirty="0"/>
              <a:t> </a:t>
            </a:r>
            <a:r>
              <a:rPr lang="en-US" sz="1500" dirty="0" err="1"/>
              <a:t>मची</a:t>
            </a:r>
            <a:r>
              <a:rPr lang="en-US" sz="1500" dirty="0"/>
              <a:t> </a:t>
            </a:r>
            <a:r>
              <a:rPr lang="en-US" sz="1500" dirty="0" err="1" smtClean="0"/>
              <a:t>है</a:t>
            </a:r>
            <a:r>
              <a:rPr lang="en-US" sz="1500" dirty="0" smtClean="0"/>
              <a:t>.</a:t>
            </a:r>
            <a:endParaRPr lang="en-US" sz="1500" dirty="0"/>
          </a:p>
        </p:txBody>
      </p:sp>
      <p:sp>
        <p:nvSpPr>
          <p:cNvPr id="13" name="Rectangle 12"/>
          <p:cNvSpPr/>
          <p:nvPr/>
        </p:nvSpPr>
        <p:spPr>
          <a:xfrm>
            <a:off x="5634038" y="7334405"/>
            <a:ext cx="15073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कहीं</a:t>
            </a:r>
            <a:r>
              <a:rPr lang="en-US" sz="1500" dirty="0"/>
              <a:t> न </a:t>
            </a:r>
            <a:r>
              <a:rPr lang="en-US" sz="1500" dirty="0" err="1"/>
              <a:t>कहीं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ढहा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 ...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71576" y="9016206"/>
            <a:ext cx="44410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en-US" sz="1500" dirty="0" err="1"/>
              <a:t>वक्रता</a:t>
            </a:r>
            <a:r>
              <a:rPr lang="en-US" sz="1500" dirty="0"/>
              <a:t> </a:t>
            </a:r>
            <a:r>
              <a:rPr lang="en-US" sz="1500" dirty="0" err="1"/>
              <a:t>तरंगें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err="1"/>
              <a:t>दूसरे</a:t>
            </a:r>
            <a:r>
              <a:rPr lang="en-US" sz="1500" dirty="0"/>
              <a:t> </a:t>
            </a:r>
            <a:r>
              <a:rPr lang="en-US" sz="1500" dirty="0" err="1"/>
              <a:t>शब्दों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उन्हें</a:t>
            </a:r>
            <a:r>
              <a:rPr lang="en-US" sz="1500" dirty="0"/>
              <a:t> </a:t>
            </a:r>
            <a:r>
              <a:rPr lang="en-US" sz="1500" dirty="0" err="1"/>
              <a:t>ग्रेविटेशनल-वेव्स</a:t>
            </a:r>
            <a:r>
              <a:rPr lang="en-US" sz="1500" dirty="0"/>
              <a:t> </a:t>
            </a:r>
            <a:r>
              <a:rPr lang="en-US" sz="1500" dirty="0" err="1"/>
              <a:t>यानि</a:t>
            </a:r>
            <a:r>
              <a:rPr lang="en-US" sz="1500" dirty="0"/>
              <a:t> </a:t>
            </a:r>
            <a:r>
              <a:rPr lang="en-US" sz="1500" dirty="0" err="1"/>
              <a:t>गुरुत्वाकर्षण-तरंगें</a:t>
            </a:r>
            <a:r>
              <a:rPr lang="en-US" sz="1500" dirty="0"/>
              <a:t> </a:t>
            </a:r>
            <a:r>
              <a:rPr lang="en-US" sz="1500" dirty="0" err="1"/>
              <a:t>बुला</a:t>
            </a:r>
            <a:r>
              <a:rPr lang="en-US" sz="1500" dirty="0"/>
              <a:t> </a:t>
            </a:r>
            <a:r>
              <a:rPr lang="en-US" sz="1500" dirty="0" err="1"/>
              <a:t>सकते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75514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424738" cy="98028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2770" name="Picture 2" descr="C:\Users\HP\Desktop\1000 BILLION SUNS\PIX\milSoleils3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500"/>
            <a:ext cx="7446169" cy="980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99523" y="7243008"/>
            <a:ext cx="106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 </a:t>
            </a:r>
            <a:r>
              <a:rPr lang="en-US" sz="1500" dirty="0" err="1" smtClean="0"/>
              <a:t>उनके</a:t>
            </a:r>
            <a:r>
              <a:rPr lang="en-US" sz="1500" dirty="0" smtClean="0"/>
              <a:t> </a:t>
            </a:r>
            <a:r>
              <a:rPr lang="en-US" sz="1500" dirty="0" err="1"/>
              <a:t>पास</a:t>
            </a:r>
            <a:r>
              <a:rPr lang="en-US" sz="1500" dirty="0"/>
              <a:t>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मत</a:t>
            </a:r>
            <a:r>
              <a:rPr lang="en-US" sz="1500" dirty="0" smtClean="0"/>
              <a:t> </a:t>
            </a:r>
            <a:r>
              <a:rPr lang="en-US" sz="1500" dirty="0" err="1"/>
              <a:t>जाओ</a:t>
            </a:r>
            <a:r>
              <a:rPr lang="en-US" sz="1500" dirty="0"/>
              <a:t>! </a:t>
            </a:r>
          </a:p>
        </p:txBody>
      </p:sp>
      <p:sp>
        <p:nvSpPr>
          <p:cNvPr id="4" name="Rectangle 3"/>
          <p:cNvSpPr/>
          <p:nvPr/>
        </p:nvSpPr>
        <p:spPr>
          <a:xfrm>
            <a:off x="1121569" y="167823"/>
            <a:ext cx="174919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शांत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रहा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633979" y="2594808"/>
            <a:ext cx="223678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मैक्स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टायरसिअस</a:t>
            </a:r>
            <a:r>
              <a:rPr lang="en-US" sz="1500" dirty="0"/>
              <a:t>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अब</a:t>
            </a:r>
            <a:r>
              <a:rPr lang="en-US" sz="1500" dirty="0" smtClean="0"/>
              <a:t> </a:t>
            </a:r>
            <a:r>
              <a:rPr lang="en-US" sz="1500" dirty="0" err="1"/>
              <a:t>वापस</a:t>
            </a:r>
            <a:r>
              <a:rPr lang="en-US" sz="1500" dirty="0"/>
              <a:t> आ </a:t>
            </a:r>
            <a:r>
              <a:rPr lang="en-US" sz="1500" dirty="0" err="1"/>
              <a:t>रहे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701653" y="253206"/>
            <a:ext cx="30480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लगता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हमारे</a:t>
            </a:r>
            <a:r>
              <a:rPr lang="en-US" sz="1500" dirty="0"/>
              <a:t> </a:t>
            </a:r>
            <a:r>
              <a:rPr lang="en-US" sz="1500" dirty="0" err="1"/>
              <a:t>दोस्त</a:t>
            </a:r>
            <a:r>
              <a:rPr lang="en-US" sz="1500" dirty="0"/>
              <a:t> </a:t>
            </a:r>
            <a:r>
              <a:rPr lang="en-US" sz="1500" dirty="0" err="1"/>
              <a:t>अभी-अभी</a:t>
            </a:r>
            <a:r>
              <a:rPr lang="en-US" sz="1500" dirty="0"/>
              <a:t> </a:t>
            </a:r>
            <a:r>
              <a:rPr lang="en-US" sz="1500" dirty="0" err="1"/>
              <a:t>ब्लैक-होल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बचने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कामयाब</a:t>
            </a:r>
            <a:r>
              <a:rPr lang="en-US" sz="1500" dirty="0"/>
              <a:t> </a:t>
            </a:r>
            <a:r>
              <a:rPr lang="en-US" sz="1500" dirty="0" err="1"/>
              <a:t>रहे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481136" y="3284180"/>
            <a:ext cx="482203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दुर्भाग्य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ग्रह-ब्रह्मांड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सहारा</a:t>
            </a:r>
            <a:r>
              <a:rPr lang="en-US" sz="1500" dirty="0"/>
              <a:t> </a:t>
            </a:r>
            <a:r>
              <a:rPr lang="en-US" sz="1500" dirty="0" err="1"/>
              <a:t>उतना</a:t>
            </a:r>
            <a:r>
              <a:rPr lang="en-US" sz="1500" dirty="0"/>
              <a:t> </a:t>
            </a:r>
            <a:r>
              <a:rPr lang="en-US" sz="1500" dirty="0" err="1"/>
              <a:t>ठोस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जितना</a:t>
            </a:r>
            <a:r>
              <a:rPr lang="en-US" sz="1500" dirty="0"/>
              <a:t> </a:t>
            </a:r>
            <a:r>
              <a:rPr lang="hi-IN" sz="1500" dirty="0" smtClean="0"/>
              <a:t>वो</a:t>
            </a:r>
            <a:r>
              <a:rPr lang="en-US" sz="1500" dirty="0" smtClean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सकता</a:t>
            </a:r>
            <a:r>
              <a:rPr lang="en-US" sz="1500" dirty="0"/>
              <a:t> </a:t>
            </a:r>
            <a:r>
              <a:rPr lang="hi-IN" sz="1500" dirty="0" smtClean="0"/>
              <a:t>था</a:t>
            </a:r>
            <a:r>
              <a:rPr lang="en-US" sz="1500" dirty="0" smtClean="0"/>
              <a:t>. </a:t>
            </a:r>
            <a:r>
              <a:rPr lang="en-US" sz="1500" dirty="0" err="1"/>
              <a:t>अगर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उसे</a:t>
            </a:r>
            <a:r>
              <a:rPr lang="en-US" sz="1500" dirty="0"/>
              <a:t> </a:t>
            </a:r>
            <a:r>
              <a:rPr lang="en-US" sz="1500" dirty="0" err="1"/>
              <a:t>ओवरलोड</a:t>
            </a:r>
            <a:r>
              <a:rPr lang="en-US" sz="1500" dirty="0"/>
              <a:t> </a:t>
            </a:r>
            <a:r>
              <a:rPr lang="en-US" sz="1500" dirty="0" err="1"/>
              <a:t>करेंगे</a:t>
            </a:r>
            <a:r>
              <a:rPr lang="en-US" sz="1500" dirty="0"/>
              <a:t>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टूट</a:t>
            </a:r>
            <a:r>
              <a:rPr lang="en-US" sz="1500" dirty="0"/>
              <a:t> </a:t>
            </a:r>
            <a:r>
              <a:rPr lang="en-US" sz="1500" dirty="0" err="1"/>
              <a:t>जायेगा</a:t>
            </a:r>
            <a:r>
              <a:rPr lang="en-US" sz="1500" dirty="0"/>
              <a:t>...</a:t>
            </a:r>
          </a:p>
        </p:txBody>
      </p:sp>
      <p:sp>
        <p:nvSpPr>
          <p:cNvPr id="8" name="Rectangle 7"/>
          <p:cNvSpPr/>
          <p:nvPr/>
        </p:nvSpPr>
        <p:spPr>
          <a:xfrm>
            <a:off x="816769" y="5053806"/>
            <a:ext cx="19812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रसातल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!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हमें</a:t>
            </a:r>
            <a:r>
              <a:rPr lang="en-US" sz="1500" dirty="0" smtClean="0"/>
              <a:t> </a:t>
            </a:r>
            <a:r>
              <a:rPr lang="en-US" sz="1500" dirty="0" err="1"/>
              <a:t>पेंदा</a:t>
            </a:r>
            <a:r>
              <a:rPr lang="en-US" sz="1500" dirty="0"/>
              <a:t> </a:t>
            </a:r>
            <a:r>
              <a:rPr lang="en-US" sz="1500" dirty="0" err="1"/>
              <a:t>दिखाई</a:t>
            </a:r>
            <a:r>
              <a:rPr lang="en-US" sz="1500" dirty="0"/>
              <a:t>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नहीं</a:t>
            </a:r>
            <a:r>
              <a:rPr lang="en-US" sz="1500" dirty="0" smtClean="0"/>
              <a:t> </a:t>
            </a:r>
            <a:r>
              <a:rPr lang="en-US" sz="1500" dirty="0" err="1"/>
              <a:t>दे</a:t>
            </a:r>
            <a:r>
              <a:rPr lang="en-US" sz="1500" dirty="0"/>
              <a:t> </a:t>
            </a:r>
            <a:r>
              <a:rPr lang="en-US" sz="1500" dirty="0" err="1"/>
              <a:t>रहा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...</a:t>
            </a:r>
          </a:p>
        </p:txBody>
      </p:sp>
      <p:sp>
        <p:nvSpPr>
          <p:cNvPr id="9" name="Rectangle 8"/>
          <p:cNvSpPr/>
          <p:nvPr/>
        </p:nvSpPr>
        <p:spPr>
          <a:xfrm>
            <a:off x="4872038" y="4694386"/>
            <a:ext cx="23455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सामान्य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उसमें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फोटॉन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निकल</a:t>
            </a:r>
            <a:r>
              <a:rPr lang="en-US" sz="1500" dirty="0"/>
              <a:t> </a:t>
            </a:r>
            <a:r>
              <a:rPr lang="en-US" sz="1500" dirty="0" err="1"/>
              <a:t>सकते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...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54748" y="6252408"/>
            <a:ext cx="3711575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कभी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बाहर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निकल</a:t>
            </a:r>
            <a:r>
              <a:rPr lang="en-US" sz="1500" dirty="0"/>
              <a:t> </a:t>
            </a:r>
            <a:r>
              <a:rPr lang="en-US" sz="1500" dirty="0" err="1"/>
              <a:t>पाऊंगा</a:t>
            </a:r>
            <a:r>
              <a:rPr lang="en-US" sz="1500" dirty="0"/>
              <a:t>, </a:t>
            </a:r>
            <a:r>
              <a:rPr lang="en-US" sz="1500" dirty="0" err="1"/>
              <a:t>क्योंकि</a:t>
            </a:r>
            <a:r>
              <a:rPr lang="en-US" sz="1500" dirty="0"/>
              <a:t>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मैं</a:t>
            </a:r>
            <a:r>
              <a:rPr lang="en-US" sz="1500" dirty="0" smtClean="0"/>
              <a:t> </a:t>
            </a:r>
            <a:r>
              <a:rPr lang="en-US" sz="1500" dirty="0" err="1"/>
              <a:t>अपने</a:t>
            </a:r>
            <a:r>
              <a:rPr lang="en-US" sz="1500" dirty="0"/>
              <a:t> </a:t>
            </a:r>
            <a:r>
              <a:rPr lang="en-US" sz="1500" dirty="0" err="1"/>
              <a:t>सभी</a:t>
            </a:r>
            <a:r>
              <a:rPr lang="en-US" sz="1500" dirty="0"/>
              <a:t> </a:t>
            </a:r>
            <a:r>
              <a:rPr lang="en-US" sz="1500" dirty="0" err="1"/>
              <a:t>ऊर्जा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उपयोग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रहा</a:t>
            </a:r>
            <a:r>
              <a:rPr lang="en-US" sz="1500" dirty="0"/>
              <a:t> </a:t>
            </a:r>
            <a:r>
              <a:rPr lang="en-US" sz="1500" dirty="0" err="1"/>
              <a:t>हूँ</a:t>
            </a:r>
            <a:r>
              <a:rPr lang="en-US" sz="15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1772" y="8459976"/>
            <a:ext cx="158353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ढहने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कारण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पहले</a:t>
            </a:r>
            <a:r>
              <a:rPr lang="en-US" sz="1500" dirty="0"/>
              <a:t> </a:t>
            </a:r>
            <a:r>
              <a:rPr lang="en-US" sz="1500" dirty="0" err="1"/>
              <a:t>गुरुत्वाकर्षण-तरंगें</a:t>
            </a:r>
            <a:r>
              <a:rPr lang="en-US" sz="1500" dirty="0"/>
              <a:t> </a:t>
            </a:r>
            <a:r>
              <a:rPr lang="en-US" sz="1500" dirty="0" err="1"/>
              <a:t>पैदा</a:t>
            </a:r>
            <a:r>
              <a:rPr lang="en-US" sz="1500" dirty="0"/>
              <a:t> </a:t>
            </a:r>
            <a:r>
              <a:rPr lang="en-US" sz="1500" dirty="0" err="1"/>
              <a:t>हुईं</a:t>
            </a:r>
            <a:r>
              <a:rPr lang="en-US" sz="1500" dirty="0"/>
              <a:t> </a:t>
            </a:r>
            <a:r>
              <a:rPr lang="en-US" sz="1500" dirty="0" err="1"/>
              <a:t>थीं</a:t>
            </a:r>
            <a:r>
              <a:rPr lang="en-US" sz="1500" dirty="0"/>
              <a:t>...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13202" y="6958806"/>
            <a:ext cx="119936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 smtClean="0"/>
              <a:t>अजीब</a:t>
            </a:r>
            <a:r>
              <a:rPr lang="en-US" sz="1500" dirty="0" smtClean="0"/>
              <a:t> </a:t>
            </a:r>
            <a:r>
              <a:rPr lang="en-US" sz="1500" dirty="0" err="1"/>
              <a:t>बात</a:t>
            </a:r>
            <a:r>
              <a:rPr lang="en-US" sz="1500" dirty="0"/>
              <a:t> </a:t>
            </a:r>
            <a:r>
              <a:rPr lang="en-US" sz="1500" dirty="0" err="1" smtClean="0"/>
              <a:t>है</a:t>
            </a:r>
            <a:r>
              <a:rPr lang="en-US" sz="1500" dirty="0" smtClean="0"/>
              <a:t>!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9319874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424738" cy="9802813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33794" name="Picture 2" descr="C:\Users\HP\Desktop\1000 BILLION SUNS\PIX\milSoleils3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0"/>
            <a:ext cx="7466013" cy="977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750969" y="862806"/>
            <a:ext cx="371157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511969" y="613608"/>
            <a:ext cx="5486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इसलिए</a:t>
            </a:r>
            <a:r>
              <a:rPr lang="en-US" sz="1500" dirty="0"/>
              <a:t>, </a:t>
            </a:r>
            <a:r>
              <a:rPr lang="en-US" sz="1500" dirty="0" err="1"/>
              <a:t>निष्कर्ष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कह</a:t>
            </a:r>
            <a:r>
              <a:rPr lang="en-US" sz="1500" dirty="0"/>
              <a:t> </a:t>
            </a:r>
            <a:r>
              <a:rPr lang="en-US" sz="1500" dirty="0" err="1"/>
              <a:t>सकते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ब्रह्मांड</a:t>
            </a:r>
            <a:r>
              <a:rPr lang="en-US" sz="1500" dirty="0"/>
              <a:t> न </a:t>
            </a:r>
            <a:r>
              <a:rPr lang="en-US" sz="1500" dirty="0" err="1"/>
              <a:t>केवल</a:t>
            </a:r>
            <a:r>
              <a:rPr lang="en-US" sz="1500" dirty="0"/>
              <a:t> </a:t>
            </a:r>
            <a:r>
              <a:rPr lang="en-US" sz="1500" dirty="0" err="1"/>
              <a:t>ढहना</a:t>
            </a:r>
            <a:r>
              <a:rPr lang="en-US" sz="1500" dirty="0"/>
              <a:t> </a:t>
            </a:r>
            <a:r>
              <a:rPr lang="en-US" sz="1500" dirty="0" err="1"/>
              <a:t>चाहता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बल्कि</a:t>
            </a:r>
            <a:r>
              <a:rPr lang="en-US" sz="1500" dirty="0"/>
              <a:t> </a:t>
            </a:r>
            <a:r>
              <a:rPr lang="en-US" sz="1500" dirty="0" err="1"/>
              <a:t>जहाँ</a:t>
            </a:r>
            <a:r>
              <a:rPr lang="en-US" sz="1500" dirty="0"/>
              <a:t> </a:t>
            </a:r>
            <a:r>
              <a:rPr lang="en-US" sz="1500" dirty="0" err="1"/>
              <a:t>तक</a:t>
            </a:r>
            <a:r>
              <a:rPr lang="en-US" sz="1500" dirty="0"/>
              <a:t> </a:t>
            </a:r>
            <a:r>
              <a:rPr lang="en-US" sz="1500" dirty="0" err="1"/>
              <a:t>उसकी</a:t>
            </a:r>
            <a:r>
              <a:rPr lang="en-US" sz="1500" dirty="0"/>
              <a:t> </a:t>
            </a:r>
            <a:r>
              <a:rPr lang="en-US" sz="1500" dirty="0" err="1"/>
              <a:t>अभेद्यता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सवाल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एकदम</a:t>
            </a:r>
            <a:r>
              <a:rPr lang="en-US" sz="1500" dirty="0"/>
              <a:t> </a:t>
            </a:r>
            <a:r>
              <a:rPr lang="en-US" sz="1500" dirty="0" err="1"/>
              <a:t>शून्य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19050" y="2158206"/>
            <a:ext cx="7372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महान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आतिशबाजी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का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नज़ारा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2447132" y="3586956"/>
            <a:ext cx="31511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क्रोनोट्रॉन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हमें</a:t>
            </a:r>
            <a:r>
              <a:rPr lang="en-US" sz="1500" dirty="0"/>
              <a:t> </a:t>
            </a:r>
            <a:r>
              <a:rPr lang="en-US" sz="1500" dirty="0" err="1"/>
              <a:t>पता</a:t>
            </a:r>
            <a:r>
              <a:rPr lang="en-US" sz="1500" dirty="0"/>
              <a:t> </a:t>
            </a:r>
            <a:r>
              <a:rPr lang="en-US" sz="1500" dirty="0" err="1"/>
              <a:t>चलता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अरबों-खरबों</a:t>
            </a:r>
            <a:r>
              <a:rPr lang="en-US" sz="1500" dirty="0" smtClean="0"/>
              <a:t> </a:t>
            </a:r>
            <a:r>
              <a:rPr lang="en-US" sz="1500" dirty="0" err="1"/>
              <a:t>साल</a:t>
            </a:r>
            <a:r>
              <a:rPr lang="en-US" sz="1500" dirty="0"/>
              <a:t> </a:t>
            </a:r>
            <a:r>
              <a:rPr lang="en-US" sz="1500" dirty="0" err="1"/>
              <a:t>बीत</a:t>
            </a:r>
            <a:r>
              <a:rPr lang="en-US" sz="1500" dirty="0"/>
              <a:t> </a:t>
            </a:r>
            <a:r>
              <a:rPr lang="en-US" sz="1500" dirty="0" err="1"/>
              <a:t>चुके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ब्रह्मांड</a:t>
            </a:r>
            <a:r>
              <a:rPr lang="en-US" sz="1500" dirty="0"/>
              <a:t> </a:t>
            </a:r>
            <a:r>
              <a:rPr lang="en-US" sz="1500" dirty="0" err="1"/>
              <a:t>खंडित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मुठभेड़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टकराव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कारण</a:t>
            </a:r>
            <a:r>
              <a:rPr lang="en-US" sz="1500" dirty="0"/>
              <a:t> </a:t>
            </a:r>
            <a:r>
              <a:rPr lang="en-US" sz="1500" dirty="0" err="1"/>
              <a:t>आकाशगंगाओं</a:t>
            </a:r>
            <a:r>
              <a:rPr lang="en-US" sz="1500" dirty="0"/>
              <a:t> </a:t>
            </a:r>
            <a:r>
              <a:rPr lang="en-US" sz="1500" dirty="0" err="1"/>
              <a:t>ने</a:t>
            </a:r>
            <a:r>
              <a:rPr lang="en-US" sz="1500" dirty="0"/>
              <a:t> </a:t>
            </a:r>
            <a:r>
              <a:rPr lang="en-US" sz="1500" dirty="0" err="1"/>
              <a:t>घूमना</a:t>
            </a:r>
            <a:r>
              <a:rPr lang="en-US" sz="1500" dirty="0"/>
              <a:t> </a:t>
            </a:r>
            <a:r>
              <a:rPr lang="en-US" sz="1500" dirty="0" err="1"/>
              <a:t>शुरू</a:t>
            </a:r>
            <a:r>
              <a:rPr lang="en-US" sz="1500" dirty="0"/>
              <a:t> </a:t>
            </a:r>
            <a:r>
              <a:rPr lang="en-US" sz="1500" dirty="0" err="1"/>
              <a:t>किया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178970" y="4954776"/>
            <a:ext cx="31241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फैलने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कारण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सभी</a:t>
            </a:r>
            <a:r>
              <a:rPr lang="en-US" sz="1500" dirty="0"/>
              <a:t> </a:t>
            </a:r>
            <a:r>
              <a:rPr lang="en-US" sz="1500" dirty="0" err="1"/>
              <a:t>वस्तुएं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एक-दूसरे</a:t>
            </a:r>
            <a:r>
              <a:rPr lang="en-US" sz="1500" dirty="0" smtClean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दूर</a:t>
            </a:r>
            <a:r>
              <a:rPr lang="en-US" sz="1500" dirty="0"/>
              <a:t> </a:t>
            </a:r>
            <a:r>
              <a:rPr lang="en-US" sz="1500" dirty="0" err="1"/>
              <a:t>जा</a:t>
            </a:r>
            <a:r>
              <a:rPr lang="en-US" sz="1500" dirty="0"/>
              <a:t> </a:t>
            </a:r>
            <a:r>
              <a:rPr lang="en-US" sz="1500" dirty="0" err="1"/>
              <a:t>रही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en-US" sz="1500" dirty="0" err="1"/>
              <a:t>खुद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सच्चाई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बिलकुल</a:t>
            </a:r>
            <a:r>
              <a:rPr lang="en-US" sz="1500" dirty="0"/>
              <a:t> </a:t>
            </a:r>
            <a:r>
              <a:rPr lang="en-US" sz="1500" dirty="0" err="1"/>
              <a:t>अनजान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511969" y="6243478"/>
            <a:ext cx="2514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इन</a:t>
            </a:r>
            <a:r>
              <a:rPr lang="en-US" sz="1500" dirty="0"/>
              <a:t> "</a:t>
            </a:r>
            <a:r>
              <a:rPr lang="en-US" sz="1500" dirty="0" err="1"/>
              <a:t>प्राचीन-आकाशगंगाओं</a:t>
            </a:r>
            <a:r>
              <a:rPr lang="en-US" sz="1500" dirty="0"/>
              <a:t>"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मूल</a:t>
            </a:r>
            <a:r>
              <a:rPr lang="en-US" sz="1500" dirty="0"/>
              <a:t> </a:t>
            </a:r>
            <a:r>
              <a:rPr lang="en-US" sz="1500" dirty="0" err="1"/>
              <a:t>रूप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आयनित</a:t>
            </a:r>
            <a:r>
              <a:rPr lang="en-US" sz="1500" dirty="0"/>
              <a:t> </a:t>
            </a:r>
            <a:r>
              <a:rPr lang="en-US" sz="1500" dirty="0" err="1"/>
              <a:t>परमाणु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इन</a:t>
            </a:r>
            <a:r>
              <a:rPr lang="en-US" sz="1500" dirty="0"/>
              <a:t> "</a:t>
            </a:r>
            <a:r>
              <a:rPr lang="en-US" sz="1500" dirty="0" err="1"/>
              <a:t>प्राचीन</a:t>
            </a:r>
            <a:r>
              <a:rPr lang="en-US" sz="1500" dirty="0"/>
              <a:t> </a:t>
            </a:r>
            <a:r>
              <a:rPr lang="en-US" sz="1500" dirty="0" err="1"/>
              <a:t>आकाशगंगा</a:t>
            </a:r>
            <a:r>
              <a:rPr lang="en-US" sz="1500" dirty="0"/>
              <a:t> </a:t>
            </a:r>
            <a:r>
              <a:rPr lang="en-US" sz="1500" dirty="0" err="1"/>
              <a:t>समूहों</a:t>
            </a:r>
            <a:r>
              <a:rPr lang="en-US" sz="1500" dirty="0"/>
              <a:t>"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तापमान</a:t>
            </a:r>
            <a:r>
              <a:rPr lang="en-US" sz="1500" dirty="0"/>
              <a:t> 3000°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करीब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बैकग्राउंड-रेडिएशन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कारण</a:t>
            </a:r>
            <a:r>
              <a:rPr lang="en-US" sz="1500" dirty="0"/>
              <a:t> </a:t>
            </a:r>
            <a:r>
              <a:rPr lang="en-US" sz="1500" dirty="0" err="1"/>
              <a:t>खुद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ढह</a:t>
            </a:r>
            <a:r>
              <a:rPr lang="en-US" sz="1500" dirty="0"/>
              <a:t> </a:t>
            </a:r>
            <a:r>
              <a:rPr lang="en-US" sz="1500" dirty="0" err="1"/>
              <a:t>सकते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4044950" y="6196806"/>
            <a:ext cx="22582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अगर</a:t>
            </a:r>
            <a:r>
              <a:rPr lang="en-US" sz="1500" dirty="0"/>
              <a:t> </a:t>
            </a:r>
            <a:r>
              <a:rPr lang="en-US" sz="1500" dirty="0" err="1"/>
              <a:t>उस</a:t>
            </a:r>
            <a:r>
              <a:rPr lang="en-US" sz="1500" dirty="0"/>
              <a:t> </a:t>
            </a:r>
            <a:r>
              <a:rPr lang="en-US" sz="1500" dirty="0" err="1"/>
              <a:t>समय</a:t>
            </a:r>
            <a:r>
              <a:rPr lang="en-US" sz="1500" dirty="0"/>
              <a:t> </a:t>
            </a:r>
            <a:r>
              <a:rPr lang="en-US" sz="1500" dirty="0" err="1"/>
              <a:t>किसी</a:t>
            </a:r>
            <a:r>
              <a:rPr lang="en-US" sz="1500" dirty="0"/>
              <a:t> </a:t>
            </a:r>
            <a:r>
              <a:rPr lang="en-US" sz="1500" dirty="0" err="1"/>
              <a:t>ने</a:t>
            </a:r>
            <a:r>
              <a:rPr lang="en-US" sz="1500" dirty="0"/>
              <a:t> </a:t>
            </a:r>
            <a:r>
              <a:rPr lang="en-US" sz="1500" dirty="0" err="1"/>
              <a:t>ब्रह्मांड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देखा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उसे</a:t>
            </a:r>
            <a:r>
              <a:rPr lang="en-US" sz="1500" dirty="0"/>
              <a:t> </a:t>
            </a:r>
            <a:r>
              <a:rPr lang="en-US" sz="1500" dirty="0" err="1"/>
              <a:t>सिर्फ</a:t>
            </a:r>
            <a:r>
              <a:rPr lang="en-US" sz="1500" dirty="0"/>
              <a:t> </a:t>
            </a:r>
            <a:r>
              <a:rPr lang="en-US" sz="1500" dirty="0" err="1"/>
              <a:t>बिखरा</a:t>
            </a:r>
            <a:r>
              <a:rPr lang="en-US" sz="1500" dirty="0"/>
              <a:t> </a:t>
            </a:r>
            <a:r>
              <a:rPr lang="en-US" sz="1500" dirty="0" err="1"/>
              <a:t>हुआ</a:t>
            </a:r>
            <a:r>
              <a:rPr lang="en-US" sz="1500" dirty="0"/>
              <a:t> </a:t>
            </a:r>
            <a:r>
              <a:rPr lang="en-US" sz="1500" dirty="0" err="1"/>
              <a:t>उत्सर्जित</a:t>
            </a:r>
            <a:r>
              <a:rPr lang="en-US" sz="1500" dirty="0"/>
              <a:t> </a:t>
            </a:r>
            <a:r>
              <a:rPr lang="en-US" sz="1500" dirty="0" err="1"/>
              <a:t>प्रकाश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दिखाई</a:t>
            </a:r>
            <a:r>
              <a:rPr lang="en-US" sz="1500" dirty="0"/>
              <a:t> </a:t>
            </a:r>
            <a:r>
              <a:rPr lang="en-US" sz="1500" dirty="0" err="1"/>
              <a:t>देता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46810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424738" cy="9802813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34818" name="Picture 2" descr="C:\Users\HP\Desktop\1000 BILLION SUNS\PIX\milSoleils3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66012" cy="980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08169" y="976462"/>
            <a:ext cx="371157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664475" y="329406"/>
            <a:ext cx="289549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सहारा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अधिक</a:t>
            </a:r>
            <a:r>
              <a:rPr lang="en-US" sz="1500" dirty="0"/>
              <a:t> </a:t>
            </a:r>
            <a:r>
              <a:rPr lang="en-US" sz="1500" dirty="0" err="1"/>
              <a:t>लचीला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गया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ब्रह्मांड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विस्तार</a:t>
            </a:r>
            <a:r>
              <a:rPr lang="en-US" sz="1500" dirty="0"/>
              <a:t> </a:t>
            </a:r>
            <a:r>
              <a:rPr lang="en-US" sz="1500" dirty="0" err="1"/>
              <a:t>ने</a:t>
            </a:r>
            <a:r>
              <a:rPr lang="en-US" sz="1500" dirty="0"/>
              <a:t> </a:t>
            </a:r>
            <a:r>
              <a:rPr lang="en-US" sz="1500" dirty="0" err="1"/>
              <a:t>विकिरण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दाब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काफी</a:t>
            </a:r>
            <a:r>
              <a:rPr lang="en-US" sz="1500" dirty="0"/>
              <a:t> </a:t>
            </a:r>
            <a:r>
              <a:rPr lang="en-US" sz="1500" dirty="0" err="1"/>
              <a:t>कम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दिया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169569" y="721821"/>
            <a:ext cx="27432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पदार्थ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कंडेंसशन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प्रक्रिया</a:t>
            </a:r>
            <a:r>
              <a:rPr lang="en-US" sz="1500" dirty="0"/>
              <a:t>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दिन</a:t>
            </a:r>
            <a:r>
              <a:rPr lang="en-US" sz="1500" dirty="0"/>
              <a:t> </a:t>
            </a:r>
            <a:r>
              <a:rPr lang="en-US" sz="1500" dirty="0" err="1"/>
              <a:t>कैसे</a:t>
            </a:r>
            <a:r>
              <a:rPr lang="en-US" sz="1500" dirty="0"/>
              <a:t> </a:t>
            </a:r>
            <a:r>
              <a:rPr lang="en-US" sz="1500" dirty="0" err="1"/>
              <a:t>दुबारा</a:t>
            </a:r>
            <a:r>
              <a:rPr lang="en-US" sz="1500" dirty="0"/>
              <a:t> </a:t>
            </a:r>
            <a:r>
              <a:rPr lang="en-US" sz="1500" dirty="0" err="1"/>
              <a:t>शुरू</a:t>
            </a:r>
            <a:r>
              <a:rPr lang="en-US" sz="1500" dirty="0"/>
              <a:t> </a:t>
            </a:r>
            <a:r>
              <a:rPr lang="en-US" sz="1500" dirty="0" err="1"/>
              <a:t>होगी</a:t>
            </a:r>
            <a:r>
              <a:rPr lang="en-US" sz="1500" dirty="0"/>
              <a:t>?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यदि</a:t>
            </a:r>
            <a:r>
              <a:rPr lang="en-US" sz="1500" dirty="0" smtClean="0"/>
              <a:t> </a:t>
            </a:r>
            <a:r>
              <a:rPr lang="en-US" sz="1500" dirty="0" err="1"/>
              <a:t>गांठें</a:t>
            </a:r>
            <a:r>
              <a:rPr lang="en-US" sz="1500" dirty="0"/>
              <a:t> </a:t>
            </a:r>
            <a:r>
              <a:rPr lang="en-US" sz="1500" dirty="0" err="1"/>
              <a:t>घनीभूत</a:t>
            </a:r>
            <a:r>
              <a:rPr lang="en-US" sz="1500" dirty="0"/>
              <a:t> (</a:t>
            </a:r>
            <a:r>
              <a:rPr lang="en-US" sz="1500" dirty="0" err="1"/>
              <a:t>कंडेन्स</a:t>
            </a:r>
            <a:r>
              <a:rPr lang="en-US" sz="1500" dirty="0"/>
              <a:t>) </a:t>
            </a:r>
            <a:r>
              <a:rPr lang="en-US" sz="1500" dirty="0" err="1"/>
              <a:t>होंगी</a:t>
            </a:r>
            <a:r>
              <a:rPr lang="en-US" sz="1500" dirty="0"/>
              <a:t>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उनका</a:t>
            </a:r>
            <a:r>
              <a:rPr lang="en-US" sz="1500" dirty="0"/>
              <a:t> </a:t>
            </a:r>
            <a:r>
              <a:rPr lang="en-US" sz="1500" dirty="0" err="1"/>
              <a:t>तापमान</a:t>
            </a:r>
            <a:r>
              <a:rPr lang="en-US" sz="1500" dirty="0"/>
              <a:t> </a:t>
            </a:r>
            <a:r>
              <a:rPr lang="en-US" sz="1500" dirty="0" err="1"/>
              <a:t>स्वतः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3000°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अधिक</a:t>
            </a:r>
            <a:r>
              <a:rPr lang="en-US" sz="1500" dirty="0"/>
              <a:t> </a:t>
            </a:r>
            <a:r>
              <a:rPr lang="en-US" sz="1500" dirty="0" err="1"/>
              <a:t>बढ</a:t>
            </a:r>
            <a:r>
              <a:rPr lang="en-US" sz="1500" dirty="0"/>
              <a:t>़ </a:t>
            </a:r>
            <a:r>
              <a:rPr lang="en-US" sz="1500" dirty="0" err="1"/>
              <a:t>जाएगा</a:t>
            </a:r>
            <a:r>
              <a:rPr lang="en-US" sz="1500" dirty="0"/>
              <a:t>, </a:t>
            </a:r>
            <a:r>
              <a:rPr lang="en-US" sz="1500" dirty="0" err="1"/>
              <a:t>इसलिए</a:t>
            </a:r>
            <a:r>
              <a:rPr lang="en-US" sz="1500" dirty="0"/>
              <a:t> </a:t>
            </a:r>
            <a:r>
              <a:rPr lang="en-US" sz="1500" dirty="0" err="1"/>
              <a:t>पृष्ठभूमि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चिपकने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काम</a:t>
            </a:r>
            <a:r>
              <a:rPr lang="en-US" sz="1500" dirty="0"/>
              <a:t> </a:t>
            </a:r>
            <a:r>
              <a:rPr lang="en-US" sz="1500" dirty="0" err="1"/>
              <a:t>कभी</a:t>
            </a:r>
            <a:r>
              <a:rPr lang="en-US" sz="1500" dirty="0"/>
              <a:t> </a:t>
            </a:r>
            <a:r>
              <a:rPr lang="en-US" sz="1500" dirty="0" err="1"/>
              <a:t>समाप्त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,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पृष्ठभूमि</a:t>
            </a:r>
            <a:r>
              <a:rPr lang="en-US" sz="1500" dirty="0"/>
              <a:t> </a:t>
            </a:r>
            <a:r>
              <a:rPr lang="en-US" sz="1500" dirty="0" err="1"/>
              <a:t>लगातार</a:t>
            </a:r>
            <a:r>
              <a:rPr lang="en-US" sz="1500" dirty="0"/>
              <a:t> </a:t>
            </a:r>
            <a:r>
              <a:rPr lang="en-US" sz="1500" dirty="0" err="1"/>
              <a:t>संघनन</a:t>
            </a:r>
            <a:r>
              <a:rPr lang="en-US" sz="1500" dirty="0"/>
              <a:t> </a:t>
            </a:r>
            <a:r>
              <a:rPr lang="en-US" sz="1500" dirty="0" err="1"/>
              <a:t>प्रक्रिया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खींची</a:t>
            </a:r>
            <a:r>
              <a:rPr lang="en-US" sz="1500" dirty="0"/>
              <a:t> </a:t>
            </a:r>
            <a:r>
              <a:rPr lang="en-US" sz="1500" dirty="0" err="1"/>
              <a:t>जाएगी</a:t>
            </a:r>
            <a:r>
              <a:rPr lang="en-US" sz="1500" dirty="0"/>
              <a:t>, </a:t>
            </a:r>
            <a:r>
              <a:rPr lang="en-US" sz="1500" dirty="0" err="1"/>
              <a:t>क्यों</a:t>
            </a:r>
            <a:r>
              <a:rPr lang="en-US" sz="1500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1350169" y="3539986"/>
            <a:ext cx="371157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 err="1"/>
              <a:t>प्राचीन</a:t>
            </a:r>
            <a:r>
              <a:rPr lang="en-US" sz="1400" dirty="0"/>
              <a:t> </a:t>
            </a:r>
            <a:r>
              <a:rPr lang="en-US" sz="1400" dirty="0" err="1"/>
              <a:t>आकाशगंगा</a:t>
            </a:r>
            <a:r>
              <a:rPr lang="en-US" sz="1400" dirty="0"/>
              <a:t> </a:t>
            </a:r>
            <a:r>
              <a:rPr lang="en-US" sz="1400" dirty="0" err="1"/>
              <a:t>समूहों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(</a:t>
            </a:r>
            <a:r>
              <a:rPr lang="en-US" sz="1400" dirty="0"/>
              <a:t>Proto-Stellar Cluster)</a:t>
            </a:r>
          </a:p>
        </p:txBody>
      </p:sp>
      <p:sp>
        <p:nvSpPr>
          <p:cNvPr id="7" name="Rectangle 6"/>
          <p:cNvSpPr/>
          <p:nvPr/>
        </p:nvSpPr>
        <p:spPr>
          <a:xfrm>
            <a:off x="945464" y="4215606"/>
            <a:ext cx="32026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लियोन</a:t>
            </a:r>
            <a:r>
              <a:rPr lang="en-US" sz="1500" dirty="0"/>
              <a:t>, </a:t>
            </a:r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प्रोटो-क्लस्टर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गुरुत्वाकर्षण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शक्ति</a:t>
            </a:r>
            <a:r>
              <a:rPr lang="en-US" sz="1500" dirty="0"/>
              <a:t>, </a:t>
            </a:r>
            <a:r>
              <a:rPr lang="en-US" sz="1500" dirty="0" err="1"/>
              <a:t>कम</a:t>
            </a:r>
            <a:r>
              <a:rPr lang="en-US" sz="1500" dirty="0"/>
              <a:t> </a:t>
            </a:r>
            <a:r>
              <a:rPr lang="en-US" sz="1500" dirty="0" err="1"/>
              <a:t>ऊर्जा</a:t>
            </a:r>
            <a:r>
              <a:rPr lang="en-US" sz="1500" dirty="0"/>
              <a:t> </a:t>
            </a:r>
            <a:r>
              <a:rPr lang="en-US" sz="1500" dirty="0" err="1"/>
              <a:t>वाले</a:t>
            </a:r>
            <a:r>
              <a:rPr lang="en-US" sz="1500" dirty="0"/>
              <a:t> </a:t>
            </a:r>
            <a:r>
              <a:rPr lang="en-US" sz="1500" dirty="0" err="1"/>
              <a:t>फोटॉन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बनी</a:t>
            </a:r>
            <a:r>
              <a:rPr lang="en-US" sz="1500" dirty="0"/>
              <a:t> "</a:t>
            </a:r>
            <a:r>
              <a:rPr lang="en-US" sz="1500" dirty="0" err="1"/>
              <a:t>रिक्तता</a:t>
            </a:r>
            <a:r>
              <a:rPr lang="en-US" sz="1500" dirty="0"/>
              <a:t>"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कंप्रेस</a:t>
            </a:r>
            <a:r>
              <a:rPr lang="en-US" sz="1500" dirty="0"/>
              <a:t> </a:t>
            </a:r>
            <a:r>
              <a:rPr lang="en-US" sz="1500" dirty="0" err="1"/>
              <a:t>करने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सक्षम</a:t>
            </a:r>
            <a:r>
              <a:rPr lang="en-US" sz="1500" dirty="0"/>
              <a:t> </a:t>
            </a:r>
            <a:r>
              <a:rPr lang="en-US" sz="1500" dirty="0" err="1"/>
              <a:t>होगी</a:t>
            </a:r>
            <a:r>
              <a:rPr lang="en-US" sz="15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435769" y="5587206"/>
            <a:ext cx="3711575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गांठों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आसपास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क्षेत्र</a:t>
            </a:r>
            <a:r>
              <a:rPr lang="en-US" sz="1500" dirty="0"/>
              <a:t>, </a:t>
            </a:r>
            <a:r>
              <a:rPr lang="en-US" sz="1500" dirty="0" err="1"/>
              <a:t>जहाँ</a:t>
            </a:r>
            <a:r>
              <a:rPr lang="en-US" sz="1500" dirty="0"/>
              <a:t> </a:t>
            </a:r>
            <a:r>
              <a:rPr lang="en-US" sz="1500" dirty="0" err="1"/>
              <a:t>प्राचीन</a:t>
            </a:r>
            <a:r>
              <a:rPr lang="en-US" sz="1500" dirty="0"/>
              <a:t> </a:t>
            </a:r>
            <a:r>
              <a:rPr lang="en-US" sz="1500" dirty="0" err="1"/>
              <a:t>आकाशगंगा</a:t>
            </a:r>
            <a:r>
              <a:rPr lang="en-US" sz="1500" dirty="0"/>
              <a:t> </a:t>
            </a:r>
            <a:r>
              <a:rPr lang="en-US" sz="1500" dirty="0" err="1"/>
              <a:t>समूहों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तुलना</a:t>
            </a:r>
            <a:r>
              <a:rPr lang="en-US" sz="1500" dirty="0"/>
              <a:t> </a:t>
            </a:r>
            <a:r>
              <a:rPr lang="en-US" sz="1500" dirty="0" err="1"/>
              <a:t>पदार्थ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"</a:t>
            </a:r>
            <a:r>
              <a:rPr lang="en-US" sz="1500" dirty="0" err="1"/>
              <a:t>रिक्तता</a:t>
            </a:r>
            <a:r>
              <a:rPr lang="en-US" sz="1500" dirty="0"/>
              <a:t>"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मिश्रण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जा</a:t>
            </a:r>
            <a:r>
              <a:rPr lang="en-US" sz="1500" dirty="0"/>
              <a:t> </a:t>
            </a:r>
            <a:r>
              <a:rPr lang="en-US" sz="1500" dirty="0" err="1"/>
              <a:t>सकती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यानि</a:t>
            </a:r>
            <a:r>
              <a:rPr lang="en-US" sz="1500" dirty="0"/>
              <a:t> </a:t>
            </a:r>
            <a:r>
              <a:rPr lang="en-US" sz="1500" dirty="0" err="1"/>
              <a:t>मूल</a:t>
            </a:r>
            <a:r>
              <a:rPr lang="en-US" sz="1500" dirty="0"/>
              <a:t> </a:t>
            </a:r>
            <a:r>
              <a:rPr lang="en-US" sz="1500" dirty="0" err="1"/>
              <a:t>फोटॉन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तापमान</a:t>
            </a:r>
            <a:r>
              <a:rPr lang="en-US" sz="1500" dirty="0"/>
              <a:t> 3000° </a:t>
            </a:r>
            <a:r>
              <a:rPr lang="en-US" sz="1500" dirty="0" err="1"/>
              <a:t>होगा</a:t>
            </a:r>
            <a:r>
              <a:rPr lang="en-US" sz="15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3461754" y="7873206"/>
            <a:ext cx="207941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जब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कंडेन्स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557481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424738" cy="98028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5842" name="Picture 2" descr="C:\Users\HP\Desktop\1000 BILLION SUNS\PIX\milSoleils3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7466013" cy="977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131969" y="1472406"/>
            <a:ext cx="371157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664369" y="558006"/>
            <a:ext cx="2667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पदार्थ</a:t>
            </a:r>
            <a:r>
              <a:rPr lang="en-US" sz="1500" dirty="0"/>
              <a:t>, </a:t>
            </a:r>
            <a:r>
              <a:rPr lang="en-US" sz="1500" dirty="0" err="1"/>
              <a:t>ब्रह्मांड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बैकग्राउंड-रेडिएशन</a:t>
            </a:r>
            <a:r>
              <a:rPr lang="en-US" sz="1500" dirty="0" smtClean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फिसलने</a:t>
            </a:r>
            <a:r>
              <a:rPr lang="en-US" sz="1500" dirty="0"/>
              <a:t> </a:t>
            </a:r>
            <a:r>
              <a:rPr lang="en-US" sz="1500" dirty="0" err="1"/>
              <a:t>वाला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वास्तव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उसके</a:t>
            </a:r>
            <a:r>
              <a:rPr lang="en-US" sz="1500" dirty="0"/>
              <a:t> </a:t>
            </a:r>
            <a:r>
              <a:rPr lang="en-US" sz="1500" dirty="0" err="1"/>
              <a:t>साथ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खिंचेगा</a:t>
            </a:r>
            <a:r>
              <a:rPr lang="en-US" sz="15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892969" y="4711097"/>
            <a:ext cx="52578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रुको</a:t>
            </a:r>
            <a:r>
              <a:rPr lang="en-US" sz="1500" dirty="0"/>
              <a:t>,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ठीक</a:t>
            </a:r>
            <a:r>
              <a:rPr lang="en-US" sz="1500" dirty="0"/>
              <a:t> </a:t>
            </a:r>
            <a:r>
              <a:rPr lang="en-US" sz="1500" dirty="0" err="1"/>
              <a:t>उसी</a:t>
            </a:r>
            <a:r>
              <a:rPr lang="en-US" sz="1500" dirty="0"/>
              <a:t> </a:t>
            </a:r>
            <a:r>
              <a:rPr lang="en-US" sz="1500" dirty="0" err="1"/>
              <a:t>समय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 </a:t>
            </a:r>
            <a:r>
              <a:rPr lang="en-US" sz="1500" dirty="0" err="1"/>
              <a:t>जब</a:t>
            </a:r>
            <a:r>
              <a:rPr lang="en-US" sz="1500" dirty="0"/>
              <a:t> </a:t>
            </a:r>
            <a:r>
              <a:rPr lang="en-US" sz="1500" dirty="0" err="1"/>
              <a:t>विकिरण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दबाव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निश्चित</a:t>
            </a:r>
            <a:r>
              <a:rPr lang="en-US" sz="1500" dirty="0"/>
              <a:t> </a:t>
            </a:r>
            <a:r>
              <a:rPr lang="en-US" sz="1500" dirty="0" err="1"/>
              <a:t>महत्वपूर्ण</a:t>
            </a:r>
            <a:r>
              <a:rPr lang="en-US" sz="1500" dirty="0"/>
              <a:t> </a:t>
            </a:r>
            <a:r>
              <a:rPr lang="en-US" sz="1500" dirty="0" err="1"/>
              <a:t>मूल्य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नीचे</a:t>
            </a:r>
            <a:r>
              <a:rPr lang="en-US" sz="1500" dirty="0"/>
              <a:t> </a:t>
            </a:r>
            <a:r>
              <a:rPr lang="en-US" sz="1500" dirty="0" err="1"/>
              <a:t>चला</a:t>
            </a:r>
            <a:r>
              <a:rPr lang="en-US" sz="1500" dirty="0"/>
              <a:t> </a:t>
            </a:r>
            <a:r>
              <a:rPr lang="en-US" sz="1500" dirty="0" err="1"/>
              <a:t>जाएगा</a:t>
            </a:r>
            <a:r>
              <a:rPr lang="en-US" sz="1500" dirty="0"/>
              <a:t>.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जब</a:t>
            </a:r>
            <a:r>
              <a:rPr lang="en-US" sz="1500" dirty="0"/>
              <a:t> </a:t>
            </a:r>
            <a:r>
              <a:rPr lang="en-US" sz="1500" dirty="0" err="1"/>
              <a:t>कभी</a:t>
            </a:r>
            <a:r>
              <a:rPr lang="en-US" sz="1500" dirty="0"/>
              <a:t> </a:t>
            </a:r>
            <a:r>
              <a:rPr lang="en-US" sz="1500" dirty="0" err="1"/>
              <a:t>ऐसा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ब्रह्मांड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चारों</a:t>
            </a:r>
            <a:r>
              <a:rPr lang="en-US" sz="1500" dirty="0"/>
              <a:t> </a:t>
            </a:r>
            <a:r>
              <a:rPr lang="en-US" sz="1500" dirty="0" err="1"/>
              <a:t>कोनों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साथ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569369" y="5839142"/>
            <a:ext cx="3124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फ़िएट</a:t>
            </a:r>
            <a:r>
              <a:rPr lang="en-US" sz="1400" dirty="0"/>
              <a:t> </a:t>
            </a:r>
            <a:r>
              <a:rPr lang="en-US" sz="1400" dirty="0" err="1"/>
              <a:t>लक्स</a:t>
            </a:r>
            <a:r>
              <a:rPr lang="en-US" sz="1400" dirty="0"/>
              <a:t> (Fiat Lux)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होगा</a:t>
            </a:r>
            <a:r>
              <a:rPr lang="en-US" sz="1400" dirty="0"/>
              <a:t>. </a:t>
            </a:r>
            <a:r>
              <a:rPr lang="en-US" sz="1400" dirty="0" err="1"/>
              <a:t>अच्छा</a:t>
            </a:r>
            <a:r>
              <a:rPr lang="en-US" sz="1400" dirty="0"/>
              <a:t>,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धूप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चश्मा</a:t>
            </a:r>
            <a:r>
              <a:rPr lang="en-US" sz="1400" dirty="0"/>
              <a:t> </a:t>
            </a:r>
            <a:r>
              <a:rPr lang="en-US" sz="1400" dirty="0" err="1"/>
              <a:t>लो</a:t>
            </a:r>
            <a:r>
              <a:rPr lang="en-US" sz="1400" dirty="0"/>
              <a:t>, </a:t>
            </a:r>
            <a:r>
              <a:rPr lang="hi-IN" sz="1400" dirty="0"/>
              <a:t>अब </a:t>
            </a:r>
            <a:r>
              <a:rPr lang="en-US" sz="1400" dirty="0" smtClean="0"/>
              <a:t> </a:t>
            </a:r>
            <a:endParaRPr lang="en-US" sz="1400" dirty="0" smtClean="0"/>
          </a:p>
          <a:p>
            <a:pPr algn="ctr"/>
            <a:r>
              <a:rPr lang="en-US" sz="1400" dirty="0" err="1" smtClean="0"/>
              <a:t>हमें</a:t>
            </a:r>
            <a:r>
              <a:rPr lang="en-US" sz="1400" dirty="0" smtClean="0"/>
              <a:t> </a:t>
            </a:r>
            <a:r>
              <a:rPr lang="en-US" sz="1400" dirty="0" err="1"/>
              <a:t>ज़्यादा</a:t>
            </a:r>
            <a:r>
              <a:rPr lang="en-US" sz="1400" dirty="0"/>
              <a:t> </a:t>
            </a:r>
            <a:r>
              <a:rPr lang="en-US" sz="1400" dirty="0" err="1"/>
              <a:t>इंतज़ार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करना</a:t>
            </a:r>
            <a:r>
              <a:rPr lang="en-US" sz="1400" dirty="0"/>
              <a:t> </a:t>
            </a:r>
            <a:r>
              <a:rPr lang="en-US" sz="1400" dirty="0" err="1"/>
              <a:t>होगा</a:t>
            </a:r>
            <a:r>
              <a:rPr lang="en-US" sz="1400" dirty="0"/>
              <a:t> ...</a:t>
            </a:r>
          </a:p>
        </p:txBody>
      </p:sp>
      <p:sp>
        <p:nvSpPr>
          <p:cNvPr id="7" name="Rectangle 6"/>
          <p:cNvSpPr/>
          <p:nvPr/>
        </p:nvSpPr>
        <p:spPr>
          <a:xfrm>
            <a:off x="3178969" y="7012176"/>
            <a:ext cx="329803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गैजेट</a:t>
            </a:r>
            <a:r>
              <a:rPr lang="en-US" sz="1500" dirty="0"/>
              <a:t> (</a:t>
            </a:r>
            <a:r>
              <a:rPr lang="en-US" sz="1500" dirty="0" err="1"/>
              <a:t>उपकरण</a:t>
            </a:r>
            <a:r>
              <a:rPr lang="en-US" sz="1500" dirty="0"/>
              <a:t>)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काफी</a:t>
            </a:r>
            <a:r>
              <a:rPr lang="en-US" sz="1500" dirty="0"/>
              <a:t> </a:t>
            </a:r>
            <a:r>
              <a:rPr lang="en-US" sz="1500" dirty="0" err="1"/>
              <a:t>प्रसन्न</a:t>
            </a:r>
            <a:r>
              <a:rPr lang="en-US" sz="1500" dirty="0"/>
              <a:t> </a:t>
            </a:r>
            <a:r>
              <a:rPr lang="en-US" sz="1500" dirty="0" err="1"/>
              <a:t>हूं</a:t>
            </a:r>
            <a:r>
              <a:rPr lang="en-US" sz="1500" dirty="0"/>
              <a:t> </a:t>
            </a:r>
            <a:r>
              <a:rPr lang="en-US" sz="1500" dirty="0" err="1"/>
              <a:t>जिससे</a:t>
            </a:r>
            <a:r>
              <a:rPr lang="en-US" sz="1500" dirty="0"/>
              <a:t> </a:t>
            </a:r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पूरे</a:t>
            </a:r>
            <a:r>
              <a:rPr lang="en-US" sz="1500" dirty="0"/>
              <a:t> </a:t>
            </a:r>
            <a:r>
              <a:rPr lang="en-US" sz="1500" dirty="0" err="1"/>
              <a:t>ब्रह्मांड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सभी</a:t>
            </a:r>
            <a:r>
              <a:rPr lang="en-US" sz="1500" dirty="0"/>
              <a:t> </a:t>
            </a:r>
            <a:r>
              <a:rPr lang="en-US" sz="1500" dirty="0" err="1"/>
              <a:t>घटनाओं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पल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शुरू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सकते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2046587" y="8235841"/>
            <a:ext cx="280878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चालाक</a:t>
            </a:r>
            <a:r>
              <a:rPr lang="en-US" sz="1500" dirty="0"/>
              <a:t>. </a:t>
            </a:r>
            <a:r>
              <a:rPr lang="en-US" sz="1500" dirty="0" err="1"/>
              <a:t>देखो</a:t>
            </a:r>
            <a:r>
              <a:rPr lang="en-US" sz="1500" dirty="0"/>
              <a:t>,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शुरू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रहा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1197769" y="9394229"/>
            <a:ext cx="3711575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 </a:t>
            </a:r>
            <a:r>
              <a:rPr lang="en-US" sz="1400" dirty="0" err="1"/>
              <a:t>लैटिन</a:t>
            </a:r>
            <a:r>
              <a:rPr lang="en-US" sz="1400" dirty="0"/>
              <a:t> </a:t>
            </a:r>
            <a:r>
              <a:rPr lang="en-US" sz="1400" dirty="0" err="1"/>
              <a:t>शब्द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अर्थ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"</a:t>
            </a:r>
            <a:r>
              <a:rPr lang="en-US" sz="1400" dirty="0" err="1"/>
              <a:t>प्रकाश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निर्माण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".</a:t>
            </a:r>
          </a:p>
        </p:txBody>
      </p:sp>
    </p:spTree>
    <p:extLst>
      <p:ext uri="{BB962C8B-B14F-4D97-AF65-F5344CB8AC3E}">
        <p14:creationId xmlns:p14="http://schemas.microsoft.com/office/powerpoint/2010/main" val="33237367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424738" cy="98028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6866" name="Picture 2" descr="C:\Users\HP\Desktop\1000 BILLION SUNS\PIX\milSoleils3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" y="0"/>
            <a:ext cx="7466013" cy="980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74369" y="8378805"/>
            <a:ext cx="21550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 </a:t>
            </a:r>
            <a:r>
              <a:rPr lang="en-US" sz="1400" dirty="0" err="1" smtClean="0"/>
              <a:t>वो</a:t>
            </a:r>
            <a:r>
              <a:rPr lang="en-US" sz="1400" dirty="0" smtClean="0"/>
              <a:t> </a:t>
            </a:r>
            <a:r>
              <a:rPr lang="en-US" sz="1400" dirty="0" err="1" smtClean="0"/>
              <a:t>इसे</a:t>
            </a:r>
            <a:r>
              <a:rPr lang="en-US" sz="1400" dirty="0" smtClean="0"/>
              <a:t> </a:t>
            </a:r>
            <a:r>
              <a:rPr lang="en-US" sz="1400" dirty="0" err="1"/>
              <a:t>ठंडा</a:t>
            </a:r>
            <a:r>
              <a:rPr lang="en-US" sz="1400" dirty="0"/>
              <a:t> </a:t>
            </a:r>
            <a:r>
              <a:rPr lang="en-US" sz="1400" dirty="0" err="1"/>
              <a:t>करके</a:t>
            </a:r>
            <a:r>
              <a:rPr lang="en-US" sz="1400" dirty="0"/>
              <a:t> </a:t>
            </a:r>
            <a:r>
              <a:rPr lang="en-US" sz="1400" dirty="0" err="1"/>
              <a:t>उसके</a:t>
            </a:r>
            <a:r>
              <a:rPr lang="en-US" sz="1400" dirty="0"/>
              <a:t> </a:t>
            </a:r>
            <a:r>
              <a:rPr lang="en-US" sz="1400" dirty="0" err="1"/>
              <a:t>टुकड़े-टुकड़े</a:t>
            </a:r>
            <a:r>
              <a:rPr lang="en-US" sz="1400" dirty="0"/>
              <a:t> </a:t>
            </a:r>
            <a:r>
              <a:rPr lang="en-US" sz="1400" dirty="0" err="1"/>
              <a:t>करता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887871" y="385008"/>
            <a:ext cx="46438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प्राचीन-समूह</a:t>
            </a:r>
            <a:r>
              <a:rPr lang="en-US" sz="1500" dirty="0"/>
              <a:t> </a:t>
            </a:r>
            <a:r>
              <a:rPr lang="en-US" sz="1500" dirty="0" err="1"/>
              <a:t>अनुबंध</a:t>
            </a:r>
            <a:r>
              <a:rPr lang="en-US" sz="1500" dirty="0"/>
              <a:t>. </a:t>
            </a:r>
            <a:r>
              <a:rPr lang="en-US" sz="1500" dirty="0" err="1"/>
              <a:t>उनका</a:t>
            </a:r>
            <a:r>
              <a:rPr lang="en-US" sz="1500" dirty="0"/>
              <a:t> </a:t>
            </a:r>
            <a:r>
              <a:rPr lang="en-US" sz="1500" dirty="0" err="1"/>
              <a:t>तापमान</a:t>
            </a:r>
            <a:r>
              <a:rPr lang="en-US" sz="1500" dirty="0"/>
              <a:t> </a:t>
            </a:r>
            <a:r>
              <a:rPr lang="en-US" sz="1500" dirty="0" err="1"/>
              <a:t>बढ़ता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परमाणु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सारी</a:t>
            </a:r>
            <a:r>
              <a:rPr lang="en-US" sz="1500" dirty="0"/>
              <a:t> </a:t>
            </a:r>
            <a:r>
              <a:rPr lang="en-US" sz="1500" dirty="0" err="1"/>
              <a:t>पराबैंगनी</a:t>
            </a:r>
            <a:r>
              <a:rPr lang="en-US" sz="1500" dirty="0"/>
              <a:t> </a:t>
            </a:r>
            <a:r>
              <a:rPr lang="en-US" sz="1500" dirty="0" err="1"/>
              <a:t>ऊर्जा</a:t>
            </a:r>
            <a:r>
              <a:rPr lang="en-US" sz="1500" dirty="0"/>
              <a:t> </a:t>
            </a:r>
            <a:r>
              <a:rPr lang="en-US" sz="1500" dirty="0" err="1"/>
              <a:t>उत्सर्जित</a:t>
            </a:r>
            <a:r>
              <a:rPr lang="en-US" sz="1500" dirty="0"/>
              <a:t> </a:t>
            </a:r>
            <a:r>
              <a:rPr lang="en-US" sz="1500" dirty="0" err="1"/>
              <a:t>करते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 smtClean="0"/>
              <a:t>निकल</a:t>
            </a:r>
            <a:r>
              <a:rPr lang="en-US" sz="1500" dirty="0"/>
              <a:t> </a:t>
            </a:r>
            <a:r>
              <a:rPr lang="en-US" sz="1500" dirty="0" err="1" smtClean="0"/>
              <a:t>जाती</a:t>
            </a:r>
            <a:r>
              <a:rPr lang="en-US" sz="1500" dirty="0" smtClean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88170" y="2463006"/>
            <a:ext cx="25907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देखो</a:t>
            </a:r>
            <a:r>
              <a:rPr lang="en-US" sz="1500" dirty="0"/>
              <a:t>, </a:t>
            </a:r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प्राचीन</a:t>
            </a:r>
            <a:r>
              <a:rPr lang="en-US" sz="1500" dirty="0"/>
              <a:t> </a:t>
            </a:r>
            <a:r>
              <a:rPr lang="en-US" sz="1500" dirty="0" err="1"/>
              <a:t>आकाशगंगा</a:t>
            </a:r>
            <a:r>
              <a:rPr lang="en-US" sz="1500" dirty="0"/>
              <a:t> </a:t>
            </a:r>
            <a:r>
              <a:rPr lang="en-US" sz="1500" dirty="0" err="1"/>
              <a:t>समूहों</a:t>
            </a:r>
            <a:r>
              <a:rPr lang="en-US" sz="1500" dirty="0"/>
              <a:t> </a:t>
            </a:r>
            <a:r>
              <a:rPr lang="en-US" sz="1500" dirty="0" err="1"/>
              <a:t>विखंडित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रहे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618456" y="3206641"/>
            <a:ext cx="63671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क्यों</a:t>
            </a:r>
            <a:r>
              <a:rPr lang="en-US" sz="1500" dirty="0"/>
              <a:t>!?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9012" y="2691606"/>
            <a:ext cx="301755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गुरुत्वाकर्षण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प्रभाव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तहत</a:t>
            </a:r>
            <a:r>
              <a:rPr lang="en-US" sz="1500" dirty="0"/>
              <a:t>, </a:t>
            </a:r>
            <a:r>
              <a:rPr lang="en-US" sz="1500" dirty="0" err="1"/>
              <a:t>पदार्थ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प्राकृतिक</a:t>
            </a:r>
            <a:r>
              <a:rPr lang="en-US" sz="1500" dirty="0"/>
              <a:t> </a:t>
            </a:r>
            <a:r>
              <a:rPr lang="en-US" sz="1500" dirty="0" err="1"/>
              <a:t>प्रवृत्ति</a:t>
            </a:r>
            <a:r>
              <a:rPr lang="en-US" sz="1500" dirty="0"/>
              <a:t> "</a:t>
            </a:r>
            <a:r>
              <a:rPr lang="en-US" sz="1500" dirty="0" err="1"/>
              <a:t>कोशिकाओं</a:t>
            </a:r>
            <a:r>
              <a:rPr lang="en-US" sz="1500" dirty="0"/>
              <a:t>"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विखंडित</a:t>
            </a:r>
            <a:r>
              <a:rPr lang="en-US" sz="1500" dirty="0"/>
              <a:t> </a:t>
            </a:r>
            <a:r>
              <a:rPr lang="en-US" sz="1500" dirty="0" err="1"/>
              <a:t>होने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होती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जिनकी</a:t>
            </a:r>
            <a:r>
              <a:rPr lang="en-US" sz="1500" dirty="0"/>
              <a:t> </a:t>
            </a:r>
            <a:r>
              <a:rPr lang="en-US" sz="1500" dirty="0" err="1"/>
              <a:t>त्रिज्या</a:t>
            </a:r>
            <a:r>
              <a:rPr lang="en-US" sz="1500" dirty="0"/>
              <a:t> "</a:t>
            </a:r>
            <a:r>
              <a:rPr lang="en-US" sz="1500" dirty="0" err="1"/>
              <a:t>जीन्स-त्रिज्या</a:t>
            </a:r>
            <a:r>
              <a:rPr lang="en-US" sz="1500" dirty="0"/>
              <a:t>"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बराबर</a:t>
            </a:r>
            <a:r>
              <a:rPr lang="en-US" sz="1500" dirty="0"/>
              <a:t> </a:t>
            </a:r>
            <a:r>
              <a:rPr lang="en-US" sz="1500" dirty="0" err="1"/>
              <a:t>होती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तापमान</a:t>
            </a:r>
            <a:r>
              <a:rPr lang="en-US" sz="1500" dirty="0"/>
              <a:t> </a:t>
            </a:r>
            <a:r>
              <a:rPr lang="en-US" sz="1500" dirty="0" err="1"/>
              <a:t>जितना</a:t>
            </a:r>
            <a:r>
              <a:rPr lang="en-US" sz="1500" dirty="0"/>
              <a:t> </a:t>
            </a:r>
            <a:r>
              <a:rPr lang="en-US" sz="1500" dirty="0" err="1"/>
              <a:t>अधिक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, </a:t>
            </a:r>
            <a:r>
              <a:rPr lang="en-US" sz="1500" dirty="0" err="1"/>
              <a:t>त्रिज्या</a:t>
            </a:r>
            <a:r>
              <a:rPr lang="en-US" sz="1500" dirty="0"/>
              <a:t> </a:t>
            </a:r>
            <a:r>
              <a:rPr lang="en-US" sz="1500" dirty="0" err="1"/>
              <a:t>उतनी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अधिक</a:t>
            </a:r>
            <a:r>
              <a:rPr lang="en-US" sz="1500" dirty="0"/>
              <a:t> </a:t>
            </a:r>
            <a:r>
              <a:rPr lang="en-US" sz="1500" dirty="0" err="1"/>
              <a:t>होगी</a:t>
            </a:r>
            <a:r>
              <a:rPr lang="en-US" sz="1500" dirty="0"/>
              <a:t>. </a:t>
            </a:r>
            <a:r>
              <a:rPr lang="en-US" sz="1500" dirty="0" err="1"/>
              <a:t>यदि</a:t>
            </a:r>
            <a:r>
              <a:rPr lang="en-US" sz="1500" dirty="0"/>
              <a:t> </a:t>
            </a:r>
            <a:r>
              <a:rPr lang="en-US" sz="1500" dirty="0" err="1"/>
              <a:t>तापमान</a:t>
            </a:r>
            <a:r>
              <a:rPr lang="en-US" sz="1500" dirty="0"/>
              <a:t> </a:t>
            </a:r>
            <a:r>
              <a:rPr lang="en-US" sz="1500" dirty="0" err="1"/>
              <a:t>अचानक</a:t>
            </a:r>
            <a:r>
              <a:rPr lang="en-US" sz="1500" dirty="0"/>
              <a:t> </a:t>
            </a:r>
            <a:r>
              <a:rPr lang="en-US" sz="1500" dirty="0" err="1"/>
              <a:t>गिरेगा</a:t>
            </a:r>
            <a:r>
              <a:rPr lang="en-US" sz="1500" dirty="0"/>
              <a:t> </a:t>
            </a:r>
            <a:r>
              <a:rPr lang="en-US" sz="1500" dirty="0" err="1"/>
              <a:t>तो</a:t>
            </a:r>
            <a:r>
              <a:rPr lang="en-US" sz="1500" dirty="0"/>
              <a:t> "</a:t>
            </a:r>
            <a:r>
              <a:rPr lang="en-US" sz="1500" dirty="0" err="1"/>
              <a:t>जीन्स-त्रिज्या</a:t>
            </a:r>
            <a:r>
              <a:rPr lang="en-US" sz="1500" dirty="0"/>
              <a:t>" </a:t>
            </a:r>
            <a:r>
              <a:rPr lang="en-US" sz="1500" dirty="0" err="1"/>
              <a:t>कम</a:t>
            </a:r>
            <a:r>
              <a:rPr lang="en-US" sz="1500" dirty="0"/>
              <a:t> </a:t>
            </a:r>
            <a:r>
              <a:rPr lang="en-US" sz="1500" dirty="0" err="1"/>
              <a:t>होते-होते</a:t>
            </a:r>
            <a:r>
              <a:rPr lang="en-US" sz="1500" dirty="0"/>
              <a:t> </a:t>
            </a:r>
            <a:r>
              <a:rPr lang="en-US" sz="1500" dirty="0" err="1"/>
              <a:t>वस्तु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त्रिज्या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कम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जाएगी</a:t>
            </a:r>
            <a:r>
              <a:rPr lang="en-US" sz="1500" dirty="0"/>
              <a:t>. </a:t>
            </a:r>
            <a:r>
              <a:rPr lang="en-US" sz="1500" dirty="0" err="1"/>
              <a:t>इसलिए</a:t>
            </a:r>
            <a:r>
              <a:rPr lang="en-US" sz="1500" dirty="0"/>
              <a:t> </a:t>
            </a:r>
            <a:r>
              <a:rPr lang="en-US" sz="1500" dirty="0" err="1"/>
              <a:t>तत्काल</a:t>
            </a:r>
            <a:r>
              <a:rPr lang="en-US" sz="1500" dirty="0"/>
              <a:t> </a:t>
            </a:r>
            <a:r>
              <a:rPr lang="en-US" sz="1500" dirty="0" err="1"/>
              <a:t>विखंडन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816769" y="8378805"/>
            <a:ext cx="1590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गांठ</a:t>
            </a:r>
            <a:r>
              <a:rPr lang="en-US" sz="1400" dirty="0"/>
              <a:t> </a:t>
            </a:r>
            <a:r>
              <a:rPr lang="en-US" sz="1400" dirty="0" err="1"/>
              <a:t>सिकुड़ती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और</a:t>
            </a:r>
            <a:r>
              <a:rPr lang="en-US" sz="1400" dirty="0" smtClean="0"/>
              <a:t> </a:t>
            </a:r>
            <a:r>
              <a:rPr lang="en-US" sz="1400" dirty="0" err="1"/>
              <a:t>गर्म</a:t>
            </a:r>
            <a:r>
              <a:rPr lang="en-US" sz="1400" dirty="0"/>
              <a:t> </a:t>
            </a:r>
            <a:r>
              <a:rPr lang="en-US" sz="1400" dirty="0" err="1"/>
              <a:t>होती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2574132" y="8416786"/>
            <a:ext cx="2052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पराबैंगनी</a:t>
            </a:r>
            <a:r>
              <a:rPr lang="en-US" sz="1400" dirty="0" smtClean="0"/>
              <a:t> </a:t>
            </a:r>
            <a:r>
              <a:rPr lang="en-US" sz="1400" dirty="0" err="1"/>
              <a:t>किरणों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endParaRPr lang="en-US" sz="1400" dirty="0" smtClean="0"/>
          </a:p>
          <a:p>
            <a:pPr algn="ctr"/>
            <a:r>
              <a:rPr lang="en-US" sz="1400" dirty="0" err="1" smtClean="0"/>
              <a:t>उत्सर्जन</a:t>
            </a:r>
            <a:r>
              <a:rPr lang="en-US" sz="1400" dirty="0" smtClean="0"/>
              <a:t> </a:t>
            </a:r>
            <a:r>
              <a:rPr lang="en-US" sz="1400" dirty="0" err="1"/>
              <a:t>करती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523775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424738" cy="98028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7890" name="Picture 2" descr="C:\Users\HP\Desktop\1000 BILLION SUNS\PIX\milSoleils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21" y="8731"/>
            <a:ext cx="7442159" cy="979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74169" y="9150241"/>
            <a:ext cx="294053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 </a:t>
            </a:r>
            <a:r>
              <a:rPr lang="en-US" sz="1500" dirty="0" err="1" smtClean="0"/>
              <a:t>क्या</a:t>
            </a:r>
            <a:r>
              <a:rPr lang="en-US" sz="1500" dirty="0" smtClean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सब</a:t>
            </a:r>
            <a:r>
              <a:rPr lang="en-US" sz="1500" dirty="0"/>
              <a:t> </a:t>
            </a:r>
            <a:r>
              <a:rPr lang="en-US" sz="1500" dirty="0" err="1"/>
              <a:t>लंबे</a:t>
            </a:r>
            <a:r>
              <a:rPr lang="en-US" sz="1500" dirty="0"/>
              <a:t> </a:t>
            </a:r>
            <a:r>
              <a:rPr lang="en-US" sz="1500" dirty="0" err="1"/>
              <a:t>समय</a:t>
            </a:r>
            <a:r>
              <a:rPr lang="en-US" sz="1500" dirty="0"/>
              <a:t> </a:t>
            </a:r>
            <a:r>
              <a:rPr lang="en-US" sz="1500" dirty="0" err="1"/>
              <a:t>तक</a:t>
            </a:r>
            <a:r>
              <a:rPr lang="en-US" sz="1500" dirty="0"/>
              <a:t> </a:t>
            </a:r>
            <a:r>
              <a:rPr lang="en-US" sz="1500" dirty="0" err="1"/>
              <a:t>चलेगा</a:t>
            </a:r>
            <a:r>
              <a:rPr lang="en-US" sz="1500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933" y="2292984"/>
            <a:ext cx="1176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फ्यूजन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994" y="461208"/>
            <a:ext cx="3711575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श्रेणीबद्ध</a:t>
            </a:r>
            <a:r>
              <a:rPr lang="en-US" sz="1500" dirty="0"/>
              <a:t> </a:t>
            </a:r>
            <a:r>
              <a:rPr lang="en-US" sz="1500" dirty="0" err="1"/>
              <a:t>विघटन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घटना</a:t>
            </a:r>
            <a:r>
              <a:rPr lang="en-US" sz="1500" dirty="0"/>
              <a:t> </a:t>
            </a:r>
            <a:r>
              <a:rPr lang="en-US" sz="1500" dirty="0" err="1"/>
              <a:t>देख</a:t>
            </a:r>
            <a:r>
              <a:rPr lang="en-US" sz="1500" dirty="0"/>
              <a:t> </a:t>
            </a:r>
            <a:r>
              <a:rPr lang="en-US" sz="1500" dirty="0" err="1"/>
              <a:t>रहे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दूसरी</a:t>
            </a:r>
            <a:r>
              <a:rPr lang="en-US" sz="1500" dirty="0"/>
              <a:t> </a:t>
            </a:r>
            <a:r>
              <a:rPr lang="en-US" sz="1500" dirty="0" err="1"/>
              <a:t>दिशा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626769" y="463441"/>
            <a:ext cx="161294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कहां</a:t>
            </a:r>
            <a:r>
              <a:rPr lang="en-US" sz="1500" dirty="0"/>
              <a:t> </a:t>
            </a:r>
            <a:r>
              <a:rPr lang="en-US" sz="1500" dirty="0" err="1"/>
              <a:t>रुकेगा</a:t>
            </a:r>
            <a:r>
              <a:rPr lang="en-US" sz="15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1578769" y="3178499"/>
            <a:ext cx="264952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इसे</a:t>
            </a:r>
            <a:r>
              <a:rPr lang="en-US" sz="1500" dirty="0"/>
              <a:t> </a:t>
            </a:r>
            <a:r>
              <a:rPr lang="en-US" sz="1500" dirty="0" err="1"/>
              <a:t>समझने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सरल</a:t>
            </a:r>
            <a:r>
              <a:rPr lang="en-US" sz="1500" dirty="0"/>
              <a:t> </a:t>
            </a:r>
            <a:r>
              <a:rPr lang="en-US" sz="1500" dirty="0" err="1"/>
              <a:t>प्रयोग</a:t>
            </a:r>
            <a:r>
              <a:rPr lang="en-US" sz="1500" dirty="0"/>
              <a:t> </a:t>
            </a:r>
            <a:r>
              <a:rPr lang="en-US" sz="1500" dirty="0" err="1"/>
              <a:t>करेंगे</a:t>
            </a:r>
            <a:r>
              <a:rPr lang="en-US" sz="1500" dirty="0"/>
              <a:t>.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सिलेंडर</a:t>
            </a:r>
            <a:r>
              <a:rPr lang="en-US" sz="1500" dirty="0"/>
              <a:t> (</a:t>
            </a:r>
            <a:r>
              <a:rPr lang="en-US" sz="1500" dirty="0" err="1"/>
              <a:t>बेलनाकार</a:t>
            </a:r>
            <a:r>
              <a:rPr lang="en-US" sz="1500" dirty="0"/>
              <a:t> </a:t>
            </a:r>
            <a:r>
              <a:rPr lang="en-US" sz="1500" dirty="0" err="1"/>
              <a:t>बर्तन</a:t>
            </a:r>
            <a:r>
              <a:rPr lang="en-US" sz="1500" dirty="0"/>
              <a:t>)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पदार्थ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दबाने</a:t>
            </a:r>
            <a:r>
              <a:rPr lang="en-US" sz="1500" dirty="0"/>
              <a:t> (</a:t>
            </a:r>
            <a:r>
              <a:rPr lang="en-US" sz="1500" dirty="0" err="1"/>
              <a:t>कंप्रेस</a:t>
            </a:r>
            <a:r>
              <a:rPr lang="en-US" sz="1500" dirty="0"/>
              <a:t>) </a:t>
            </a:r>
            <a:r>
              <a:rPr lang="en-US" sz="1500" dirty="0" err="1"/>
              <a:t>करने</a:t>
            </a:r>
            <a:r>
              <a:rPr lang="en-US" sz="1500" dirty="0"/>
              <a:t> </a:t>
            </a:r>
            <a:r>
              <a:rPr lang="en-US" sz="1500" dirty="0" err="1"/>
              <a:t>जा</a:t>
            </a:r>
            <a:r>
              <a:rPr lang="en-US" sz="1500" dirty="0"/>
              <a:t> </a:t>
            </a:r>
            <a:r>
              <a:rPr lang="en-US" sz="1500" dirty="0" err="1"/>
              <a:t>रहा</a:t>
            </a:r>
            <a:r>
              <a:rPr lang="en-US" sz="1500" dirty="0"/>
              <a:t> </a:t>
            </a:r>
            <a:r>
              <a:rPr lang="en-US" sz="1500" dirty="0" err="1"/>
              <a:t>हूं</a:t>
            </a:r>
            <a:r>
              <a:rPr lang="en-US" sz="1500" dirty="0"/>
              <a:t>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हम</a:t>
            </a:r>
            <a:r>
              <a:rPr lang="en-US" sz="1500" dirty="0" smtClean="0"/>
              <a:t> </a:t>
            </a:r>
            <a:r>
              <a:rPr lang="en-US" sz="1500" dirty="0" err="1"/>
              <a:t>देखेंगे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2797969" y="4520406"/>
            <a:ext cx="122501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देख</a:t>
            </a:r>
            <a:r>
              <a:rPr lang="en-US" sz="1500" dirty="0"/>
              <a:t> </a:t>
            </a:r>
            <a:r>
              <a:rPr lang="en-US" sz="1500" dirty="0" err="1"/>
              <a:t>रहे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1654969" y="5340241"/>
            <a:ext cx="9252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हुआ</a:t>
            </a:r>
            <a:r>
              <a:rPr lang="en-US" sz="15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07569" y="5511006"/>
            <a:ext cx="3607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फ्यूजन</a:t>
            </a:r>
            <a:r>
              <a:rPr lang="en-US" sz="1500" dirty="0"/>
              <a:t>! </a:t>
            </a:r>
            <a:r>
              <a:rPr lang="en-US" sz="1500" dirty="0" err="1"/>
              <a:t>मेरे</a:t>
            </a:r>
            <a:r>
              <a:rPr lang="en-US" sz="1500" dirty="0"/>
              <a:t> </a:t>
            </a:r>
            <a:r>
              <a:rPr lang="en-US" sz="1500" dirty="0" err="1"/>
              <a:t>मित्र</a:t>
            </a:r>
            <a:r>
              <a:rPr lang="en-US" sz="1500" dirty="0"/>
              <a:t>,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फ्यूजन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यदि</a:t>
            </a:r>
            <a:r>
              <a:rPr lang="en-US" sz="1500" dirty="0" smtClean="0"/>
              <a:t> </a:t>
            </a:r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हाइड्रोजन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कंप्रेस</a:t>
            </a:r>
            <a:r>
              <a:rPr lang="en-US" sz="1500" dirty="0"/>
              <a:t> </a:t>
            </a:r>
            <a:r>
              <a:rPr lang="en-US" sz="1500" dirty="0" err="1"/>
              <a:t>करते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उसके</a:t>
            </a:r>
            <a:r>
              <a:rPr lang="en-US" sz="1500" dirty="0"/>
              <a:t> </a:t>
            </a:r>
            <a:r>
              <a:rPr lang="en-US" sz="1500" dirty="0" err="1"/>
              <a:t>नाभिक</a:t>
            </a:r>
            <a:r>
              <a:rPr lang="en-US" sz="1500" dirty="0"/>
              <a:t> </a:t>
            </a:r>
            <a:r>
              <a:rPr lang="en-US" sz="1500" dirty="0" err="1"/>
              <a:t>फ्यूज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जाएंगे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उनसे</a:t>
            </a:r>
            <a:r>
              <a:rPr lang="en-US" sz="1500" dirty="0"/>
              <a:t> </a:t>
            </a:r>
            <a:r>
              <a:rPr lang="en-US" sz="1500" dirty="0" err="1"/>
              <a:t>ऊर्जा</a:t>
            </a:r>
            <a:r>
              <a:rPr lang="en-US" sz="1500" dirty="0"/>
              <a:t> </a:t>
            </a:r>
            <a:r>
              <a:rPr lang="en-US" sz="1500" dirty="0" err="1"/>
              <a:t>बाहर</a:t>
            </a:r>
            <a:r>
              <a:rPr lang="en-US" sz="1500" dirty="0"/>
              <a:t> </a:t>
            </a:r>
            <a:r>
              <a:rPr lang="en-US" sz="1500" dirty="0" err="1"/>
              <a:t>निकलेगी</a:t>
            </a:r>
            <a:r>
              <a:rPr lang="en-US" sz="1500" dirty="0"/>
              <a:t>. </a:t>
            </a:r>
            <a:r>
              <a:rPr lang="en-US" sz="1500" dirty="0" err="1"/>
              <a:t>अगर</a:t>
            </a:r>
            <a:r>
              <a:rPr lang="en-US" sz="1500" dirty="0"/>
              <a:t> </a:t>
            </a:r>
            <a:r>
              <a:rPr lang="en-US" sz="1500" dirty="0" err="1"/>
              <a:t>आपने</a:t>
            </a:r>
            <a:r>
              <a:rPr lang="en-US" sz="1500" dirty="0"/>
              <a:t> </a:t>
            </a:r>
            <a:r>
              <a:rPr lang="en-US" sz="1500" dirty="0" err="1"/>
              <a:t>मुझसे</a:t>
            </a:r>
            <a:r>
              <a:rPr lang="en-US" sz="1500" dirty="0"/>
              <a:t> </a:t>
            </a:r>
            <a:r>
              <a:rPr lang="en-US" sz="1500" dirty="0" err="1"/>
              <a:t>पूछा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...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03157" y="6958805"/>
            <a:ext cx="267733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देखो</a:t>
            </a:r>
            <a:r>
              <a:rPr lang="en-US" sz="1500" dirty="0"/>
              <a:t>,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बड़ी</a:t>
            </a:r>
            <a:r>
              <a:rPr lang="en-US" sz="1500" dirty="0"/>
              <a:t> </a:t>
            </a:r>
            <a:r>
              <a:rPr lang="en-US" sz="1500" dirty="0" err="1"/>
              <a:t>बेहूदगी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थूक</a:t>
            </a:r>
            <a:r>
              <a:rPr lang="en-US" sz="1500" dirty="0"/>
              <a:t> </a:t>
            </a:r>
            <a:r>
              <a:rPr lang="en-US" sz="1500" dirty="0" err="1"/>
              <a:t>रहा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7415" y="8101806"/>
            <a:ext cx="140615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तारे</a:t>
            </a:r>
            <a:r>
              <a:rPr lang="en-US" sz="1500" dirty="0"/>
              <a:t>, </a:t>
            </a:r>
            <a:r>
              <a:rPr lang="en-US" sz="1500" dirty="0" err="1"/>
              <a:t>चमक</a:t>
            </a:r>
            <a:r>
              <a:rPr lang="en-US" sz="1500" dirty="0"/>
              <a:t> </a:t>
            </a:r>
            <a:r>
              <a:rPr lang="en-US" sz="1500" dirty="0" err="1"/>
              <a:t>रहे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96633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424738" cy="98028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8914" name="Picture 2" descr="C:\Users\HP\Desktop\1000 BILLION SUNS\PIX\milSoleils38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23200" cy="1000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92968" y="131930"/>
            <a:ext cx="301863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दर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जल्द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युवा</a:t>
            </a:r>
            <a:r>
              <a:rPr lang="en-US" sz="1500" dirty="0"/>
              <a:t> </a:t>
            </a:r>
            <a:r>
              <a:rPr lang="en-US" sz="1500" dirty="0" err="1"/>
              <a:t>तारों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हाइड्रोजन</a:t>
            </a:r>
            <a:r>
              <a:rPr lang="en-US" sz="1500" dirty="0"/>
              <a:t> </a:t>
            </a:r>
            <a:r>
              <a:rPr lang="en-US" sz="1500" dirty="0" err="1"/>
              <a:t>ख़त्म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जाएगी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और</a:t>
            </a:r>
            <a:r>
              <a:rPr lang="en-US" sz="1500" dirty="0" smtClean="0"/>
              <a:t> </a:t>
            </a:r>
            <a:r>
              <a:rPr lang="en-US" sz="1500" dirty="0" err="1"/>
              <a:t>जल्द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en-US" sz="1500" dirty="0" err="1"/>
              <a:t>शांत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जाएंगे</a:t>
            </a:r>
            <a:r>
              <a:rPr lang="en-US" sz="15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88769" y="247346"/>
            <a:ext cx="13682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बात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मुझे</a:t>
            </a:r>
            <a:r>
              <a:rPr lang="en-US" sz="1500" dirty="0"/>
              <a:t> </a:t>
            </a:r>
            <a:r>
              <a:rPr lang="en-US" sz="1500" dirty="0" err="1"/>
              <a:t>खुशी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732117" y="3492402"/>
            <a:ext cx="24468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सारा</a:t>
            </a:r>
            <a:r>
              <a:rPr lang="en-US" sz="1500" dirty="0"/>
              <a:t> </a:t>
            </a:r>
            <a:r>
              <a:rPr lang="en-US" sz="1500" dirty="0" err="1"/>
              <a:t>पदार्थ</a:t>
            </a:r>
            <a:r>
              <a:rPr lang="en-US" sz="1500" dirty="0"/>
              <a:t> </a:t>
            </a:r>
            <a:r>
              <a:rPr lang="en-US" sz="1500" dirty="0" err="1"/>
              <a:t>उन</a:t>
            </a:r>
            <a:r>
              <a:rPr lang="en-US" sz="1500" dirty="0"/>
              <a:t> </a:t>
            </a:r>
            <a:r>
              <a:rPr lang="en-US" sz="1500" dirty="0" err="1"/>
              <a:t>जैसे</a:t>
            </a:r>
            <a:r>
              <a:rPr lang="en-US" sz="1500" dirty="0"/>
              <a:t> </a:t>
            </a:r>
            <a:r>
              <a:rPr lang="en-US" sz="1500" dirty="0" err="1"/>
              <a:t>सितारों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बदल</a:t>
            </a:r>
            <a:r>
              <a:rPr lang="en-US" sz="1500" dirty="0"/>
              <a:t> </a:t>
            </a:r>
            <a:r>
              <a:rPr lang="en-US" sz="1500" dirty="0" err="1"/>
              <a:t>जाएगा</a:t>
            </a:r>
            <a:r>
              <a:rPr lang="en-US" sz="15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3860543" y="3758151"/>
            <a:ext cx="32088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500" dirty="0" err="1">
                <a:solidFill>
                  <a:prstClr val="black"/>
                </a:solidFill>
              </a:rPr>
              <a:t>पूरा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नहीं</a:t>
            </a:r>
            <a:r>
              <a:rPr lang="en-US" sz="1500" dirty="0">
                <a:solidFill>
                  <a:prstClr val="black"/>
                </a:solidFill>
              </a:rPr>
              <a:t>. </a:t>
            </a:r>
            <a:r>
              <a:rPr lang="en-US" sz="1500" dirty="0" err="1">
                <a:solidFill>
                  <a:prstClr val="black"/>
                </a:solidFill>
              </a:rPr>
              <a:t>जब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किसी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तारे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का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जन्म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होता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है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तो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वो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बिना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किसी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रोकटोक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के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प्रकाश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और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ऊर्जा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विकिरित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करता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है</a:t>
            </a:r>
            <a:r>
              <a:rPr lang="en-US" sz="1500" dirty="0">
                <a:solidFill>
                  <a:prstClr val="black"/>
                </a:solidFill>
              </a:rPr>
              <a:t>. </a:t>
            </a:r>
            <a:r>
              <a:rPr lang="en-US" sz="1500" dirty="0" err="1">
                <a:solidFill>
                  <a:prstClr val="black"/>
                </a:solidFill>
              </a:rPr>
              <a:t>ऐसा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करने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में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वो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अपने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आसपास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के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पदार्थ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को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गर्म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करता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है</a:t>
            </a:r>
            <a:r>
              <a:rPr lang="en-US" sz="1500" dirty="0">
                <a:solidFill>
                  <a:prstClr val="black"/>
                </a:solidFill>
              </a:rPr>
              <a:t> (</a:t>
            </a:r>
            <a:r>
              <a:rPr lang="en-US" sz="1500" dirty="0" err="1">
                <a:solidFill>
                  <a:prstClr val="black"/>
                </a:solidFill>
              </a:rPr>
              <a:t>और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उसे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स्थिर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भी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करता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है</a:t>
            </a:r>
            <a:r>
              <a:rPr lang="en-US" sz="1500" dirty="0">
                <a:solidFill>
                  <a:prstClr val="black"/>
                </a:solidFill>
              </a:rPr>
              <a:t>) </a:t>
            </a:r>
            <a:r>
              <a:rPr lang="en-US" sz="1500" dirty="0" err="1">
                <a:solidFill>
                  <a:prstClr val="black"/>
                </a:solidFill>
              </a:rPr>
              <a:t>या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अपने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चारों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ओर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इकट्ठे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हुए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पदार्थ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को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हटाता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है</a:t>
            </a:r>
            <a:r>
              <a:rPr lang="en-US" sz="15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4245769" y="5815806"/>
            <a:ext cx="274558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दूसरे</a:t>
            </a:r>
            <a:r>
              <a:rPr lang="en-US" sz="1500" dirty="0"/>
              <a:t> </a:t>
            </a:r>
            <a:r>
              <a:rPr lang="en-US" sz="1500" dirty="0" err="1"/>
              <a:t>शब्दों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, </a:t>
            </a:r>
            <a:r>
              <a:rPr lang="en-US" sz="1500" dirty="0" err="1"/>
              <a:t>आकाशगंगा</a:t>
            </a:r>
            <a:r>
              <a:rPr lang="en-US" sz="1500" dirty="0"/>
              <a:t> </a:t>
            </a:r>
            <a:r>
              <a:rPr lang="en-US" sz="1500" dirty="0" err="1"/>
              <a:t>सितारों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मिश्रण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बड़ी</a:t>
            </a:r>
            <a:r>
              <a:rPr lang="en-US" sz="1500" dirty="0"/>
              <a:t> </a:t>
            </a:r>
            <a:r>
              <a:rPr lang="en-US" sz="1500" dirty="0" err="1"/>
              <a:t>मात्रा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बची</a:t>
            </a:r>
            <a:r>
              <a:rPr lang="en-US" sz="1500" dirty="0"/>
              <a:t> </a:t>
            </a:r>
            <a:r>
              <a:rPr lang="en-US" sz="1500" dirty="0" err="1"/>
              <a:t>हुए</a:t>
            </a:r>
            <a:r>
              <a:rPr lang="en-US" sz="1500" dirty="0"/>
              <a:t> </a:t>
            </a:r>
            <a:r>
              <a:rPr lang="en-US" sz="1500" dirty="0" err="1"/>
              <a:t>गैस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उत्सर्जन</a:t>
            </a:r>
            <a:r>
              <a:rPr lang="en-US" sz="1500" dirty="0"/>
              <a:t> </a:t>
            </a:r>
            <a:r>
              <a:rPr lang="en-US" sz="1500" dirty="0" err="1"/>
              <a:t>करता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65772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424738" cy="98028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9938" name="Picture 2" descr="C:\Users\HP\Desktop\1000 BILLION SUNS\PIX\milSoleils39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78"/>
            <a:ext cx="7488697" cy="981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436769" y="862806"/>
            <a:ext cx="3711575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892969" y="514047"/>
            <a:ext cx="3711575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सितारे</a:t>
            </a:r>
            <a:r>
              <a:rPr lang="en-US" sz="1500" dirty="0"/>
              <a:t> </a:t>
            </a:r>
            <a:r>
              <a:rPr lang="en-US" sz="1500" dirty="0" err="1"/>
              <a:t>ऊर्जा</a:t>
            </a:r>
            <a:r>
              <a:rPr lang="en-US" sz="1500" dirty="0"/>
              <a:t> </a:t>
            </a:r>
            <a:r>
              <a:rPr lang="en-US" sz="1500" dirty="0" err="1"/>
              <a:t>बढ़ाते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गैस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गर्म</a:t>
            </a:r>
            <a:r>
              <a:rPr lang="en-US" sz="1500" dirty="0"/>
              <a:t> </a:t>
            </a:r>
            <a:r>
              <a:rPr lang="en-US" sz="1500" dirty="0" err="1"/>
              <a:t>करते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err="1"/>
              <a:t>जिससे</a:t>
            </a:r>
            <a:r>
              <a:rPr lang="en-US" sz="1500" dirty="0"/>
              <a:t> </a:t>
            </a:r>
            <a:r>
              <a:rPr lang="en-US" sz="1500" dirty="0" err="1"/>
              <a:t>दबाव</a:t>
            </a:r>
            <a:r>
              <a:rPr lang="en-US" sz="1500" dirty="0"/>
              <a:t> </a:t>
            </a:r>
            <a:r>
              <a:rPr lang="en-US" sz="1500" dirty="0" err="1"/>
              <a:t>बढ़ता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...</a:t>
            </a:r>
          </a:p>
        </p:txBody>
      </p:sp>
      <p:sp>
        <p:nvSpPr>
          <p:cNvPr id="5" name="Rectangle 4"/>
          <p:cNvSpPr/>
          <p:nvPr/>
        </p:nvSpPr>
        <p:spPr>
          <a:xfrm>
            <a:off x="1379825" y="1105282"/>
            <a:ext cx="9877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आकाशगंगा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1654969" y="2294576"/>
            <a:ext cx="4812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गैस</a:t>
            </a:r>
            <a:r>
              <a:rPr lang="en-US" sz="14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-430432" y="2844006"/>
            <a:ext cx="33046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सितारों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आकाशगंगा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804186" y="4284780"/>
            <a:ext cx="10374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बची</a:t>
            </a:r>
            <a:r>
              <a:rPr lang="en-US" sz="1400" dirty="0"/>
              <a:t> </a:t>
            </a:r>
            <a:r>
              <a:rPr lang="en-US" sz="1400" dirty="0" err="1"/>
              <a:t>हुई</a:t>
            </a:r>
            <a:r>
              <a:rPr lang="en-US" sz="1400" dirty="0"/>
              <a:t> </a:t>
            </a:r>
            <a:r>
              <a:rPr lang="en-US" sz="1400" dirty="0" err="1"/>
              <a:t>गैस</a:t>
            </a:r>
            <a:r>
              <a:rPr lang="en-US" sz="1400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697600" y="1929606"/>
            <a:ext cx="304121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दबाव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गैसीय</a:t>
            </a:r>
            <a:r>
              <a:rPr lang="en-US" sz="1500" dirty="0"/>
              <a:t> </a:t>
            </a:r>
            <a:r>
              <a:rPr lang="en-US" sz="1500" dirty="0" err="1"/>
              <a:t>प्रभामंडल</a:t>
            </a:r>
            <a:r>
              <a:rPr lang="en-US" sz="1500" dirty="0"/>
              <a:t> </a:t>
            </a:r>
            <a:r>
              <a:rPr lang="en-US" sz="1500" dirty="0" err="1"/>
              <a:t>फैलता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78969" y="2920206"/>
            <a:ext cx="306714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यह</a:t>
            </a:r>
            <a:r>
              <a:rPr lang="en-US" sz="1500" dirty="0"/>
              <a:t> "</a:t>
            </a:r>
            <a:r>
              <a:rPr lang="en-US" sz="1500" dirty="0" err="1"/>
              <a:t>आकाशगंगा-विषयक</a:t>
            </a:r>
            <a:r>
              <a:rPr lang="en-US" sz="1500" dirty="0"/>
              <a:t> </a:t>
            </a:r>
            <a:r>
              <a:rPr lang="en-US" sz="1500" dirty="0" err="1"/>
              <a:t>वातावरण</a:t>
            </a:r>
            <a:r>
              <a:rPr lang="en-US" sz="1500" dirty="0"/>
              <a:t>" </a:t>
            </a:r>
            <a:r>
              <a:rPr lang="en-US" sz="1500" dirty="0" err="1"/>
              <a:t>काफी</a:t>
            </a:r>
            <a:r>
              <a:rPr lang="en-US" sz="1500" dirty="0"/>
              <a:t> </a:t>
            </a:r>
            <a:r>
              <a:rPr lang="en-US" sz="1500" dirty="0" err="1"/>
              <a:t>हद</a:t>
            </a:r>
            <a:r>
              <a:rPr lang="en-US" sz="1500" dirty="0"/>
              <a:t> </a:t>
            </a:r>
            <a:r>
              <a:rPr lang="en-US" sz="1500" dirty="0" err="1"/>
              <a:t>तक</a:t>
            </a:r>
            <a:r>
              <a:rPr lang="en-US" sz="1500" dirty="0"/>
              <a:t> "</a:t>
            </a:r>
            <a:r>
              <a:rPr lang="en-US" sz="1500" dirty="0" err="1"/>
              <a:t>सितारों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आकाशगंगा</a:t>
            </a:r>
            <a:r>
              <a:rPr lang="en-US" sz="1500" dirty="0"/>
              <a:t>"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किनार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आगे</a:t>
            </a:r>
            <a:r>
              <a:rPr lang="en-US" sz="1500" dirty="0"/>
              <a:t> </a:t>
            </a:r>
            <a:r>
              <a:rPr lang="en-US" sz="1500" dirty="0" err="1"/>
              <a:t>चला</a:t>
            </a:r>
            <a:r>
              <a:rPr lang="en-US" sz="1500" dirty="0"/>
              <a:t> </a:t>
            </a:r>
            <a:r>
              <a:rPr lang="en-US" sz="1500" dirty="0" err="1"/>
              <a:t>जाता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0969" y="4798655"/>
            <a:ext cx="203991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लगता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जैसे</a:t>
            </a:r>
            <a:r>
              <a:rPr lang="en-US" sz="1400" dirty="0"/>
              <a:t> </a:t>
            </a:r>
            <a:r>
              <a:rPr lang="en-US" sz="1400" dirty="0" err="1"/>
              <a:t>इस</a:t>
            </a:r>
            <a:r>
              <a:rPr lang="en-US" sz="1400" dirty="0"/>
              <a:t> </a:t>
            </a:r>
            <a:r>
              <a:rPr lang="en-US" sz="1400" dirty="0" err="1"/>
              <a:t>बहुत</a:t>
            </a:r>
            <a:r>
              <a:rPr lang="en-US" sz="1400" dirty="0"/>
              <a:t> </a:t>
            </a:r>
            <a:r>
              <a:rPr lang="en-US" sz="1400" dirty="0" err="1"/>
              <a:t>विशाल</a:t>
            </a:r>
            <a:r>
              <a:rPr lang="en-US" sz="1400" dirty="0"/>
              <a:t> </a:t>
            </a:r>
            <a:r>
              <a:rPr lang="en-US" sz="1400" dirty="0" err="1"/>
              <a:t>आकाशगंगा</a:t>
            </a:r>
            <a:r>
              <a:rPr lang="en-US" sz="1400" dirty="0"/>
              <a:t> (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हजार</a:t>
            </a:r>
            <a:r>
              <a:rPr lang="en-US" sz="1400" dirty="0"/>
              <a:t> </a:t>
            </a:r>
            <a:r>
              <a:rPr lang="en-US" sz="1400" dirty="0" err="1"/>
              <a:t>बिलियन</a:t>
            </a:r>
            <a:r>
              <a:rPr lang="en-US" sz="1400" dirty="0"/>
              <a:t> </a:t>
            </a:r>
            <a:r>
              <a:rPr lang="en-US" sz="1400" dirty="0" err="1"/>
              <a:t>सितारों</a:t>
            </a:r>
            <a:r>
              <a:rPr lang="en-US" sz="1400" dirty="0"/>
              <a:t> </a:t>
            </a:r>
            <a:r>
              <a:rPr lang="en-US" sz="1400" dirty="0" err="1"/>
              <a:t>वाली</a:t>
            </a:r>
            <a:r>
              <a:rPr lang="en-US" sz="1400" dirty="0"/>
              <a:t>)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अपनी</a:t>
            </a:r>
            <a:r>
              <a:rPr lang="en-US" sz="1400" dirty="0"/>
              <a:t> </a:t>
            </a:r>
            <a:r>
              <a:rPr lang="en-US" sz="1400" dirty="0" err="1"/>
              <a:t>गैस</a:t>
            </a:r>
            <a:r>
              <a:rPr lang="en-US" sz="1400" dirty="0"/>
              <a:t> </a:t>
            </a:r>
            <a:r>
              <a:rPr lang="en-US" sz="1400" dirty="0" err="1"/>
              <a:t>पूरी</a:t>
            </a:r>
            <a:r>
              <a:rPr lang="en-US" sz="1400" dirty="0"/>
              <a:t> </a:t>
            </a:r>
            <a:r>
              <a:rPr lang="en-US" sz="1400" dirty="0" err="1"/>
              <a:t>तरह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खो</a:t>
            </a:r>
            <a:r>
              <a:rPr lang="en-US" sz="1400" dirty="0"/>
              <a:t> </a:t>
            </a:r>
            <a:r>
              <a:rPr lang="en-US" sz="1400" dirty="0" err="1"/>
              <a:t>गई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. </a:t>
            </a:r>
            <a:r>
              <a:rPr lang="en-US" sz="1400" dirty="0" err="1"/>
              <a:t>क्यों</a:t>
            </a:r>
            <a:r>
              <a:rPr lang="en-US" sz="14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3447" y="6577806"/>
            <a:ext cx="202972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सच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!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पर</a:t>
            </a:r>
            <a:r>
              <a:rPr lang="en-US" sz="1500" dirty="0" smtClean="0"/>
              <a:t> </a:t>
            </a:r>
            <a:r>
              <a:rPr lang="en-US" sz="1500" dirty="0" err="1"/>
              <a:t>बची</a:t>
            </a:r>
            <a:r>
              <a:rPr lang="en-US" sz="1500" dirty="0"/>
              <a:t> </a:t>
            </a:r>
            <a:r>
              <a:rPr lang="en-US" sz="1500" dirty="0" err="1"/>
              <a:t>हुई</a:t>
            </a:r>
            <a:r>
              <a:rPr lang="en-US" sz="1500" dirty="0"/>
              <a:t> </a:t>
            </a:r>
            <a:r>
              <a:rPr lang="en-US" sz="1500" dirty="0" err="1"/>
              <a:t>गैस</a:t>
            </a:r>
            <a:r>
              <a:rPr lang="en-US" sz="1500" dirty="0"/>
              <a:t> </a:t>
            </a:r>
            <a:r>
              <a:rPr lang="en-US" sz="1500" dirty="0" err="1"/>
              <a:t>कहाँ</a:t>
            </a:r>
            <a:r>
              <a:rPr lang="en-US" sz="1500" dirty="0"/>
              <a:t> </a:t>
            </a:r>
            <a:r>
              <a:rPr lang="en-US" sz="1500" dirty="0" err="1"/>
              <a:t>गई</a:t>
            </a:r>
            <a:r>
              <a:rPr lang="en-US" sz="15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49132" y="9022417"/>
            <a:ext cx="187743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शायद</a:t>
            </a:r>
            <a:r>
              <a:rPr lang="en-US" sz="1500" dirty="0"/>
              <a:t> </a:t>
            </a:r>
            <a:r>
              <a:rPr lang="en-US" sz="1500" dirty="0" err="1"/>
              <a:t>गैस</a:t>
            </a:r>
            <a:r>
              <a:rPr lang="en-US" sz="1500" dirty="0"/>
              <a:t> </a:t>
            </a:r>
            <a:r>
              <a:rPr lang="en-US" sz="1500" dirty="0" err="1"/>
              <a:t>थी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...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36024" y="8764776"/>
            <a:ext cx="3711575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शांत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गया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जब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आकाशगंगा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 smtClean="0"/>
              <a:t>हजारों-अरबों</a:t>
            </a:r>
            <a:r>
              <a:rPr lang="en-US" sz="1500" dirty="0" smtClean="0"/>
              <a:t> </a:t>
            </a:r>
            <a:r>
              <a:rPr lang="en-US" sz="1500" dirty="0" err="1"/>
              <a:t>तारे</a:t>
            </a:r>
            <a:r>
              <a:rPr lang="en-US" sz="1500" dirty="0"/>
              <a:t> </a:t>
            </a:r>
            <a:r>
              <a:rPr lang="en-US" sz="1500" dirty="0" err="1"/>
              <a:t>अचानक</a:t>
            </a:r>
            <a:r>
              <a:rPr lang="en-US" sz="1500" dirty="0"/>
              <a:t> </a:t>
            </a:r>
            <a:r>
              <a:rPr lang="en-US" sz="1500" dirty="0" err="1"/>
              <a:t>चमक</a:t>
            </a:r>
            <a:r>
              <a:rPr lang="en-US" sz="1500" dirty="0"/>
              <a:t> </a:t>
            </a:r>
            <a:r>
              <a:rPr lang="en-US" sz="1500" dirty="0" err="1"/>
              <a:t>उठे</a:t>
            </a:r>
            <a:r>
              <a:rPr lang="en-US" sz="1500" dirty="0"/>
              <a:t>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वास्तव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भट्टी</a:t>
            </a:r>
            <a:r>
              <a:rPr lang="en-US" sz="1500" dirty="0"/>
              <a:t> </a:t>
            </a:r>
            <a:r>
              <a:rPr lang="en-US" sz="1500" dirty="0" err="1"/>
              <a:t>थी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7551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424738" cy="98028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HP\Desktop\1000 BILLION SUNS\PIX\milSoleils03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723" b="1"/>
          <a:stretch/>
        </p:blipFill>
        <p:spPr bwMode="auto">
          <a:xfrm>
            <a:off x="34716" y="0"/>
            <a:ext cx="7390022" cy="980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54969" y="4234477"/>
            <a:ext cx="371157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err="1" smtClean="0"/>
              <a:t>हो</a:t>
            </a:r>
            <a:r>
              <a:rPr lang="en-US" dirty="0" smtClean="0"/>
              <a:t> </a:t>
            </a:r>
            <a:r>
              <a:rPr lang="en-US" dirty="0" err="1"/>
              <a:t>सकता</a:t>
            </a:r>
            <a:r>
              <a:rPr lang="en-US" dirty="0"/>
              <a:t> </a:t>
            </a:r>
            <a:r>
              <a:rPr lang="en-US" dirty="0" err="1"/>
              <a:t>है</a:t>
            </a:r>
            <a:r>
              <a:rPr lang="en-US" dirty="0"/>
              <a:t> </a:t>
            </a:r>
            <a:r>
              <a:rPr lang="en-US" dirty="0" err="1"/>
              <a:t>कि</a:t>
            </a:r>
            <a:r>
              <a:rPr lang="en-US" dirty="0"/>
              <a:t> </a:t>
            </a:r>
            <a:r>
              <a:rPr lang="en-US" dirty="0" err="1"/>
              <a:t>ब्रह्मांड</a:t>
            </a:r>
            <a:r>
              <a:rPr lang="en-US" dirty="0"/>
              <a:t> </a:t>
            </a:r>
            <a:r>
              <a:rPr lang="en-US" dirty="0" err="1"/>
              <a:t>केवल</a:t>
            </a:r>
            <a:r>
              <a:rPr lang="en-US" dirty="0"/>
              <a:t> </a:t>
            </a:r>
            <a:r>
              <a:rPr lang="en-US" dirty="0" err="1"/>
              <a:t>वैज्ञानिक</a:t>
            </a:r>
            <a:r>
              <a:rPr lang="en-US" dirty="0"/>
              <a:t> </a:t>
            </a:r>
            <a:r>
              <a:rPr lang="en-US" dirty="0" err="1"/>
              <a:t>असभ्य</a:t>
            </a:r>
            <a:r>
              <a:rPr lang="en-US" dirty="0"/>
              <a:t> </a:t>
            </a:r>
            <a:r>
              <a:rPr lang="en-US" dirty="0" err="1"/>
              <a:t>शब्दों</a:t>
            </a:r>
            <a:r>
              <a:rPr lang="en-US" dirty="0"/>
              <a:t> </a:t>
            </a:r>
            <a:r>
              <a:rPr lang="en-US" dirty="0" err="1"/>
              <a:t>का</a:t>
            </a:r>
            <a:r>
              <a:rPr lang="en-US" dirty="0"/>
              <a:t> </a:t>
            </a:r>
            <a:r>
              <a:rPr lang="en-US" dirty="0" err="1"/>
              <a:t>एक</a:t>
            </a:r>
            <a:r>
              <a:rPr lang="en-US" dirty="0"/>
              <a:t> </a:t>
            </a:r>
            <a:r>
              <a:rPr lang="en-US" dirty="0" err="1"/>
              <a:t>विशाल</a:t>
            </a:r>
            <a:r>
              <a:rPr lang="en-US" dirty="0"/>
              <a:t> </a:t>
            </a:r>
            <a:r>
              <a:rPr lang="en-US" dirty="0" err="1"/>
              <a:t>भंडार</a:t>
            </a:r>
            <a:r>
              <a:rPr lang="en-US" dirty="0"/>
              <a:t> </a:t>
            </a:r>
            <a:r>
              <a:rPr lang="en-US" dirty="0" err="1"/>
              <a:t>हो</a:t>
            </a:r>
            <a:r>
              <a:rPr lang="en-US" dirty="0"/>
              <a:t> : </a:t>
            </a:r>
            <a:r>
              <a:rPr lang="hi-IN" dirty="0" smtClean="0"/>
              <a:t>और</a:t>
            </a:r>
            <a:r>
              <a:rPr lang="en-US" dirty="0" smtClean="0"/>
              <a:t> </a:t>
            </a:r>
            <a:r>
              <a:rPr lang="en-US" dirty="0" err="1" smtClean="0"/>
              <a:t>भगवान</a:t>
            </a:r>
            <a:r>
              <a:rPr lang="en-US" dirty="0" smtClean="0"/>
              <a:t> </a:t>
            </a:r>
            <a:r>
              <a:rPr lang="en-US" dirty="0" err="1"/>
              <a:t>हमें</a:t>
            </a:r>
            <a:r>
              <a:rPr lang="en-US" dirty="0"/>
              <a:t> </a:t>
            </a:r>
            <a:r>
              <a:rPr lang="en-US" dirty="0" err="1"/>
              <a:t>उसे</a:t>
            </a:r>
            <a:r>
              <a:rPr lang="en-US" dirty="0"/>
              <a:t> </a:t>
            </a:r>
            <a:r>
              <a:rPr lang="en-US" dirty="0" err="1"/>
              <a:t>समझने</a:t>
            </a:r>
            <a:r>
              <a:rPr lang="en-US" dirty="0"/>
              <a:t> </a:t>
            </a:r>
            <a:r>
              <a:rPr lang="en-US" dirty="0" err="1"/>
              <a:t>में</a:t>
            </a:r>
            <a:r>
              <a:rPr lang="en-US" dirty="0"/>
              <a:t> </a:t>
            </a:r>
            <a:r>
              <a:rPr lang="en-US" dirty="0" err="1"/>
              <a:t>हमारी</a:t>
            </a:r>
            <a:r>
              <a:rPr lang="en-US" dirty="0"/>
              <a:t> </a:t>
            </a:r>
            <a:r>
              <a:rPr lang="en-US" dirty="0" err="1"/>
              <a:t>मदद</a:t>
            </a:r>
            <a:r>
              <a:rPr lang="en-US" dirty="0"/>
              <a:t> </a:t>
            </a:r>
            <a:r>
              <a:rPr lang="en-US" dirty="0" err="1" smtClean="0"/>
              <a:t>कर</a:t>
            </a:r>
            <a:r>
              <a:rPr lang="en-US" dirty="0" smtClean="0"/>
              <a:t> </a:t>
            </a:r>
            <a:r>
              <a:rPr lang="en-US" dirty="0" err="1"/>
              <a:t>रहे</a:t>
            </a:r>
            <a:r>
              <a:rPr lang="en-US" dirty="0"/>
              <a:t> </a:t>
            </a:r>
            <a:r>
              <a:rPr lang="hi-IN" dirty="0"/>
              <a:t>हों</a:t>
            </a:r>
            <a:r>
              <a:rPr lang="en-US" dirty="0" smtClean="0"/>
              <a:t> </a:t>
            </a:r>
            <a:r>
              <a:rPr lang="en-US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3237367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424738" cy="98028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0962" name="Picture 2" descr="C:\Users\HP\Desktop\1000 BILLION SUNS\PIX\milSoleils4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"/>
            <a:ext cx="7466012" cy="982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40569" y="9241829"/>
            <a:ext cx="3962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1400" dirty="0" smtClean="0"/>
              <a:t>देखें</a:t>
            </a:r>
            <a:r>
              <a:rPr lang="en-US" sz="1400" dirty="0" smtClean="0"/>
              <a:t> </a:t>
            </a:r>
            <a:r>
              <a:rPr lang="en-US" sz="1400" dirty="0" err="1" smtClean="0"/>
              <a:t>एल्बम</a:t>
            </a:r>
            <a:r>
              <a:rPr lang="en-US" sz="1400" dirty="0" smtClean="0"/>
              <a:t> "</a:t>
            </a:r>
            <a:r>
              <a:rPr lang="hi-IN" sz="1400" dirty="0" smtClean="0"/>
              <a:t>फ्लाइट</a:t>
            </a:r>
            <a:r>
              <a:rPr lang="en-US" sz="1400" dirty="0" smtClean="0"/>
              <a:t> </a:t>
            </a:r>
            <a:r>
              <a:rPr lang="hi-IN" sz="1400" dirty="0" smtClean="0"/>
              <a:t>ऑफ़</a:t>
            </a:r>
            <a:r>
              <a:rPr lang="en-US" sz="1400" dirty="0" smtClean="0"/>
              <a:t> </a:t>
            </a:r>
            <a:r>
              <a:rPr lang="hi-IN" sz="1400" dirty="0" smtClean="0"/>
              <a:t>फैंसी</a:t>
            </a:r>
            <a:r>
              <a:rPr lang="en-US" sz="1400" dirty="0" smtClean="0"/>
              <a:t>”</a:t>
            </a:r>
            <a:r>
              <a:rPr lang="hi-IN" sz="1400" dirty="0" smtClean="0"/>
              <a:t>. 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1502569" y="405606"/>
            <a:ext cx="47244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r>
              <a:rPr lang="en-US" sz="1500" dirty="0" err="1"/>
              <a:t>तापीय</a:t>
            </a:r>
            <a:r>
              <a:rPr lang="en-US" sz="1500" dirty="0"/>
              <a:t> </a:t>
            </a:r>
            <a:r>
              <a:rPr lang="en-US" sz="1500" dirty="0" err="1"/>
              <a:t>टकराव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गति</a:t>
            </a:r>
            <a:r>
              <a:rPr lang="en-US" sz="1500" dirty="0"/>
              <a:t> (*) </a:t>
            </a:r>
            <a:r>
              <a:rPr lang="en-US" sz="1500" dirty="0" err="1"/>
              <a:t>कई</a:t>
            </a:r>
            <a:r>
              <a:rPr lang="en-US" sz="1500" dirty="0"/>
              <a:t> </a:t>
            </a:r>
            <a:r>
              <a:rPr lang="en-US" sz="1500" dirty="0" err="1"/>
              <a:t>सौ</a:t>
            </a:r>
            <a:r>
              <a:rPr lang="en-US" sz="1500" dirty="0"/>
              <a:t> </a:t>
            </a:r>
            <a:r>
              <a:rPr lang="en-US" sz="1500" dirty="0" err="1"/>
              <a:t>किलोमीटर</a:t>
            </a:r>
            <a:r>
              <a:rPr lang="en-US" sz="1500" dirty="0"/>
              <a:t> </a:t>
            </a:r>
            <a:r>
              <a:rPr lang="en-US" sz="1500" dirty="0" err="1"/>
              <a:t>प्रति</a:t>
            </a:r>
            <a:r>
              <a:rPr lang="en-US" sz="1500" dirty="0"/>
              <a:t> </a:t>
            </a:r>
            <a:r>
              <a:rPr lang="en-US" sz="1500" dirty="0" err="1"/>
              <a:t>सेकंड</a:t>
            </a:r>
            <a:r>
              <a:rPr lang="en-US" sz="1500" dirty="0"/>
              <a:t> </a:t>
            </a:r>
            <a:r>
              <a:rPr lang="en-US" sz="1500" dirty="0" err="1"/>
              <a:t>हुई</a:t>
            </a:r>
            <a:r>
              <a:rPr lang="en-US" sz="1500" dirty="0"/>
              <a:t>,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मुक्त</a:t>
            </a:r>
            <a:r>
              <a:rPr lang="en-US" sz="1500" dirty="0"/>
              <a:t> </a:t>
            </a:r>
            <a:r>
              <a:rPr lang="en-US" sz="1500" dirty="0" err="1"/>
              <a:t>होने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गति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अधिक</a:t>
            </a:r>
            <a:r>
              <a:rPr lang="en-US" sz="1500" dirty="0"/>
              <a:t> </a:t>
            </a:r>
            <a:r>
              <a:rPr lang="en-US" sz="1500" dirty="0" err="1"/>
              <a:t>थी</a:t>
            </a:r>
            <a:r>
              <a:rPr lang="en-US" sz="1500" dirty="0"/>
              <a:t>.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बची</a:t>
            </a:r>
            <a:r>
              <a:rPr lang="en-US" sz="1500" dirty="0"/>
              <a:t> </a:t>
            </a:r>
            <a:r>
              <a:rPr lang="en-US" sz="1500" dirty="0" err="1"/>
              <a:t>हुई</a:t>
            </a:r>
            <a:r>
              <a:rPr lang="en-US" sz="1500" dirty="0"/>
              <a:t> </a:t>
            </a:r>
            <a:r>
              <a:rPr lang="en-US" sz="1500" dirty="0" err="1"/>
              <a:t>गैस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सभी</a:t>
            </a:r>
            <a:r>
              <a:rPr lang="en-US" sz="1500" dirty="0"/>
              <a:t> </a:t>
            </a:r>
            <a:r>
              <a:rPr lang="en-US" sz="1500" dirty="0" err="1"/>
              <a:t>परमाणु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विशाल</a:t>
            </a:r>
            <a:r>
              <a:rPr lang="en-US" sz="1500" dirty="0"/>
              <a:t> </a:t>
            </a:r>
            <a:r>
              <a:rPr lang="en-US" sz="1500" dirty="0" err="1"/>
              <a:t>आकाशगंगा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छोड़कर</a:t>
            </a:r>
            <a:r>
              <a:rPr lang="en-US" sz="1500" dirty="0"/>
              <a:t> </a:t>
            </a:r>
            <a:r>
              <a:rPr lang="en-US" sz="1500" dirty="0" err="1"/>
              <a:t>चले</a:t>
            </a:r>
            <a:r>
              <a:rPr lang="en-US" sz="1500" dirty="0"/>
              <a:t> </a:t>
            </a:r>
            <a:r>
              <a:rPr lang="en-US" sz="1500" dirty="0" err="1"/>
              <a:t>गए</a:t>
            </a:r>
            <a:r>
              <a:rPr lang="en-US" sz="1500" dirty="0"/>
              <a:t>.  </a:t>
            </a:r>
          </a:p>
        </p:txBody>
      </p:sp>
      <p:sp>
        <p:nvSpPr>
          <p:cNvPr id="5" name="Rectangle 4"/>
          <p:cNvSpPr/>
          <p:nvPr/>
        </p:nvSpPr>
        <p:spPr>
          <a:xfrm>
            <a:off x="3407569" y="1528008"/>
            <a:ext cx="31591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 smtClean="0"/>
              <a:t>निश्चित</a:t>
            </a:r>
            <a:r>
              <a:rPr lang="en-US" sz="1500" dirty="0" smtClean="0"/>
              <a:t> </a:t>
            </a:r>
            <a:r>
              <a:rPr lang="en-US" sz="1500" dirty="0" err="1"/>
              <a:t>रूप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गैस</a:t>
            </a:r>
            <a:r>
              <a:rPr lang="en-US" sz="1500" dirty="0"/>
              <a:t> </a:t>
            </a:r>
            <a:r>
              <a:rPr lang="en-US" sz="1500" dirty="0" err="1"/>
              <a:t>आकाशगंगा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दबाव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कारण</a:t>
            </a:r>
            <a:r>
              <a:rPr lang="en-US" sz="1500" dirty="0"/>
              <a:t> </a:t>
            </a:r>
            <a:r>
              <a:rPr lang="en-US" sz="1500" dirty="0" err="1" smtClean="0"/>
              <a:t>निकली</a:t>
            </a:r>
            <a:r>
              <a:rPr lang="en-US" sz="1500" dirty="0" smtClean="0"/>
              <a:t> </a:t>
            </a:r>
            <a:r>
              <a:rPr lang="en-US" sz="1500" dirty="0" err="1"/>
              <a:t>होगी</a:t>
            </a:r>
            <a:r>
              <a:rPr lang="en-US" sz="15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629570" y="4139406"/>
            <a:ext cx="22224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मुझे</a:t>
            </a:r>
            <a:r>
              <a:rPr lang="en-US" sz="1500" dirty="0"/>
              <a:t> </a:t>
            </a:r>
            <a:r>
              <a:rPr lang="en-US" sz="1500" dirty="0" err="1"/>
              <a:t>लगता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दिन</a:t>
            </a:r>
            <a:r>
              <a:rPr lang="en-US" sz="1500" dirty="0"/>
              <a:t> </a:t>
            </a:r>
            <a:r>
              <a:rPr lang="en-US" sz="1500" dirty="0" err="1"/>
              <a:t>गैस</a:t>
            </a:r>
            <a:r>
              <a:rPr lang="en-US" sz="1500" dirty="0"/>
              <a:t>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वापस</a:t>
            </a:r>
            <a:r>
              <a:rPr lang="en-US" sz="1500" dirty="0"/>
              <a:t> </a:t>
            </a:r>
            <a:r>
              <a:rPr lang="en-US" sz="1500" dirty="0" err="1"/>
              <a:t>आएगी</a:t>
            </a:r>
            <a:r>
              <a:rPr lang="en-US" sz="15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619125" y="5150131"/>
            <a:ext cx="288131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केस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अवशिष्ट</a:t>
            </a:r>
            <a:r>
              <a:rPr lang="en-US" sz="1500" dirty="0"/>
              <a:t> </a:t>
            </a:r>
            <a:r>
              <a:rPr lang="en-US" sz="1500" dirty="0" err="1"/>
              <a:t>गैस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कणों</a:t>
            </a:r>
            <a:r>
              <a:rPr lang="en-US" sz="1500" dirty="0"/>
              <a:t> </a:t>
            </a:r>
            <a:r>
              <a:rPr lang="en-US" sz="1500" dirty="0" err="1"/>
              <a:t>ने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अधिक</a:t>
            </a:r>
            <a:r>
              <a:rPr lang="en-US" sz="1500" dirty="0"/>
              <a:t> </a:t>
            </a:r>
            <a:r>
              <a:rPr lang="en-US" sz="1500" dirty="0" err="1"/>
              <a:t>गति</a:t>
            </a:r>
            <a:r>
              <a:rPr lang="en-US" sz="1500" dirty="0"/>
              <a:t> </a:t>
            </a:r>
            <a:r>
              <a:rPr lang="en-US" sz="1500" dirty="0" err="1"/>
              <a:t>प्राप्त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ली</a:t>
            </a:r>
            <a:r>
              <a:rPr lang="en-US" sz="1500" dirty="0"/>
              <a:t> </a:t>
            </a:r>
            <a:r>
              <a:rPr lang="en-US" sz="1500" dirty="0" err="1"/>
              <a:t>थी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दूर</a:t>
            </a:r>
            <a:r>
              <a:rPr lang="en-US" sz="1500" dirty="0"/>
              <a:t> </a:t>
            </a:r>
            <a:r>
              <a:rPr lang="en-US" sz="1500" dirty="0" err="1"/>
              <a:t>चले</a:t>
            </a:r>
            <a:r>
              <a:rPr lang="en-US" sz="1500" dirty="0"/>
              <a:t> </a:t>
            </a:r>
            <a:r>
              <a:rPr lang="en-US" sz="1500" dirty="0" err="1"/>
              <a:t>गए</a:t>
            </a:r>
            <a:r>
              <a:rPr lang="en-US" sz="1500" dirty="0"/>
              <a:t> </a:t>
            </a:r>
            <a:r>
              <a:rPr lang="en-US" sz="1500" dirty="0" err="1"/>
              <a:t>थे</a:t>
            </a:r>
            <a:r>
              <a:rPr lang="en-US" sz="1500" dirty="0"/>
              <a:t>. </a:t>
            </a:r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en-US" sz="1500" dirty="0" err="1"/>
              <a:t>कभी</a:t>
            </a:r>
            <a:r>
              <a:rPr lang="en-US" sz="1500" dirty="0"/>
              <a:t> </a:t>
            </a:r>
            <a:r>
              <a:rPr lang="en-US" sz="1500" dirty="0" err="1"/>
              <a:t>वापस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आएंगे</a:t>
            </a:r>
            <a:r>
              <a:rPr lang="en-US" sz="1500" dirty="0"/>
              <a:t>. </a:t>
            </a:r>
            <a:r>
              <a:rPr lang="en-US" sz="1500" dirty="0" err="1"/>
              <a:t>साथ-ही</a:t>
            </a:r>
            <a:r>
              <a:rPr lang="en-US" sz="1500" dirty="0"/>
              <a:t> -</a:t>
            </a:r>
            <a:r>
              <a:rPr lang="en-US" sz="1500" dirty="0" err="1"/>
              <a:t>साथ</a:t>
            </a:r>
            <a:r>
              <a:rPr lang="en-US" sz="1500" dirty="0"/>
              <a:t>, </a:t>
            </a:r>
            <a:r>
              <a:rPr lang="en-US" sz="1500" dirty="0" err="1"/>
              <a:t>गैस</a:t>
            </a:r>
            <a:r>
              <a:rPr lang="en-US" sz="1500" dirty="0"/>
              <a:t> </a:t>
            </a:r>
            <a:r>
              <a:rPr lang="en-US" sz="1500" dirty="0" err="1"/>
              <a:t>अत्यंत</a:t>
            </a:r>
            <a:r>
              <a:rPr lang="en-US" sz="1500" dirty="0"/>
              <a:t> </a:t>
            </a:r>
            <a:r>
              <a:rPr lang="en-US" sz="1500" dirty="0" err="1"/>
              <a:t>दुर्लभ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गई</a:t>
            </a:r>
            <a:r>
              <a:rPr lang="en-US" sz="1500" dirty="0"/>
              <a:t> </a:t>
            </a:r>
            <a:r>
              <a:rPr lang="en-US" sz="1500" dirty="0" err="1"/>
              <a:t>थी</a:t>
            </a:r>
            <a:r>
              <a:rPr lang="en-US" sz="15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02969" y="5423157"/>
            <a:ext cx="21685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दूसरे</a:t>
            </a:r>
            <a:r>
              <a:rPr lang="en-US" sz="1500" dirty="0"/>
              <a:t> </a:t>
            </a:r>
            <a:r>
              <a:rPr lang="en-US" sz="1500" dirty="0" err="1"/>
              <a:t>शब्दों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, </a:t>
            </a:r>
            <a:r>
              <a:rPr lang="en-US" sz="1500" dirty="0" err="1"/>
              <a:t>परमाणु</a:t>
            </a:r>
            <a:r>
              <a:rPr lang="en-US" sz="1500" dirty="0"/>
              <a:t>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कभी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मिलेंगे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हमेशा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अपनी</a:t>
            </a:r>
            <a:r>
              <a:rPr lang="en-US" sz="1500" dirty="0"/>
              <a:t> </a:t>
            </a:r>
            <a:r>
              <a:rPr lang="en-US" sz="1500" dirty="0" err="1"/>
              <a:t>गति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संरक्षित</a:t>
            </a:r>
            <a:r>
              <a:rPr lang="en-US" sz="1500" dirty="0"/>
              <a:t> </a:t>
            </a:r>
            <a:r>
              <a:rPr lang="en-US" sz="1500" dirty="0" err="1"/>
              <a:t>रखेंगे</a:t>
            </a:r>
            <a:r>
              <a:rPr lang="en-US" sz="1500" dirty="0"/>
              <a:t>.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331369" y="9168606"/>
            <a:ext cx="968375" cy="3077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874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424738" cy="9802813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41986" name="Picture 2" descr="C:\Users\HP\Desktop\1000 BILLION SUNS\PIX\milSoleils4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424738" cy="980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40569" y="405605"/>
            <a:ext cx="342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समूह</a:t>
            </a:r>
            <a:r>
              <a:rPr lang="en-US" sz="1500" dirty="0"/>
              <a:t> </a:t>
            </a:r>
            <a:r>
              <a:rPr lang="en-US" sz="1500" dirty="0" err="1"/>
              <a:t>बनाने</a:t>
            </a:r>
            <a:r>
              <a:rPr lang="en-US" sz="1500" dirty="0"/>
              <a:t> </a:t>
            </a:r>
            <a:r>
              <a:rPr lang="en-US" sz="1500" dirty="0" err="1"/>
              <a:t>वाली</a:t>
            </a:r>
            <a:r>
              <a:rPr lang="en-US" sz="1500" dirty="0"/>
              <a:t> </a:t>
            </a:r>
            <a:r>
              <a:rPr lang="en-US" sz="1500" dirty="0" err="1"/>
              <a:t>आकाशगंगाएं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फैलाव</a:t>
            </a:r>
            <a:r>
              <a:rPr lang="en-US" sz="1500" dirty="0"/>
              <a:t> </a:t>
            </a:r>
            <a:r>
              <a:rPr lang="en-US" sz="1500" dirty="0" err="1"/>
              <a:t>वाले</a:t>
            </a:r>
            <a:r>
              <a:rPr lang="en-US" sz="1500" dirty="0"/>
              <a:t> </a:t>
            </a:r>
            <a:r>
              <a:rPr lang="en-US" sz="1500" dirty="0" err="1"/>
              <a:t>वातावरण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रहेंगी</a:t>
            </a:r>
            <a:r>
              <a:rPr lang="en-US" sz="1500" dirty="0"/>
              <a:t>. </a:t>
            </a:r>
            <a:r>
              <a:rPr lang="en-US" sz="1500" dirty="0" err="1"/>
              <a:t>वहां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तापमान</a:t>
            </a:r>
            <a:r>
              <a:rPr lang="en-US" sz="1500" dirty="0"/>
              <a:t> </a:t>
            </a:r>
            <a:r>
              <a:rPr lang="en-US" sz="1500" dirty="0" err="1"/>
              <a:t>लाखों</a:t>
            </a:r>
            <a:r>
              <a:rPr lang="en-US" sz="1500" dirty="0"/>
              <a:t> </a:t>
            </a:r>
            <a:r>
              <a:rPr lang="en-US" sz="1500" dirty="0" err="1"/>
              <a:t>डिग्री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अत्यंत</a:t>
            </a:r>
            <a:r>
              <a:rPr lang="en-US" sz="1500" dirty="0"/>
              <a:t> </a:t>
            </a:r>
            <a:r>
              <a:rPr lang="en-US" sz="1500" dirty="0" err="1"/>
              <a:t>दुर्लभ</a:t>
            </a:r>
            <a:r>
              <a:rPr lang="en-US" sz="1500" dirty="0"/>
              <a:t> </a:t>
            </a:r>
            <a:r>
              <a:rPr lang="en-US" sz="1500" dirty="0" err="1"/>
              <a:t>आकाशगंगाओं</a:t>
            </a:r>
            <a:r>
              <a:rPr lang="en-US" sz="1500" dirty="0"/>
              <a:t> </a:t>
            </a:r>
            <a:r>
              <a:rPr lang="en-US" sz="1500" dirty="0" err="1"/>
              <a:t>द्वारा</a:t>
            </a:r>
            <a:r>
              <a:rPr lang="en-US" sz="1500" dirty="0"/>
              <a:t> </a:t>
            </a:r>
            <a:r>
              <a:rPr lang="en-US" sz="1500" dirty="0" err="1"/>
              <a:t>उत्सर्जित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659502" y="3693621"/>
            <a:ext cx="15632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i-IN" sz="1400" dirty="0" smtClean="0"/>
              <a:t>हल्की</a:t>
            </a:r>
            <a:r>
              <a:rPr lang="en-US" sz="1400" dirty="0" smtClean="0"/>
              <a:t> </a:t>
            </a:r>
            <a:r>
              <a:rPr lang="en-US" sz="1400" dirty="0" err="1"/>
              <a:t>आकाशगंगाएँ</a:t>
            </a:r>
            <a:r>
              <a:rPr lang="en-US" sz="1400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901055" y="3758406"/>
            <a:ext cx="14446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भारी</a:t>
            </a:r>
            <a:r>
              <a:rPr lang="en-US" sz="1400" dirty="0"/>
              <a:t> </a:t>
            </a:r>
            <a:r>
              <a:rPr lang="en-US" sz="1400" dirty="0" err="1"/>
              <a:t>आकाशगंगाएँ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588169" y="4268976"/>
            <a:ext cx="259978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500" dirty="0" smtClean="0"/>
              <a:t>हल्की</a:t>
            </a:r>
            <a:r>
              <a:rPr lang="en-US" sz="1500" dirty="0" smtClean="0"/>
              <a:t> </a:t>
            </a:r>
            <a:r>
              <a:rPr lang="en-US" sz="1500" dirty="0" err="1" smtClean="0"/>
              <a:t>आकाशगंगाओं</a:t>
            </a:r>
            <a:r>
              <a:rPr lang="en-US" sz="1500" dirty="0" smtClean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भट्टी</a:t>
            </a:r>
            <a:r>
              <a:rPr lang="en-US" sz="1500" dirty="0"/>
              <a:t> </a:t>
            </a:r>
            <a:r>
              <a:rPr lang="en-US" sz="1500" dirty="0" err="1"/>
              <a:t>कम</a:t>
            </a:r>
            <a:r>
              <a:rPr lang="en-US" sz="1500" dirty="0"/>
              <a:t> </a:t>
            </a:r>
            <a:r>
              <a:rPr lang="en-US" sz="1500" dirty="0" err="1"/>
              <a:t>हिंसक</a:t>
            </a:r>
            <a:r>
              <a:rPr lang="en-US" sz="1500" dirty="0"/>
              <a:t> </a:t>
            </a:r>
            <a:r>
              <a:rPr lang="en-US" sz="1500" dirty="0" err="1"/>
              <a:t>होती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अपनी</a:t>
            </a:r>
            <a:r>
              <a:rPr lang="en-US" sz="1500" dirty="0"/>
              <a:t> </a:t>
            </a:r>
            <a:r>
              <a:rPr lang="en-US" sz="1500" dirty="0" err="1"/>
              <a:t>गैस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बरकरार</a:t>
            </a:r>
            <a:r>
              <a:rPr lang="en-US" sz="1500" dirty="0"/>
              <a:t> </a:t>
            </a:r>
            <a:r>
              <a:rPr lang="en-US" sz="1500" dirty="0" err="1"/>
              <a:t>रखती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350169" y="5490408"/>
            <a:ext cx="3276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गड्ढे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समूह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विकसित</a:t>
            </a:r>
            <a:r>
              <a:rPr lang="en-US" sz="1500" dirty="0"/>
              <a:t> </a:t>
            </a:r>
            <a:r>
              <a:rPr lang="en-US" sz="1500" dirty="0" err="1"/>
              <a:t>होते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जैसे</a:t>
            </a:r>
            <a:r>
              <a:rPr lang="en-US" sz="1500" dirty="0"/>
              <a:t> </a:t>
            </a:r>
            <a:r>
              <a:rPr lang="en-US" sz="1500" dirty="0" err="1"/>
              <a:t>गर्म</a:t>
            </a:r>
            <a:r>
              <a:rPr lang="en-US" sz="1500" dirty="0"/>
              <a:t> </a:t>
            </a:r>
            <a:r>
              <a:rPr lang="en-US" sz="1500" dirty="0" err="1"/>
              <a:t>तवे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अंडों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201932" y="6258930"/>
            <a:ext cx="34123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500" dirty="0" smtClean="0"/>
              <a:t>हल्की</a:t>
            </a:r>
            <a:r>
              <a:rPr lang="en-US" sz="1500" dirty="0" smtClean="0"/>
              <a:t> </a:t>
            </a:r>
            <a:r>
              <a:rPr lang="en-US" sz="1500" dirty="0" err="1" smtClean="0"/>
              <a:t>आकाशगंगाओं</a:t>
            </a:r>
            <a:r>
              <a:rPr lang="en-US" sz="1500" dirty="0" smtClean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"</a:t>
            </a:r>
            <a:r>
              <a:rPr lang="en-US" sz="1500" dirty="0" err="1"/>
              <a:t>सफेद</a:t>
            </a:r>
            <a:r>
              <a:rPr lang="en-US" sz="1500" dirty="0"/>
              <a:t>"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और</a:t>
            </a:r>
            <a:r>
              <a:rPr lang="en-US" sz="1500" dirty="0" smtClean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"</a:t>
            </a:r>
            <a:r>
              <a:rPr lang="en-US" sz="1500" dirty="0" err="1"/>
              <a:t>जर्दी</a:t>
            </a:r>
            <a:r>
              <a:rPr lang="en-US" sz="1500" dirty="0"/>
              <a:t>" </a:t>
            </a:r>
            <a:r>
              <a:rPr lang="en-US" sz="1500" dirty="0" err="1"/>
              <a:t>होती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जबकि</a:t>
            </a:r>
            <a:r>
              <a:rPr lang="en-US" sz="1500" dirty="0"/>
              <a:t> </a:t>
            </a:r>
            <a:r>
              <a:rPr lang="en-US" sz="1500" dirty="0" err="1"/>
              <a:t>भारी</a:t>
            </a:r>
            <a:r>
              <a:rPr lang="en-US" sz="1500" dirty="0"/>
              <a:t> </a:t>
            </a:r>
            <a:r>
              <a:rPr lang="en-US" sz="1500" dirty="0" err="1" smtClean="0"/>
              <a:t>आकाशगंगाएं</a:t>
            </a:r>
            <a:r>
              <a:rPr lang="en-US" sz="1500" dirty="0" smtClean="0"/>
              <a:t> </a:t>
            </a:r>
            <a:r>
              <a:rPr lang="en-US" sz="1500" dirty="0" err="1" smtClean="0"/>
              <a:t>जिन्हें</a:t>
            </a:r>
            <a:r>
              <a:rPr lang="en-US" sz="1500" dirty="0" smtClean="0"/>
              <a:t> </a:t>
            </a:r>
            <a:r>
              <a:rPr lang="en-US" sz="1500" dirty="0"/>
              <a:t>"</a:t>
            </a:r>
            <a:r>
              <a:rPr lang="en-US" sz="1500" dirty="0" err="1"/>
              <a:t>इलिप्टिक</a:t>
            </a:r>
            <a:r>
              <a:rPr lang="en-US" sz="1500" dirty="0"/>
              <a:t>" </a:t>
            </a:r>
            <a:r>
              <a:rPr lang="en-US" sz="1500" dirty="0" err="1"/>
              <a:t>कहा</a:t>
            </a:r>
            <a:r>
              <a:rPr lang="en-US" sz="1500" dirty="0"/>
              <a:t> </a:t>
            </a:r>
            <a:r>
              <a:rPr lang="en-US" sz="1500" dirty="0" err="1"/>
              <a:t>जाता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केवल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विशाल</a:t>
            </a:r>
            <a:r>
              <a:rPr lang="en-US" sz="1500" dirty="0"/>
              <a:t> "</a:t>
            </a:r>
            <a:r>
              <a:rPr lang="en-US" sz="1500" dirty="0" err="1"/>
              <a:t>जर्दी</a:t>
            </a:r>
            <a:r>
              <a:rPr lang="en-US" sz="1500" dirty="0"/>
              <a:t>"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होती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endParaRPr lang="en-US" sz="1500" dirty="0"/>
          </a:p>
        </p:txBody>
      </p:sp>
      <p:sp>
        <p:nvSpPr>
          <p:cNvPr id="10" name="Rectangle 9"/>
          <p:cNvSpPr/>
          <p:nvPr/>
        </p:nvSpPr>
        <p:spPr>
          <a:xfrm>
            <a:off x="3940969" y="6400343"/>
            <a:ext cx="30569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500" dirty="0" smtClean="0"/>
              <a:t>हल्की</a:t>
            </a:r>
            <a:r>
              <a:rPr lang="en-US" sz="1500" dirty="0" smtClean="0"/>
              <a:t> </a:t>
            </a:r>
            <a:r>
              <a:rPr lang="en-US" sz="1500" dirty="0" err="1"/>
              <a:t>आकाशगंगाओं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बची</a:t>
            </a:r>
            <a:r>
              <a:rPr lang="en-US" sz="1500" dirty="0"/>
              <a:t> </a:t>
            </a:r>
            <a:r>
              <a:rPr lang="en-US" sz="1500" dirty="0" err="1"/>
              <a:t>गैस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कारण</a:t>
            </a:r>
            <a:r>
              <a:rPr lang="en-US" sz="1500" dirty="0"/>
              <a:t> </a:t>
            </a:r>
            <a:r>
              <a:rPr lang="en-US" sz="1500" dirty="0" err="1"/>
              <a:t>उनके</a:t>
            </a:r>
            <a:r>
              <a:rPr lang="en-US" sz="1500" dirty="0"/>
              <a:t> </a:t>
            </a:r>
            <a:r>
              <a:rPr lang="en-US" sz="1500" dirty="0" err="1"/>
              <a:t>परस्पर-संपर्क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संभावना</a:t>
            </a:r>
            <a:r>
              <a:rPr lang="en-US" sz="1500" dirty="0"/>
              <a:t> </a:t>
            </a:r>
            <a:r>
              <a:rPr lang="en-US" sz="1500" dirty="0" err="1"/>
              <a:t>बढ</a:t>
            </a:r>
            <a:r>
              <a:rPr lang="en-US" sz="1500" dirty="0"/>
              <a:t>़ </a:t>
            </a:r>
            <a:r>
              <a:rPr lang="en-US" sz="1500" dirty="0" err="1"/>
              <a:t>जाती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गैस</a:t>
            </a:r>
            <a:r>
              <a:rPr lang="en-US" sz="1500" dirty="0"/>
              <a:t> </a:t>
            </a:r>
            <a:r>
              <a:rPr lang="en-US" sz="1500" dirty="0" err="1"/>
              <a:t>प्रभामंडल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घूमने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गति</a:t>
            </a:r>
            <a:r>
              <a:rPr lang="en-US" sz="1500" dirty="0"/>
              <a:t> </a:t>
            </a:r>
            <a:r>
              <a:rPr lang="en-US" sz="1500" dirty="0" err="1"/>
              <a:t>तेज़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जाती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46810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424738" cy="98028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3010" name="Picture 2" descr="C:\Users\HP\Desktop\1000 BILLION SUNS\PIX\milSoleils4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74"/>
            <a:ext cx="7466013" cy="986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7209" y="230376"/>
            <a:ext cx="367856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सितारे</a:t>
            </a:r>
            <a:r>
              <a:rPr lang="en-US" sz="1500" dirty="0"/>
              <a:t> </a:t>
            </a:r>
            <a:r>
              <a:rPr lang="en-US" sz="1500" dirty="0" err="1"/>
              <a:t>वास्तव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शांत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गए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जन्म</a:t>
            </a:r>
            <a:r>
              <a:rPr lang="en-US" sz="1500" dirty="0" smtClean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समय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जलती</a:t>
            </a:r>
            <a:r>
              <a:rPr lang="en-US" sz="1500" dirty="0"/>
              <a:t> </a:t>
            </a:r>
            <a:r>
              <a:rPr lang="en-US" sz="1500" dirty="0" err="1"/>
              <a:t>हुई</a:t>
            </a:r>
            <a:r>
              <a:rPr lang="en-US" sz="1500" dirty="0"/>
              <a:t> </a:t>
            </a:r>
            <a:r>
              <a:rPr lang="en-US" sz="1500" dirty="0" err="1"/>
              <a:t>भट्टी</a:t>
            </a:r>
            <a:r>
              <a:rPr lang="en-US" sz="1500" dirty="0"/>
              <a:t> </a:t>
            </a:r>
            <a:r>
              <a:rPr lang="en-US" sz="1500" dirty="0" err="1"/>
              <a:t>जैसे</a:t>
            </a:r>
            <a:r>
              <a:rPr lang="en-US" sz="1500" dirty="0"/>
              <a:t> </a:t>
            </a:r>
            <a:r>
              <a:rPr lang="en-US" sz="1500" dirty="0" err="1"/>
              <a:t>थे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वे</a:t>
            </a:r>
            <a:r>
              <a:rPr lang="en-US" sz="1500" dirty="0" smtClean="0"/>
              <a:t> </a:t>
            </a:r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साधारण</a:t>
            </a:r>
            <a:r>
              <a:rPr lang="en-US" sz="1500" dirty="0"/>
              <a:t> </a:t>
            </a:r>
            <a:r>
              <a:rPr lang="en-US" sz="1500" dirty="0" err="1"/>
              <a:t>अंगारे</a:t>
            </a:r>
            <a:r>
              <a:rPr lang="en-US" sz="1500" dirty="0"/>
              <a:t> </a:t>
            </a:r>
            <a:r>
              <a:rPr lang="en-US" sz="1500" dirty="0" err="1"/>
              <a:t>बन</a:t>
            </a:r>
            <a:r>
              <a:rPr lang="en-US" sz="1500" dirty="0"/>
              <a:t> </a:t>
            </a:r>
            <a:r>
              <a:rPr lang="en-US" sz="1500" dirty="0" err="1"/>
              <a:t>गए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664369" y="2213808"/>
            <a:ext cx="3200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अगर</a:t>
            </a:r>
            <a:r>
              <a:rPr lang="en-US" sz="1500" dirty="0"/>
              <a:t> </a:t>
            </a:r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en-US" sz="1500" dirty="0" err="1"/>
              <a:t>उसी</a:t>
            </a:r>
            <a:r>
              <a:rPr lang="en-US" sz="1500" dirty="0"/>
              <a:t> </a:t>
            </a:r>
            <a:r>
              <a:rPr lang="en-US" sz="1500" dirty="0" err="1"/>
              <a:t>दर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आगे</a:t>
            </a:r>
            <a:r>
              <a:rPr lang="en-US" sz="1500" dirty="0"/>
              <a:t> </a:t>
            </a:r>
            <a:r>
              <a:rPr lang="en-US" sz="1500" dirty="0" err="1"/>
              <a:t>बढ़ते</a:t>
            </a:r>
            <a:r>
              <a:rPr lang="en-US" sz="1500" dirty="0"/>
              <a:t> </a:t>
            </a:r>
            <a:r>
              <a:rPr lang="en-US" sz="1500" dirty="0" err="1"/>
              <a:t>रहते</a:t>
            </a:r>
            <a:r>
              <a:rPr lang="en-US" sz="1500" dirty="0"/>
              <a:t>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वे</a:t>
            </a:r>
            <a:r>
              <a:rPr lang="en-US" sz="1500" dirty="0" smtClean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लंबे</a:t>
            </a:r>
            <a:r>
              <a:rPr lang="en-US" sz="1500" dirty="0"/>
              <a:t> </a:t>
            </a:r>
            <a:r>
              <a:rPr lang="en-US" sz="1500" dirty="0" err="1"/>
              <a:t>समय</a:t>
            </a:r>
            <a:r>
              <a:rPr lang="en-US" sz="1500" dirty="0"/>
              <a:t> </a:t>
            </a:r>
            <a:r>
              <a:rPr lang="en-US" sz="1500" dirty="0" err="1"/>
              <a:t>तक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चल</a:t>
            </a:r>
            <a:r>
              <a:rPr lang="en-US" sz="1500" dirty="0"/>
              <a:t> </a:t>
            </a:r>
            <a:r>
              <a:rPr lang="en-US" sz="1500" dirty="0" err="1"/>
              <a:t>पाते</a:t>
            </a:r>
            <a:r>
              <a:rPr lang="en-US" sz="15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474369" y="2174061"/>
            <a:ext cx="27780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प्रकाश</a:t>
            </a:r>
            <a:r>
              <a:rPr lang="en-US" sz="1400" dirty="0"/>
              <a:t> </a:t>
            </a:r>
            <a:r>
              <a:rPr lang="en-US" sz="1400" dirty="0" err="1" smtClean="0"/>
              <a:t>आकाशगंगाओं</a:t>
            </a:r>
            <a:r>
              <a:rPr lang="en-US" sz="1400" dirty="0"/>
              <a:t> </a:t>
            </a:r>
            <a:r>
              <a:rPr lang="en-US" sz="1400" dirty="0" err="1" smtClean="0"/>
              <a:t>की</a:t>
            </a:r>
            <a:r>
              <a:rPr lang="en-US" sz="1400" dirty="0" smtClean="0"/>
              <a:t> </a:t>
            </a:r>
            <a:r>
              <a:rPr lang="en-US" sz="1400" dirty="0" err="1"/>
              <a:t>अवशिष्ट</a:t>
            </a:r>
            <a:r>
              <a:rPr lang="en-US" sz="1400" dirty="0"/>
              <a:t> </a:t>
            </a:r>
            <a:r>
              <a:rPr lang="en-US" sz="1400" dirty="0" err="1"/>
              <a:t>गैसें</a:t>
            </a:r>
            <a:r>
              <a:rPr lang="en-US" sz="1400" dirty="0"/>
              <a:t>, </a:t>
            </a:r>
            <a:r>
              <a:rPr lang="en-US" sz="1400" dirty="0" err="1"/>
              <a:t>विकिरण</a:t>
            </a:r>
            <a:r>
              <a:rPr lang="en-US" sz="1400" dirty="0"/>
              <a:t> </a:t>
            </a:r>
            <a:r>
              <a:rPr lang="en-US" sz="1400" dirty="0" err="1"/>
              <a:t>उत्सर्जित</a:t>
            </a:r>
            <a:r>
              <a:rPr lang="en-US" sz="1400" dirty="0"/>
              <a:t> </a:t>
            </a:r>
            <a:r>
              <a:rPr lang="en-US" sz="1400" dirty="0" err="1"/>
              <a:t>करती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564828" y="3072606"/>
            <a:ext cx="235994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रेडिएशन</a:t>
            </a:r>
            <a:r>
              <a:rPr lang="en-US" sz="1500" dirty="0"/>
              <a:t> </a:t>
            </a:r>
            <a:r>
              <a:rPr lang="en-US" sz="1500" dirty="0" err="1" smtClean="0"/>
              <a:t>कहां</a:t>
            </a:r>
            <a:r>
              <a:rPr lang="en-US" sz="1500" dirty="0" smtClean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आता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3407569" y="3352433"/>
            <a:ext cx="121219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परमाणुओं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,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ज़रा</a:t>
            </a:r>
            <a:r>
              <a:rPr lang="en-US" sz="1500" dirty="0" smtClean="0"/>
              <a:t> </a:t>
            </a:r>
            <a:r>
              <a:rPr lang="en-US" sz="1500" dirty="0" err="1"/>
              <a:t>देखें</a:t>
            </a:r>
            <a:r>
              <a:rPr lang="en-US" sz="15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4169569" y="5435749"/>
            <a:ext cx="184697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दो</a:t>
            </a:r>
            <a:r>
              <a:rPr lang="en-US" sz="1500" dirty="0"/>
              <a:t> </a:t>
            </a:r>
            <a:r>
              <a:rPr lang="en-US" sz="1500" dirty="0" err="1"/>
              <a:t>परमाणु</a:t>
            </a:r>
            <a:r>
              <a:rPr lang="en-US" sz="1500" dirty="0"/>
              <a:t> </a:t>
            </a:r>
            <a:r>
              <a:rPr lang="en-US" sz="1500" dirty="0" err="1"/>
              <a:t>टकराते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...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3397" y="6247437"/>
            <a:ext cx="28242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... </a:t>
            </a:r>
            <a:r>
              <a:rPr lang="en-US" sz="1500" dirty="0" err="1"/>
              <a:t>जिससे</a:t>
            </a:r>
            <a:r>
              <a:rPr lang="en-US" sz="1500" dirty="0"/>
              <a:t> </a:t>
            </a:r>
            <a:r>
              <a:rPr lang="en-US" sz="1500" dirty="0" err="1"/>
              <a:t>विकिरण</a:t>
            </a:r>
            <a:r>
              <a:rPr lang="en-US" sz="1500" dirty="0"/>
              <a:t> </a:t>
            </a:r>
            <a:r>
              <a:rPr lang="en-US" sz="1500" dirty="0" err="1"/>
              <a:t>उत्सर्जित</a:t>
            </a:r>
            <a:r>
              <a:rPr lang="en-US" sz="1500" dirty="0"/>
              <a:t> </a:t>
            </a:r>
            <a:r>
              <a:rPr lang="en-US" sz="1500" dirty="0" err="1"/>
              <a:t>होती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प्रक्रिया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दौरान</a:t>
            </a:r>
            <a:r>
              <a:rPr lang="en-US" sz="1500" dirty="0"/>
              <a:t>, </a:t>
            </a:r>
            <a:r>
              <a:rPr lang="en-US" sz="1500" dirty="0" err="1"/>
              <a:t>परमाणुओं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ऊर्जा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हिस्सा</a:t>
            </a:r>
            <a:r>
              <a:rPr lang="en-US" sz="1500" dirty="0"/>
              <a:t> </a:t>
            </a:r>
            <a:r>
              <a:rPr lang="en-US" sz="1500" dirty="0" err="1"/>
              <a:t>उज्ज्वल</a:t>
            </a:r>
            <a:r>
              <a:rPr lang="en-US" sz="1500" dirty="0"/>
              <a:t> </a:t>
            </a:r>
            <a:r>
              <a:rPr lang="en-US" sz="1500" dirty="0" err="1"/>
              <a:t>ऊर्जा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परिवर्तित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जाता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89864" y="6478776"/>
            <a:ext cx="242649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परमाणुओं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तापीय-गति</a:t>
            </a:r>
            <a:r>
              <a:rPr lang="en-US" sz="1500" dirty="0"/>
              <a:t> </a:t>
            </a:r>
            <a:r>
              <a:rPr lang="en-US" sz="1500" dirty="0" err="1"/>
              <a:t>कम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जाती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उससे</a:t>
            </a:r>
            <a:r>
              <a:rPr lang="en-US" sz="1500" dirty="0"/>
              <a:t> </a:t>
            </a:r>
            <a:r>
              <a:rPr lang="en-US" sz="1500" dirty="0" err="1"/>
              <a:t>पूरा</a:t>
            </a:r>
            <a:r>
              <a:rPr lang="en-US" sz="1500" dirty="0"/>
              <a:t> </a:t>
            </a:r>
            <a:r>
              <a:rPr lang="en-US" sz="1500" dirty="0" err="1"/>
              <a:t>गैसीय</a:t>
            </a:r>
            <a:r>
              <a:rPr lang="en-US" sz="1500" dirty="0"/>
              <a:t> </a:t>
            </a:r>
            <a:r>
              <a:rPr lang="en-US" sz="1500" dirty="0" err="1"/>
              <a:t>द्रव्यमान</a:t>
            </a:r>
            <a:r>
              <a:rPr lang="en-US" sz="1500" dirty="0"/>
              <a:t> </a:t>
            </a:r>
            <a:r>
              <a:rPr lang="en-US" sz="1500" dirty="0" err="1"/>
              <a:t>ठंडा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जाता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 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424738" cy="98028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4034" name="Picture 2" descr="C:\Users\HP\Desktop\1000 BILLION SUNS\PIX\milSoleils4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79"/>
            <a:ext cx="7424737" cy="981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69769" y="7568405"/>
            <a:ext cx="10668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 </a:t>
            </a:r>
            <a:r>
              <a:rPr lang="en-US" sz="1500" dirty="0" smtClean="0"/>
              <a:t>- </a:t>
            </a:r>
            <a:r>
              <a:rPr lang="en-US" sz="1500" dirty="0" err="1" smtClean="0"/>
              <a:t>प्रबंधन</a:t>
            </a:r>
            <a:endParaRPr lang="en-US" sz="1500" dirty="0"/>
          </a:p>
        </p:txBody>
      </p:sp>
      <p:sp>
        <p:nvSpPr>
          <p:cNvPr id="4" name="Rectangle 3"/>
          <p:cNvSpPr/>
          <p:nvPr/>
        </p:nvSpPr>
        <p:spPr>
          <a:xfrm>
            <a:off x="664369" y="322342"/>
            <a:ext cx="230383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गैस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विकिरण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ठंडा</a:t>
            </a:r>
            <a:r>
              <a:rPr lang="en-US" sz="1500" dirty="0"/>
              <a:t> </a:t>
            </a:r>
            <a:r>
              <a:rPr lang="en-US" sz="1500" dirty="0" err="1"/>
              <a:t>होना</a:t>
            </a:r>
            <a:r>
              <a:rPr lang="en-US" sz="1500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353594" y="481806"/>
            <a:ext cx="3711575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दबाव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कमजोर</a:t>
            </a:r>
            <a:r>
              <a:rPr lang="en-US" sz="1500" dirty="0"/>
              <a:t> </a:t>
            </a:r>
            <a:r>
              <a:rPr lang="en-US" sz="1500" dirty="0" err="1"/>
              <a:t>पड़ने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साथ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बची</a:t>
            </a:r>
            <a:r>
              <a:rPr lang="en-US" sz="1500" dirty="0" smtClean="0"/>
              <a:t> </a:t>
            </a:r>
            <a:r>
              <a:rPr lang="en-US" sz="1500" dirty="0" err="1"/>
              <a:t>हुई</a:t>
            </a:r>
            <a:r>
              <a:rPr lang="en-US" sz="1500" dirty="0"/>
              <a:t> </a:t>
            </a:r>
            <a:r>
              <a:rPr lang="en-US" sz="1500" dirty="0" err="1"/>
              <a:t>आकाशगंगा</a:t>
            </a:r>
            <a:r>
              <a:rPr lang="en-US" sz="1500" dirty="0"/>
              <a:t> </a:t>
            </a:r>
            <a:r>
              <a:rPr lang="en-US" sz="1500" dirty="0" err="1"/>
              <a:t>गैस</a:t>
            </a:r>
            <a:r>
              <a:rPr lang="en-US" sz="1500" dirty="0"/>
              <a:t> </a:t>
            </a:r>
            <a:r>
              <a:rPr lang="en-US" sz="1500" dirty="0" err="1"/>
              <a:t>चुपचाप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smtClean="0"/>
              <a:t>"</a:t>
            </a:r>
            <a:r>
              <a:rPr lang="en-US" sz="1500" dirty="0" err="1"/>
              <a:t>आकाशगंगा-बेसिन</a:t>
            </a:r>
            <a:r>
              <a:rPr lang="en-US" sz="1500" dirty="0"/>
              <a:t>" </a:t>
            </a:r>
            <a:r>
              <a:rPr lang="en-US" sz="1500" dirty="0" err="1" smtClean="0"/>
              <a:t>में</a:t>
            </a:r>
            <a:r>
              <a:rPr lang="en-US" sz="1500" dirty="0" smtClean="0"/>
              <a:t> </a:t>
            </a:r>
            <a:r>
              <a:rPr lang="en-US" sz="1500" dirty="0" err="1"/>
              <a:t>अपनी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जगह</a:t>
            </a:r>
            <a:r>
              <a:rPr lang="en-US" sz="1500" dirty="0" smtClean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वापस</a:t>
            </a:r>
            <a:r>
              <a:rPr lang="en-US" sz="1500" dirty="0"/>
              <a:t> आ </a:t>
            </a:r>
            <a:r>
              <a:rPr lang="en-US" sz="1500" dirty="0" err="1"/>
              <a:t>जाएगी</a:t>
            </a:r>
            <a:r>
              <a:rPr lang="en-US" sz="15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994" y="3435241"/>
            <a:ext cx="3711575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/>
              <a:t>"</a:t>
            </a:r>
            <a:r>
              <a:rPr lang="en-US" sz="1500" dirty="0" err="1"/>
              <a:t>सफेद</a:t>
            </a:r>
            <a:r>
              <a:rPr lang="en-US" sz="1500" dirty="0"/>
              <a:t>" </a:t>
            </a:r>
            <a:r>
              <a:rPr lang="en-US" sz="1500" dirty="0" err="1"/>
              <a:t>भाग</a:t>
            </a:r>
            <a:r>
              <a:rPr lang="en-US" sz="1500" dirty="0"/>
              <a:t> "</a:t>
            </a:r>
            <a:r>
              <a:rPr lang="en-US" sz="1500" dirty="0" err="1"/>
              <a:t>जर्दी</a:t>
            </a:r>
            <a:r>
              <a:rPr lang="en-US" sz="1500" dirty="0"/>
              <a:t>"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साथ</a:t>
            </a:r>
            <a:r>
              <a:rPr lang="en-US" sz="1500" dirty="0"/>
              <a:t> </a:t>
            </a:r>
            <a:r>
              <a:rPr lang="en-US" sz="1500" dirty="0" err="1"/>
              <a:t>वापस</a:t>
            </a:r>
            <a:r>
              <a:rPr lang="en-US" sz="1500" dirty="0"/>
              <a:t> आ </a:t>
            </a:r>
            <a:r>
              <a:rPr lang="en-US" sz="1500" dirty="0" err="1"/>
              <a:t>जाएगा</a:t>
            </a:r>
            <a:r>
              <a:rPr lang="en-US" sz="15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35769" y="4941322"/>
            <a:ext cx="640080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/>
              <a:t>यहां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मॉडल</a:t>
            </a:r>
            <a:r>
              <a:rPr lang="en-US" sz="1500" dirty="0"/>
              <a:t> </a:t>
            </a:r>
            <a:r>
              <a:rPr lang="en-US" sz="1500" dirty="0" err="1"/>
              <a:t>प्रस्तुत</a:t>
            </a:r>
            <a:r>
              <a:rPr lang="en-US" sz="1500" dirty="0"/>
              <a:t> </a:t>
            </a:r>
            <a:r>
              <a:rPr lang="en-US" sz="1500" dirty="0" err="1"/>
              <a:t>किया</a:t>
            </a:r>
            <a:r>
              <a:rPr lang="en-US" sz="1500" dirty="0"/>
              <a:t> </a:t>
            </a:r>
            <a:r>
              <a:rPr lang="en-US" sz="1500" dirty="0" err="1"/>
              <a:t>गया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2-</a:t>
            </a:r>
            <a:r>
              <a:rPr lang="en-US" sz="1500" dirty="0" err="1"/>
              <a:t>आयामी</a:t>
            </a:r>
            <a:r>
              <a:rPr lang="en-US" sz="1500" dirty="0"/>
              <a:t> </a:t>
            </a:r>
            <a:r>
              <a:rPr lang="en-US" sz="1500" dirty="0" err="1"/>
              <a:t>विवरण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(</a:t>
            </a:r>
            <a:r>
              <a:rPr lang="en-US" sz="1500" dirty="0" err="1"/>
              <a:t>जिसमें</a:t>
            </a:r>
            <a:r>
              <a:rPr lang="en-US" sz="1500" dirty="0"/>
              <a:t> </a:t>
            </a:r>
            <a:r>
              <a:rPr lang="en-US" sz="1500" dirty="0" err="1"/>
              <a:t>तीसरा</a:t>
            </a:r>
            <a:r>
              <a:rPr lang="en-US" sz="1500" dirty="0"/>
              <a:t> </a:t>
            </a:r>
            <a:r>
              <a:rPr lang="en-US" sz="1500" dirty="0" err="1"/>
              <a:t>आयाम</a:t>
            </a:r>
            <a:r>
              <a:rPr lang="en-US" sz="1500" dirty="0"/>
              <a:t> </a:t>
            </a:r>
            <a:r>
              <a:rPr lang="en-US" sz="1500" dirty="0" err="1"/>
              <a:t>वक्रता</a:t>
            </a:r>
            <a:r>
              <a:rPr lang="en-US" sz="1500" dirty="0"/>
              <a:t>, </a:t>
            </a:r>
            <a:r>
              <a:rPr lang="en-US" sz="1500" dirty="0" err="1"/>
              <a:t>गुरुत्वाकर्षण</a:t>
            </a:r>
            <a:r>
              <a:rPr lang="en-US" sz="1500" dirty="0"/>
              <a:t> </a:t>
            </a:r>
            <a:r>
              <a:rPr lang="en-US" sz="1500" dirty="0" err="1"/>
              <a:t>क्षेत्र</a:t>
            </a:r>
            <a:r>
              <a:rPr lang="en-US" sz="1500" dirty="0"/>
              <a:t> </a:t>
            </a:r>
            <a:r>
              <a:rPr lang="en-US" sz="1500" dirty="0" err="1"/>
              <a:t>आदि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प्रतिनिधित्व</a:t>
            </a:r>
            <a:r>
              <a:rPr lang="en-US" sz="1500" dirty="0"/>
              <a:t> </a:t>
            </a:r>
            <a:r>
              <a:rPr lang="en-US" sz="1500" dirty="0" err="1"/>
              <a:t>करता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). </a:t>
            </a:r>
            <a:r>
              <a:rPr lang="en-US" sz="1500" dirty="0" err="1"/>
              <a:t>आकाशगंगाएं</a:t>
            </a:r>
            <a:r>
              <a:rPr lang="en-US" sz="1500" dirty="0"/>
              <a:t> </a:t>
            </a:r>
            <a:r>
              <a:rPr lang="en-US" sz="1500" dirty="0" err="1" smtClean="0"/>
              <a:t>तीन</a:t>
            </a:r>
            <a:r>
              <a:rPr lang="en-US" sz="1500" dirty="0" err="1"/>
              <a:t>-</a:t>
            </a:r>
            <a:r>
              <a:rPr lang="en-US" sz="1500" dirty="0" err="1" smtClean="0"/>
              <a:t>आयामी</a:t>
            </a:r>
            <a:r>
              <a:rPr lang="en-US" sz="1500" dirty="0" smtClean="0"/>
              <a:t> </a:t>
            </a:r>
            <a:r>
              <a:rPr lang="en-US" sz="1500" dirty="0" err="1"/>
              <a:t>वस्तुएं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आकाशगंगाएँ</a:t>
            </a:r>
            <a:r>
              <a:rPr lang="en-US" sz="1500" dirty="0"/>
              <a:t>,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घूमती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err="1"/>
              <a:t>या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कम</a:t>
            </a:r>
            <a:r>
              <a:rPr lang="en-US" sz="1500" dirty="0"/>
              <a:t> </a:t>
            </a:r>
            <a:r>
              <a:rPr lang="en-US" sz="1500" dirty="0" err="1"/>
              <a:t>घूमती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err="1"/>
              <a:t>उनका</a:t>
            </a:r>
            <a:r>
              <a:rPr lang="en-US" sz="1500" dirty="0"/>
              <a:t> </a:t>
            </a:r>
            <a:r>
              <a:rPr lang="en-US" sz="1500" dirty="0" err="1"/>
              <a:t>आकार</a:t>
            </a:r>
            <a:r>
              <a:rPr lang="en-US" sz="1500" dirty="0"/>
              <a:t> </a:t>
            </a:r>
            <a:r>
              <a:rPr lang="en-US" sz="1500" dirty="0" err="1"/>
              <a:t>गेंद</a:t>
            </a:r>
            <a:r>
              <a:rPr lang="en-US" sz="1500" dirty="0"/>
              <a:t> </a:t>
            </a:r>
            <a:r>
              <a:rPr lang="en-US" sz="1500" dirty="0" err="1"/>
              <a:t>जैसा</a:t>
            </a:r>
            <a:r>
              <a:rPr lang="en-US" sz="1500" dirty="0"/>
              <a:t> </a:t>
            </a:r>
            <a:r>
              <a:rPr lang="en-US" sz="1500" dirty="0" err="1"/>
              <a:t>गोल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. </a:t>
            </a:r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आकाशगंगाएं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तेज़ी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घूमती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पैनकेक</a:t>
            </a:r>
            <a:r>
              <a:rPr lang="en-US" sz="1500" dirty="0"/>
              <a:t> (</a:t>
            </a:r>
            <a:r>
              <a:rPr lang="en-US" sz="1500" dirty="0" err="1"/>
              <a:t>चीले</a:t>
            </a:r>
            <a:r>
              <a:rPr lang="en-US" sz="1500" dirty="0"/>
              <a:t>)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r>
              <a:rPr lang="en-US" sz="1500" dirty="0" err="1"/>
              <a:t>चपटी</a:t>
            </a:r>
            <a:r>
              <a:rPr lang="en-US" sz="1500" dirty="0"/>
              <a:t> </a:t>
            </a:r>
            <a:r>
              <a:rPr lang="en-US" sz="1500" dirty="0" err="1"/>
              <a:t>होंगी</a:t>
            </a:r>
            <a:r>
              <a:rPr lang="en-US" sz="1500" dirty="0"/>
              <a:t>. </a:t>
            </a:r>
            <a:r>
              <a:rPr lang="en-US" sz="1500" dirty="0" err="1"/>
              <a:t>हमारी</a:t>
            </a:r>
            <a:r>
              <a:rPr lang="en-US" sz="1500" dirty="0"/>
              <a:t> </a:t>
            </a:r>
            <a:r>
              <a:rPr lang="en-US" sz="1500" dirty="0" err="1"/>
              <a:t>आकाशगंगा</a:t>
            </a:r>
            <a:r>
              <a:rPr lang="en-US" sz="1500" dirty="0"/>
              <a:t>, </a:t>
            </a:r>
            <a:r>
              <a:rPr lang="en-US" sz="1500" dirty="0" err="1"/>
              <a:t>मिल्की-वे</a:t>
            </a:r>
            <a:r>
              <a:rPr lang="en-US" sz="1500" dirty="0"/>
              <a:t>, 200-</a:t>
            </a:r>
            <a:r>
              <a:rPr lang="en-US" sz="1500" dirty="0" err="1"/>
              <a:t>मिलियन</a:t>
            </a:r>
            <a:r>
              <a:rPr lang="en-US" sz="1500" dirty="0"/>
              <a:t> </a:t>
            </a:r>
            <a:r>
              <a:rPr lang="en-US" sz="1500" dirty="0" err="1"/>
              <a:t>वर्षों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खुद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एक</a:t>
            </a:r>
            <a:r>
              <a:rPr lang="en-US" sz="1500" dirty="0" smtClean="0"/>
              <a:t> </a:t>
            </a:r>
            <a:r>
              <a:rPr lang="en-US" sz="1500" dirty="0" err="1"/>
              <a:t>बार</a:t>
            </a:r>
            <a:r>
              <a:rPr lang="en-US" sz="1500" dirty="0"/>
              <a:t> </a:t>
            </a:r>
            <a:r>
              <a:rPr lang="en-US" sz="1500" dirty="0" err="1"/>
              <a:t>पलटती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endParaRPr lang="en-US" sz="1500" dirty="0" smtClean="0"/>
          </a:p>
          <a:p>
            <a:endParaRPr lang="en-US" sz="1500" dirty="0"/>
          </a:p>
          <a:p>
            <a:r>
              <a:rPr lang="en-US" sz="1500" dirty="0" err="1" smtClean="0"/>
              <a:t>जब</a:t>
            </a:r>
            <a:r>
              <a:rPr lang="en-US" sz="1500" dirty="0" smtClean="0"/>
              <a:t> </a:t>
            </a:r>
            <a:r>
              <a:rPr lang="en-US" sz="1500" dirty="0" err="1"/>
              <a:t>अवशिष्ट</a:t>
            </a:r>
            <a:r>
              <a:rPr lang="en-US" sz="1500" dirty="0"/>
              <a:t> </a:t>
            </a:r>
            <a:r>
              <a:rPr lang="en-US" sz="1500" dirty="0" err="1"/>
              <a:t>गैस</a:t>
            </a:r>
            <a:r>
              <a:rPr lang="en-US" sz="1500" dirty="0"/>
              <a:t> </a:t>
            </a:r>
            <a:r>
              <a:rPr lang="en-US" sz="1500" dirty="0" err="1"/>
              <a:t>किसी</a:t>
            </a:r>
            <a:r>
              <a:rPr lang="en-US" sz="1500" dirty="0"/>
              <a:t> </a:t>
            </a:r>
            <a:r>
              <a:rPr lang="en-US" sz="1500" dirty="0" err="1"/>
              <a:t>आकाशगंगा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वापस</a:t>
            </a:r>
            <a:r>
              <a:rPr lang="en-US" sz="1500" dirty="0"/>
              <a:t> </a:t>
            </a:r>
            <a:r>
              <a:rPr lang="en-US" sz="1500" dirty="0" err="1"/>
              <a:t>गिरती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अपकेंद्री</a:t>
            </a:r>
            <a:r>
              <a:rPr lang="en-US" sz="1500" dirty="0"/>
              <a:t> </a:t>
            </a:r>
            <a:r>
              <a:rPr lang="en-US" sz="1500" dirty="0" err="1"/>
              <a:t>बल</a:t>
            </a:r>
            <a:r>
              <a:rPr lang="en-US" sz="1500" dirty="0"/>
              <a:t>, </a:t>
            </a:r>
            <a:r>
              <a:rPr lang="en-US" sz="1500" dirty="0" err="1"/>
              <a:t>रेडियल</a:t>
            </a:r>
            <a:r>
              <a:rPr lang="en-US" sz="1500" dirty="0"/>
              <a:t> </a:t>
            </a:r>
            <a:r>
              <a:rPr lang="en-US" sz="1500" dirty="0" err="1"/>
              <a:t>दिशा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उसके</a:t>
            </a:r>
            <a:r>
              <a:rPr lang="en-US" sz="1500" dirty="0"/>
              <a:t> </a:t>
            </a:r>
            <a:r>
              <a:rPr lang="en-US" sz="1500" dirty="0" err="1"/>
              <a:t>संकुचन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बाधा</a:t>
            </a:r>
            <a:r>
              <a:rPr lang="en-US" sz="1500" dirty="0"/>
              <a:t> </a:t>
            </a:r>
            <a:r>
              <a:rPr lang="en-US" sz="1500" dirty="0" err="1"/>
              <a:t>उत्पन्न</a:t>
            </a:r>
            <a:r>
              <a:rPr lang="en-US" sz="1500" dirty="0"/>
              <a:t> </a:t>
            </a:r>
            <a:r>
              <a:rPr lang="en-US" sz="1500" dirty="0" err="1"/>
              <a:t>करता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हालांकि</a:t>
            </a:r>
            <a:r>
              <a:rPr lang="en-US" sz="1500" dirty="0"/>
              <a:t>, </a:t>
            </a:r>
            <a:r>
              <a:rPr lang="en-US" sz="1500" dirty="0" err="1"/>
              <a:t>रोटेशन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अक्ष</a:t>
            </a:r>
            <a:r>
              <a:rPr lang="en-US" sz="1500" dirty="0"/>
              <a:t> </a:t>
            </a:r>
            <a:r>
              <a:rPr lang="en-US" sz="1500" dirty="0" err="1"/>
              <a:t>संकुचन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विरोध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करेगा</a:t>
            </a:r>
            <a:r>
              <a:rPr lang="en-US" sz="1500" dirty="0"/>
              <a:t>. </a:t>
            </a:r>
            <a:r>
              <a:rPr lang="en-US" sz="1500" dirty="0" err="1"/>
              <a:t>आकाशगंगाओं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बीच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गैस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आकर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चपटी</a:t>
            </a:r>
            <a:r>
              <a:rPr lang="en-US" sz="1500" dirty="0"/>
              <a:t> </a:t>
            </a:r>
            <a:r>
              <a:rPr lang="en-US" sz="1500" dirty="0" err="1"/>
              <a:t>चकती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आकृति</a:t>
            </a:r>
            <a:r>
              <a:rPr lang="en-US" sz="1500" dirty="0"/>
              <a:t> </a:t>
            </a:r>
            <a:r>
              <a:rPr lang="en-US" sz="1500" dirty="0" err="1"/>
              <a:t>जैसा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700088" y="7946429"/>
            <a:ext cx="7377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गर्म</a:t>
            </a:r>
            <a:r>
              <a:rPr lang="en-US" sz="1400" dirty="0"/>
              <a:t> </a:t>
            </a:r>
            <a:r>
              <a:rPr lang="en-US" sz="1400" dirty="0" err="1"/>
              <a:t>गैस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2705992" y="8022629"/>
            <a:ext cx="7777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ठंडी</a:t>
            </a:r>
            <a:r>
              <a:rPr lang="en-US" sz="1400" dirty="0"/>
              <a:t> </a:t>
            </a:r>
            <a:r>
              <a:rPr lang="en-US" sz="1400" dirty="0" err="1"/>
              <a:t>गैस</a:t>
            </a:r>
            <a:r>
              <a:rPr lang="en-US" sz="1400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9284" y="8515945"/>
            <a:ext cx="6222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सितारे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4145525" y="8248420"/>
            <a:ext cx="6222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सितारे</a:t>
            </a:r>
            <a:endParaRPr lang="en-US" sz="14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424738" cy="9802813"/>
          </a:xfrm>
          <a:solidFill>
            <a:schemeClr val="bg1"/>
          </a:solidFill>
        </p:spPr>
        <p:txBody>
          <a:bodyPr/>
          <a:lstStyle/>
          <a:p>
            <a:pPr algn="l"/>
            <a:endParaRPr lang="en-US" dirty="0"/>
          </a:p>
        </p:txBody>
      </p:sp>
      <p:pic>
        <p:nvPicPr>
          <p:cNvPr id="45058" name="Picture 2" descr="C:\Users\HP\Desktop\1000 BILLION SUNS\PIX\milSoleils4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01" y="-51595"/>
            <a:ext cx="7466013" cy="985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4870" y="293181"/>
            <a:ext cx="390329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/>
              <a:t>यदि</a:t>
            </a:r>
            <a:r>
              <a:rPr lang="en-US" sz="1500" dirty="0"/>
              <a:t> </a:t>
            </a:r>
            <a:r>
              <a:rPr lang="en-US" sz="1500" dirty="0" err="1"/>
              <a:t>मैंने</a:t>
            </a:r>
            <a:r>
              <a:rPr lang="en-US" sz="1500" dirty="0"/>
              <a:t> </a:t>
            </a:r>
            <a:r>
              <a:rPr lang="en-US" sz="1500" dirty="0" err="1"/>
              <a:t>इसे</a:t>
            </a:r>
            <a:r>
              <a:rPr lang="en-US" sz="1500" dirty="0"/>
              <a:t> </a:t>
            </a:r>
            <a:r>
              <a:rPr lang="en-US" sz="1500" dirty="0" err="1"/>
              <a:t>सही</a:t>
            </a:r>
            <a:r>
              <a:rPr lang="en-US" sz="1500" dirty="0"/>
              <a:t> </a:t>
            </a:r>
            <a:r>
              <a:rPr lang="en-US" sz="1500" dirty="0" err="1"/>
              <a:t>ढंग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समझा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ब्रह्मांड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अनिवार्य</a:t>
            </a:r>
            <a:r>
              <a:rPr lang="en-US" sz="1500" dirty="0"/>
              <a:t> </a:t>
            </a:r>
            <a:r>
              <a:rPr lang="en-US" sz="1500" dirty="0" err="1"/>
              <a:t>रूप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दो</a:t>
            </a:r>
            <a:r>
              <a:rPr lang="en-US" sz="1500" dirty="0"/>
              <a:t> </a:t>
            </a:r>
            <a:r>
              <a:rPr lang="en-US" sz="1500" dirty="0" err="1"/>
              <a:t>प्रकार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आकाशगंगाएँ</a:t>
            </a:r>
            <a:r>
              <a:rPr lang="en-US" sz="1500" dirty="0"/>
              <a:t> </a:t>
            </a:r>
            <a:r>
              <a:rPr lang="en-US" sz="1500" dirty="0" err="1"/>
              <a:t>होती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 smtClean="0"/>
              <a:t>:</a:t>
            </a:r>
          </a:p>
          <a:p>
            <a:endParaRPr lang="en-US" sz="1500" dirty="0"/>
          </a:p>
          <a:p>
            <a:r>
              <a:rPr lang="en-US" sz="1500" dirty="0" err="1"/>
              <a:t>भारी</a:t>
            </a:r>
            <a:r>
              <a:rPr lang="en-US" sz="1500" dirty="0"/>
              <a:t> </a:t>
            </a:r>
            <a:r>
              <a:rPr lang="en-US" sz="1500" dirty="0" err="1"/>
              <a:t>आकाशगंगाएँ</a:t>
            </a:r>
            <a:r>
              <a:rPr lang="en-US" sz="1500" dirty="0"/>
              <a:t>, </a:t>
            </a:r>
            <a:r>
              <a:rPr lang="en-US" sz="1500" dirty="0" err="1"/>
              <a:t>अंडे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आकार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लगभग</a:t>
            </a:r>
            <a:r>
              <a:rPr lang="en-US" sz="1500" dirty="0"/>
              <a:t> </a:t>
            </a:r>
            <a:r>
              <a:rPr lang="en-US" sz="1500" dirty="0" err="1"/>
              <a:t>बिना</a:t>
            </a:r>
            <a:r>
              <a:rPr lang="en-US" sz="1500" dirty="0"/>
              <a:t> </a:t>
            </a:r>
            <a:r>
              <a:rPr lang="en-US" sz="1500" dirty="0" err="1"/>
              <a:t>किसी</a:t>
            </a:r>
            <a:r>
              <a:rPr lang="en-US" sz="1500" dirty="0"/>
              <a:t> </a:t>
            </a:r>
            <a:r>
              <a:rPr lang="en-US" sz="1500" dirty="0" err="1"/>
              <a:t>गैस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. </a:t>
            </a:r>
            <a:endParaRPr lang="en-US" sz="1500" dirty="0" smtClean="0"/>
          </a:p>
          <a:p>
            <a:endParaRPr lang="en-US" sz="1500" dirty="0"/>
          </a:p>
          <a:p>
            <a:r>
              <a:rPr lang="en-US" sz="1500" dirty="0" err="1"/>
              <a:t>हल्की</a:t>
            </a:r>
            <a:r>
              <a:rPr lang="en-US" sz="1500" dirty="0"/>
              <a:t> </a:t>
            </a:r>
            <a:r>
              <a:rPr lang="en-US" sz="1500" dirty="0" err="1"/>
              <a:t>आकाशगंगाएँ</a:t>
            </a:r>
            <a:r>
              <a:rPr lang="en-US" sz="1500" dirty="0"/>
              <a:t>, </a:t>
            </a:r>
            <a:r>
              <a:rPr lang="en-US" sz="1500" dirty="0" err="1"/>
              <a:t>दस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सौ</a:t>
            </a:r>
            <a:r>
              <a:rPr lang="en-US" sz="1500" dirty="0"/>
              <a:t> </a:t>
            </a:r>
            <a:r>
              <a:rPr lang="en-US" sz="1500" dirty="0" err="1"/>
              <a:t>बिलियन</a:t>
            </a:r>
            <a:r>
              <a:rPr lang="en-US" sz="1500" dirty="0"/>
              <a:t> </a:t>
            </a:r>
            <a:r>
              <a:rPr lang="en-US" sz="1500" dirty="0" err="1"/>
              <a:t>सितारों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साथ</a:t>
            </a:r>
            <a:r>
              <a:rPr lang="en-US" sz="1500" dirty="0"/>
              <a:t>,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खुद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दो</a:t>
            </a:r>
            <a:r>
              <a:rPr lang="en-US" sz="1500" dirty="0"/>
              <a:t> </a:t>
            </a:r>
            <a:r>
              <a:rPr lang="en-US" sz="1500" dirty="0" err="1"/>
              <a:t>गैसों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मिश्रण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रूप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प्रस्तुत</a:t>
            </a:r>
            <a:r>
              <a:rPr lang="en-US" sz="1500" dirty="0"/>
              <a:t> </a:t>
            </a:r>
            <a:r>
              <a:rPr lang="en-US" sz="1500" dirty="0" err="1"/>
              <a:t>करती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: "</a:t>
            </a:r>
            <a:r>
              <a:rPr lang="en-US" sz="1500" dirty="0" err="1"/>
              <a:t>स्टार-गैस</a:t>
            </a:r>
            <a:r>
              <a:rPr lang="en-US" sz="1500" dirty="0"/>
              <a:t>" </a:t>
            </a:r>
            <a:r>
              <a:rPr lang="en-US" sz="1500" dirty="0" err="1"/>
              <a:t>और</a:t>
            </a:r>
            <a:r>
              <a:rPr lang="en-US" sz="1500" dirty="0"/>
              <a:t> "</a:t>
            </a:r>
            <a:r>
              <a:rPr lang="en-US" sz="1500" dirty="0" err="1"/>
              <a:t>इंटरस्टेलर-गैस</a:t>
            </a:r>
            <a:r>
              <a:rPr lang="en-US" sz="1500" dirty="0"/>
              <a:t>".  </a:t>
            </a:r>
          </a:p>
        </p:txBody>
      </p:sp>
      <p:sp>
        <p:nvSpPr>
          <p:cNvPr id="7" name="Rectangle 6"/>
          <p:cNvSpPr/>
          <p:nvPr/>
        </p:nvSpPr>
        <p:spPr>
          <a:xfrm>
            <a:off x="664369" y="3225006"/>
            <a:ext cx="401637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वास्तव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, </a:t>
            </a:r>
            <a:r>
              <a:rPr lang="en-US" sz="1500" dirty="0" err="1"/>
              <a:t>आकाशगंगाओं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सूप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इतने</a:t>
            </a:r>
            <a:r>
              <a:rPr lang="en-US" sz="1500" dirty="0" smtClean="0"/>
              <a:t> </a:t>
            </a:r>
            <a:r>
              <a:rPr lang="en-US" sz="1500" dirty="0" err="1"/>
              <a:t>सारे</a:t>
            </a:r>
            <a:r>
              <a:rPr lang="en-US" sz="1500" dirty="0"/>
              <a:t> </a:t>
            </a:r>
            <a:r>
              <a:rPr lang="en-US" sz="1500" dirty="0" err="1"/>
              <a:t>तारे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उसकी</a:t>
            </a:r>
            <a:r>
              <a:rPr lang="en-US" sz="1500" dirty="0"/>
              <a:t> </a:t>
            </a:r>
            <a:r>
              <a:rPr lang="en-US" sz="1500" dirty="0" err="1"/>
              <a:t>तुलना</a:t>
            </a:r>
            <a:r>
              <a:rPr lang="en-US" sz="1500" dirty="0"/>
              <a:t> "</a:t>
            </a:r>
            <a:r>
              <a:rPr lang="en-US" sz="1500" dirty="0" err="1"/>
              <a:t>स्टार-गैस</a:t>
            </a:r>
            <a:r>
              <a:rPr lang="en-US" sz="1500" dirty="0"/>
              <a:t>"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के</a:t>
            </a:r>
            <a:r>
              <a:rPr lang="en-US" sz="1500" dirty="0" smtClean="0"/>
              <a:t> </a:t>
            </a:r>
            <a:r>
              <a:rPr lang="en-US" sz="1500" dirty="0" err="1"/>
              <a:t>परमाणुओं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जा</a:t>
            </a:r>
            <a:r>
              <a:rPr lang="en-US" sz="1500" dirty="0"/>
              <a:t> </a:t>
            </a:r>
            <a:r>
              <a:rPr lang="en-US" sz="1500" dirty="0" err="1"/>
              <a:t>सकती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664369" y="4613998"/>
            <a:ext cx="3373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पेंचदार</a:t>
            </a:r>
            <a:r>
              <a:rPr lang="en-US" sz="2800" dirty="0">
                <a:solidFill>
                  <a:srgbClr val="FF0000"/>
                </a:solidFill>
              </a:rPr>
              <a:t> (</a:t>
            </a:r>
            <a:r>
              <a:rPr lang="en-US" sz="2800" dirty="0" err="1">
                <a:solidFill>
                  <a:srgbClr val="FF0000"/>
                </a:solidFill>
              </a:rPr>
              <a:t>स्पाइरल</a:t>
            </a:r>
            <a:r>
              <a:rPr lang="en-US" sz="2800" dirty="0">
                <a:solidFill>
                  <a:srgbClr val="FF0000"/>
                </a:solidFill>
              </a:rPr>
              <a:t>) </a:t>
            </a:r>
            <a:r>
              <a:rPr lang="en-US" sz="2800" dirty="0" err="1">
                <a:solidFill>
                  <a:srgbClr val="FF0000"/>
                </a:solidFill>
              </a:rPr>
              <a:t>ढांचा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494870" y="6093311"/>
            <a:ext cx="305569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देखो</a:t>
            </a:r>
            <a:r>
              <a:rPr lang="en-US" sz="1500" dirty="0"/>
              <a:t>,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विलक्षण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रहा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: "</a:t>
            </a:r>
            <a:r>
              <a:rPr lang="en-US" sz="1500" dirty="0" err="1"/>
              <a:t>इंटरस्टेलर-गैस</a:t>
            </a:r>
            <a:r>
              <a:rPr lang="en-US" sz="1500" dirty="0"/>
              <a:t>" </a:t>
            </a:r>
            <a:r>
              <a:rPr lang="en-US" sz="1500" dirty="0" err="1"/>
              <a:t>और</a:t>
            </a:r>
            <a:r>
              <a:rPr lang="en-US" sz="1500" dirty="0"/>
              <a:t> "</a:t>
            </a:r>
            <a:r>
              <a:rPr lang="en-US" sz="1500" dirty="0" err="1"/>
              <a:t>स्टार-गैस</a:t>
            </a:r>
            <a:r>
              <a:rPr lang="en-US" sz="1500" dirty="0"/>
              <a:t>"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एक</a:t>
            </a:r>
            <a:r>
              <a:rPr lang="en-US" sz="1500" dirty="0" smtClean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गति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घूम</a:t>
            </a:r>
            <a:r>
              <a:rPr lang="en-US" sz="1500" dirty="0"/>
              <a:t> </a:t>
            </a:r>
            <a:r>
              <a:rPr lang="en-US" sz="1500" dirty="0" err="1"/>
              <a:t>रही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इसलिए</a:t>
            </a:r>
            <a:r>
              <a:rPr lang="en-US" sz="1500" dirty="0" smtClean="0"/>
              <a:t> </a:t>
            </a:r>
            <a:r>
              <a:rPr lang="en-US" sz="1500" dirty="0" err="1"/>
              <a:t>इंटरस्टेलर</a:t>
            </a:r>
            <a:r>
              <a:rPr lang="en-US" sz="1500" dirty="0"/>
              <a:t> </a:t>
            </a:r>
            <a:r>
              <a:rPr lang="en-US" sz="1500" dirty="0" err="1"/>
              <a:t>वातावरण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कुछ</a:t>
            </a:r>
            <a:r>
              <a:rPr lang="en-US" sz="1500" dirty="0" smtClean="0"/>
              <a:t> </a:t>
            </a:r>
            <a:r>
              <a:rPr lang="en-US" sz="1500" dirty="0" err="1"/>
              <a:t>अलग</a:t>
            </a:r>
            <a:r>
              <a:rPr lang="en-US" sz="1500" dirty="0"/>
              <a:t> </a:t>
            </a:r>
            <a:r>
              <a:rPr lang="en-US" sz="1500" dirty="0" err="1"/>
              <a:t>बन</a:t>
            </a:r>
            <a:r>
              <a:rPr lang="en-US" sz="1500" dirty="0"/>
              <a:t> </a:t>
            </a:r>
            <a:r>
              <a:rPr lang="en-US" sz="1500" dirty="0" err="1"/>
              <a:t>जाता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04182" y="7644606"/>
            <a:ext cx="185578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अवशिष्ट</a:t>
            </a:r>
            <a:r>
              <a:rPr lang="en-US" sz="1500" dirty="0"/>
              <a:t> </a:t>
            </a:r>
            <a:r>
              <a:rPr lang="en-US" sz="1500" dirty="0" err="1" smtClean="0"/>
              <a:t>गैस</a:t>
            </a:r>
            <a:r>
              <a:rPr lang="en-US" sz="1500" dirty="0" smtClean="0"/>
              <a:t> </a:t>
            </a:r>
            <a:r>
              <a:rPr lang="en-US" sz="1500" dirty="0" err="1"/>
              <a:t>अधिक</a:t>
            </a:r>
            <a:r>
              <a:rPr lang="en-US" sz="1500" dirty="0"/>
              <a:t> </a:t>
            </a:r>
            <a:r>
              <a:rPr lang="en-US" sz="1500" dirty="0" err="1"/>
              <a:t>तेजी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घूमती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07898" y="5940911"/>
            <a:ext cx="22714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स्पाइरल</a:t>
            </a:r>
            <a:r>
              <a:rPr lang="en-US" sz="1500" dirty="0"/>
              <a:t> </a:t>
            </a:r>
            <a:r>
              <a:rPr lang="en-US" sz="1500" dirty="0" err="1"/>
              <a:t>आकार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धागों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वितरित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जाती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424738" cy="98028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6082" name="Picture 2" descr="C:\Users\HP\Desktop\1000 BILLION SUNS\PIX\milSoleils4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"/>
            <a:ext cx="7424738" cy="983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88569" y="9092406"/>
            <a:ext cx="198119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 </a:t>
            </a:r>
            <a:r>
              <a:rPr lang="en-US" sz="1500" dirty="0" err="1" smtClean="0"/>
              <a:t>उसका</a:t>
            </a:r>
            <a:r>
              <a:rPr lang="en-US" sz="1500" dirty="0" smtClean="0"/>
              <a:t> </a:t>
            </a:r>
            <a:r>
              <a:rPr lang="en-US" sz="1500" dirty="0" err="1"/>
              <a:t>उत्तर</a:t>
            </a:r>
            <a:r>
              <a:rPr lang="en-US" sz="1500" dirty="0"/>
              <a:t> </a:t>
            </a:r>
            <a:r>
              <a:rPr lang="en-US" sz="1500" dirty="0" err="1"/>
              <a:t>अस्पष्ट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426369" y="1225441"/>
            <a:ext cx="198804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हेलो</a:t>
            </a:r>
            <a:r>
              <a:rPr lang="en-US" sz="1500" dirty="0"/>
              <a:t>,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व्यक्ति</a:t>
            </a:r>
            <a:r>
              <a:rPr lang="en-US" sz="1500" dirty="0"/>
              <a:t> </a:t>
            </a:r>
            <a:r>
              <a:rPr lang="en-US" sz="1500" dirty="0" err="1"/>
              <a:t>कौन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3737584" y="234841"/>
            <a:ext cx="195598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… </a:t>
            </a:r>
            <a:r>
              <a:rPr lang="en-US" sz="1500" dirty="0" err="1"/>
              <a:t>खगोलशास्त्री</a:t>
            </a:r>
            <a:r>
              <a:rPr lang="en-US" sz="1500" dirty="0"/>
              <a:t> </a:t>
            </a:r>
            <a:r>
              <a:rPr lang="en-US" sz="1500" dirty="0" err="1"/>
              <a:t>हूं</a:t>
            </a:r>
            <a:r>
              <a:rPr lang="en-US" sz="15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50569" y="1375608"/>
            <a:ext cx="141577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ये</a:t>
            </a:r>
            <a:r>
              <a:rPr lang="en-US" sz="1500" dirty="0"/>
              <a:t> </a:t>
            </a:r>
            <a:r>
              <a:rPr lang="en-US" sz="1500" dirty="0" err="1"/>
              <a:t>सभी</a:t>
            </a:r>
            <a:r>
              <a:rPr lang="en-US" sz="1500" dirty="0"/>
              <a:t> </a:t>
            </a:r>
            <a:r>
              <a:rPr lang="en-US" sz="1500" dirty="0" err="1"/>
              <a:t>तंतु</a:t>
            </a:r>
            <a:r>
              <a:rPr lang="en-US" sz="1500" dirty="0"/>
              <a:t>,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वे</a:t>
            </a:r>
            <a:r>
              <a:rPr lang="en-US" sz="1500" dirty="0" smtClean="0"/>
              <a:t> </a:t>
            </a:r>
            <a:r>
              <a:rPr lang="en-US" sz="1500" dirty="0" err="1"/>
              <a:t>किस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359569" y="2310606"/>
            <a:ext cx="324354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आकाशगंगाओं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होने</a:t>
            </a:r>
            <a:r>
              <a:rPr lang="en-US" sz="1500" dirty="0"/>
              <a:t> </a:t>
            </a:r>
            <a:r>
              <a:rPr lang="en-US" sz="1500" dirty="0" err="1" smtClean="0"/>
              <a:t>वाली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smtClean="0"/>
              <a:t> </a:t>
            </a:r>
            <a:r>
              <a:rPr lang="en-US" sz="1500" dirty="0" err="1"/>
              <a:t>सभी</a:t>
            </a:r>
            <a:r>
              <a:rPr lang="en-US" sz="1500" dirty="0"/>
              <a:t> </a:t>
            </a:r>
            <a:r>
              <a:rPr lang="en-US" sz="1500" dirty="0" err="1"/>
              <a:t>घटनाओं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बेहतर</a:t>
            </a:r>
            <a:r>
              <a:rPr lang="en-US" sz="1500" dirty="0"/>
              <a:t> </a:t>
            </a:r>
            <a:r>
              <a:rPr lang="en-US" sz="1500" dirty="0" err="1"/>
              <a:t>ढंग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से</a:t>
            </a:r>
            <a:r>
              <a:rPr lang="en-US" sz="1500" dirty="0" smtClean="0"/>
              <a:t> </a:t>
            </a:r>
            <a:r>
              <a:rPr lang="en-US" sz="1500" dirty="0" err="1" smtClean="0"/>
              <a:t>समझने</a:t>
            </a:r>
            <a:r>
              <a:rPr lang="en-US" sz="1500" dirty="0" smtClean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3739831" y="2516376"/>
            <a:ext cx="3711575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क्योंकि</a:t>
            </a:r>
            <a:r>
              <a:rPr lang="en-US" sz="1500" dirty="0"/>
              <a:t> </a:t>
            </a:r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यहाँ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हमें</a:t>
            </a:r>
            <a:r>
              <a:rPr lang="en-US" sz="1500" dirty="0"/>
              <a:t> </a:t>
            </a:r>
            <a:r>
              <a:rPr lang="en-US" sz="1500" dirty="0" err="1"/>
              <a:t>आकाशगंगाओं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पेंचदार</a:t>
            </a:r>
            <a:r>
              <a:rPr lang="en-US" sz="1500" dirty="0"/>
              <a:t> (</a:t>
            </a:r>
            <a:r>
              <a:rPr lang="en-US" sz="1500" dirty="0" err="1"/>
              <a:t>स्पाइरल</a:t>
            </a:r>
            <a:r>
              <a:rPr lang="en-US" sz="1500" dirty="0"/>
              <a:t>) </a:t>
            </a:r>
            <a:r>
              <a:rPr lang="en-US" sz="1500" dirty="0" err="1"/>
              <a:t>ढाँचे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का</a:t>
            </a:r>
            <a:r>
              <a:rPr lang="en-US" sz="1500" dirty="0" smtClean="0"/>
              <a:t> </a:t>
            </a:r>
            <a:r>
              <a:rPr lang="en-US" sz="1500" dirty="0" err="1"/>
              <a:t>कारण</a:t>
            </a:r>
            <a:r>
              <a:rPr lang="en-US" sz="1500" dirty="0"/>
              <a:t> </a:t>
            </a:r>
            <a:r>
              <a:rPr lang="en-US" sz="1500" dirty="0" err="1"/>
              <a:t>समझा</a:t>
            </a:r>
            <a:r>
              <a:rPr lang="en-US" sz="1500" dirty="0"/>
              <a:t> </a:t>
            </a:r>
            <a:r>
              <a:rPr lang="en-US" sz="1500" dirty="0" err="1"/>
              <a:t>सकते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4931569" y="3816241"/>
            <a:ext cx="147508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i-IN" sz="1500" dirty="0" smtClean="0"/>
              <a:t>अरे</a:t>
            </a:r>
            <a:r>
              <a:rPr lang="en-US" sz="1500" dirty="0" smtClean="0"/>
              <a:t>,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विशेषज्ञ</a:t>
            </a:r>
            <a:r>
              <a:rPr lang="en-US" sz="1500" dirty="0"/>
              <a:t>!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94070" y="5169397"/>
            <a:ext cx="145264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पेंचदार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smtClean="0"/>
              <a:t>(</a:t>
            </a:r>
            <a:r>
              <a:rPr lang="en-US" sz="1500" dirty="0" err="1"/>
              <a:t>स्पाइरल</a:t>
            </a:r>
            <a:r>
              <a:rPr lang="en-US" sz="1500" dirty="0"/>
              <a:t>) </a:t>
            </a:r>
            <a:r>
              <a:rPr lang="en-US" sz="1500" dirty="0" err="1"/>
              <a:t>ढाँचा</a:t>
            </a:r>
            <a:r>
              <a:rPr lang="en-US" sz="1500" dirty="0"/>
              <a:t>!?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31369" y="5797441"/>
            <a:ext cx="59343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ज़रूर</a:t>
            </a:r>
            <a:r>
              <a:rPr lang="en-US" sz="1500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38099" y="6407041"/>
            <a:ext cx="157447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गायब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गया</a:t>
            </a:r>
            <a:r>
              <a:rPr lang="en-US" sz="1500" dirty="0"/>
              <a:t>!…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41169" y="6481008"/>
            <a:ext cx="1447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 smtClean="0"/>
              <a:t>दाल</a:t>
            </a:r>
            <a:r>
              <a:rPr lang="en-US" sz="1500" dirty="0" smtClean="0"/>
              <a:t> </a:t>
            </a:r>
            <a:r>
              <a:rPr lang="en-US" sz="1500" dirty="0" err="1" smtClean="0"/>
              <a:t>में</a:t>
            </a:r>
            <a:r>
              <a:rPr lang="en-US" sz="1500" dirty="0" smtClean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काला</a:t>
            </a:r>
            <a:r>
              <a:rPr lang="en-US" sz="1500" dirty="0" smtClean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...</a:t>
            </a:r>
          </a:p>
        </p:txBody>
      </p:sp>
      <p:sp>
        <p:nvSpPr>
          <p:cNvPr id="14" name="Rectangle 13"/>
          <p:cNvSpPr/>
          <p:nvPr/>
        </p:nvSpPr>
        <p:spPr>
          <a:xfrm rot="20290189">
            <a:off x="1837044" y="7774605"/>
            <a:ext cx="700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dirty="0"/>
              <a:t>फ्लूप!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424738" cy="98028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7106" name="Picture 2" descr="C:\Users\HP\Desktop\1000 BILLION SUNS\PIX\milSoleils4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" y="32627"/>
            <a:ext cx="7466013" cy="973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91784" y="8787606"/>
            <a:ext cx="20063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 </a:t>
            </a:r>
            <a:r>
              <a:rPr lang="en-US" sz="1500" dirty="0" err="1" smtClean="0"/>
              <a:t>हाँ</a:t>
            </a:r>
            <a:r>
              <a:rPr lang="en-US" sz="1500" dirty="0"/>
              <a:t>, </a:t>
            </a:r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hi-IN" sz="1500" dirty="0" smtClean="0"/>
              <a:t>मैं</a:t>
            </a:r>
            <a:r>
              <a:rPr lang="en-US" sz="1500" dirty="0" smtClean="0"/>
              <a:t> </a:t>
            </a:r>
            <a:r>
              <a:rPr lang="hi-IN" sz="1500" dirty="0" smtClean="0"/>
              <a:t>समझा</a:t>
            </a:r>
            <a:r>
              <a:rPr lang="hi-IN" sz="1500" dirty="0"/>
              <a:t>!</a:t>
            </a:r>
            <a:r>
              <a:rPr lang="en-US" sz="1500" dirty="0" smtClean="0"/>
              <a:t>...</a:t>
            </a:r>
            <a:endParaRPr lang="en-US" sz="1500" dirty="0"/>
          </a:p>
        </p:txBody>
      </p:sp>
      <p:sp>
        <p:nvSpPr>
          <p:cNvPr id="4" name="Rectangle 3"/>
          <p:cNvSpPr/>
          <p:nvPr/>
        </p:nvSpPr>
        <p:spPr>
          <a:xfrm>
            <a:off x="32084" y="253206"/>
            <a:ext cx="3711575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hi-IN" sz="1500" dirty="0" smtClean="0"/>
              <a:t>तुम्हें</a:t>
            </a:r>
            <a:r>
              <a:rPr lang="en-US" sz="1500" dirty="0" smtClean="0"/>
              <a:t> </a:t>
            </a:r>
            <a:r>
              <a:rPr lang="hi-IN" sz="1500" dirty="0" smtClean="0"/>
              <a:t>उसका</a:t>
            </a:r>
            <a:r>
              <a:rPr lang="en-US" sz="1500" dirty="0"/>
              <a:t> </a:t>
            </a:r>
            <a:r>
              <a:rPr lang="en-US" sz="1500" dirty="0" err="1"/>
              <a:t>कहा</a:t>
            </a:r>
            <a:r>
              <a:rPr lang="en-US" sz="1500" dirty="0"/>
              <a:t> </a:t>
            </a:r>
            <a:r>
              <a:rPr lang="en-US" sz="1500" dirty="0" err="1"/>
              <a:t>समझ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 smtClean="0"/>
              <a:t>आया</a:t>
            </a:r>
            <a:r>
              <a:rPr lang="en-US" sz="1500" dirty="0" smtClean="0"/>
              <a:t>?</a:t>
            </a:r>
            <a:endParaRPr lang="en-US" sz="1500" dirty="0"/>
          </a:p>
        </p:txBody>
      </p:sp>
      <p:sp>
        <p:nvSpPr>
          <p:cNvPr id="5" name="Rectangle 4"/>
          <p:cNvSpPr/>
          <p:nvPr/>
        </p:nvSpPr>
        <p:spPr>
          <a:xfrm>
            <a:off x="1045369" y="1777206"/>
            <a:ext cx="155202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उसने</a:t>
            </a:r>
            <a:r>
              <a:rPr lang="en-US" sz="1500" dirty="0"/>
              <a:t> </a:t>
            </a:r>
            <a:r>
              <a:rPr lang="en-US" sz="1500" dirty="0" err="1"/>
              <a:t>कहा</a:t>
            </a:r>
            <a:r>
              <a:rPr lang="en-US" sz="1500" dirty="0"/>
              <a:t> "</a:t>
            </a:r>
            <a:r>
              <a:rPr lang="en-US" sz="1500" dirty="0" err="1"/>
              <a:t>फ्लूप</a:t>
            </a:r>
            <a:r>
              <a:rPr lang="en-US" sz="1500" dirty="0"/>
              <a:t>"!</a:t>
            </a:r>
          </a:p>
        </p:txBody>
      </p:sp>
      <p:sp>
        <p:nvSpPr>
          <p:cNvPr id="6" name="Rectangle 5"/>
          <p:cNvSpPr/>
          <p:nvPr/>
        </p:nvSpPr>
        <p:spPr>
          <a:xfrm>
            <a:off x="4269987" y="311041"/>
            <a:ext cx="226055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उसे</a:t>
            </a:r>
            <a:r>
              <a:rPr lang="en-US" sz="1500" dirty="0"/>
              <a:t> </a:t>
            </a:r>
            <a:r>
              <a:rPr lang="hi-IN" sz="1500" dirty="0" smtClean="0"/>
              <a:t>ज़रूर</a:t>
            </a:r>
            <a:r>
              <a:rPr lang="en-US" sz="1500" dirty="0" smtClean="0"/>
              <a:t> </a:t>
            </a:r>
            <a:r>
              <a:rPr lang="en-US" sz="1500" dirty="0" err="1" smtClean="0"/>
              <a:t>समझना</a:t>
            </a:r>
            <a:r>
              <a:rPr lang="en-US" sz="1500" dirty="0" smtClean="0"/>
              <a:t> </a:t>
            </a:r>
            <a:r>
              <a:rPr lang="en-US" sz="1500" dirty="0" err="1"/>
              <a:t>चाहूंगा</a:t>
            </a:r>
            <a:r>
              <a:rPr lang="en-US" sz="15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709253" y="2386806"/>
            <a:ext cx="1402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मेरे</a:t>
            </a:r>
            <a:r>
              <a:rPr lang="en-US" sz="1400" dirty="0"/>
              <a:t> </a:t>
            </a:r>
            <a:r>
              <a:rPr lang="en-US" sz="1400" dirty="0" err="1"/>
              <a:t>दिमाग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endParaRPr lang="en-US" sz="1400" dirty="0" smtClean="0"/>
          </a:p>
          <a:p>
            <a:pPr algn="ctr"/>
            <a:r>
              <a:rPr lang="en-US" sz="1400" dirty="0" err="1" smtClean="0"/>
              <a:t>आईडिया</a:t>
            </a:r>
            <a:r>
              <a:rPr lang="en-US" sz="1400" dirty="0" smtClean="0"/>
              <a:t> </a:t>
            </a:r>
            <a:r>
              <a:rPr lang="en-US" sz="1400" dirty="0" err="1"/>
              <a:t>आया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4231308" y="2516376"/>
            <a:ext cx="210681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पहले</a:t>
            </a:r>
            <a:r>
              <a:rPr lang="en-US" sz="1500" dirty="0"/>
              <a:t>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बर्तन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पेंदे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r>
              <a:rPr lang="en-US" sz="1500" dirty="0" err="1"/>
              <a:t>विकृत</a:t>
            </a:r>
            <a:r>
              <a:rPr lang="en-US" sz="1500" dirty="0"/>
              <a:t> </a:t>
            </a:r>
            <a:r>
              <a:rPr lang="en-US" sz="1500" dirty="0" err="1"/>
              <a:t>करके</a:t>
            </a:r>
            <a:r>
              <a:rPr lang="en-US" sz="1500" dirty="0"/>
              <a:t> </a:t>
            </a:r>
            <a:r>
              <a:rPr lang="en-US" sz="1500" dirty="0" err="1"/>
              <a:t>ख़राब</a:t>
            </a:r>
            <a:r>
              <a:rPr lang="en-US" sz="1500" dirty="0"/>
              <a:t> </a:t>
            </a:r>
            <a:r>
              <a:rPr lang="en-US" sz="1500" dirty="0" err="1"/>
              <a:t>करूंगा</a:t>
            </a:r>
            <a:r>
              <a:rPr lang="en-US" sz="1500" dirty="0"/>
              <a:t> …</a:t>
            </a:r>
          </a:p>
        </p:txBody>
      </p:sp>
      <p:sp>
        <p:nvSpPr>
          <p:cNvPr id="9" name="Rectangle 8"/>
          <p:cNvSpPr/>
          <p:nvPr/>
        </p:nvSpPr>
        <p:spPr>
          <a:xfrm>
            <a:off x="1318157" y="6273006"/>
            <a:ext cx="255847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आपने</a:t>
            </a:r>
            <a:r>
              <a:rPr lang="en-US" sz="1500" dirty="0"/>
              <a:t> </a:t>
            </a:r>
            <a:r>
              <a:rPr lang="hi-IN" sz="1500" dirty="0" smtClean="0"/>
              <a:t>उसे</a:t>
            </a:r>
            <a:r>
              <a:rPr lang="en-US" sz="1500" dirty="0" smtClean="0"/>
              <a:t> </a:t>
            </a:r>
            <a:r>
              <a:rPr lang="en-US" sz="1500" dirty="0" err="1" smtClean="0"/>
              <a:t>ग्रामोफोन</a:t>
            </a:r>
            <a:r>
              <a:rPr lang="en-US" sz="1500" dirty="0" smtClean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टर्न-टेबल</a:t>
            </a:r>
            <a:r>
              <a:rPr lang="en-US" sz="1500" dirty="0" smtClean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साथ</a:t>
            </a:r>
            <a:r>
              <a:rPr lang="en-US" sz="1500" dirty="0"/>
              <a:t> </a:t>
            </a:r>
            <a:r>
              <a:rPr lang="en-US" sz="1500" dirty="0" err="1" smtClean="0"/>
              <a:t>क्यों</a:t>
            </a:r>
            <a:r>
              <a:rPr lang="en-US" sz="1500" dirty="0" smtClean="0"/>
              <a:t> </a:t>
            </a:r>
            <a:r>
              <a:rPr lang="en-US" sz="1500" dirty="0" err="1"/>
              <a:t>जोड़ा</a:t>
            </a:r>
            <a:r>
              <a:rPr lang="en-US" sz="15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26200" y="6480477"/>
            <a:ext cx="142859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तुम</a:t>
            </a:r>
            <a:r>
              <a:rPr lang="en-US" sz="1500" dirty="0"/>
              <a:t> </a:t>
            </a:r>
            <a:r>
              <a:rPr lang="en-US" sz="1500" dirty="0" err="1"/>
              <a:t>अभी</a:t>
            </a:r>
            <a:r>
              <a:rPr lang="en-US" sz="1500" dirty="0"/>
              <a:t> </a:t>
            </a:r>
            <a:r>
              <a:rPr lang="en-US" sz="1500" dirty="0" err="1"/>
              <a:t>देखोगे</a:t>
            </a:r>
            <a:r>
              <a:rPr lang="en-US" sz="1500" dirty="0"/>
              <a:t>.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424738" cy="98028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8130" name="Picture 2" descr="C:\Users\HP\Desktop\1000 BILLION SUNS\PIX\milSoleils4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73"/>
            <a:ext cx="7424738" cy="979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208169" y="1929606"/>
            <a:ext cx="371157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359569" y="306576"/>
            <a:ext cx="2286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उस</a:t>
            </a:r>
            <a:r>
              <a:rPr lang="en-US" sz="1500" dirty="0"/>
              <a:t> </a:t>
            </a:r>
            <a:r>
              <a:rPr lang="en-US" sz="1500" dirty="0" err="1"/>
              <a:t>बर्तन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तरल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भरता</a:t>
            </a:r>
            <a:r>
              <a:rPr lang="en-US" sz="1500" dirty="0"/>
              <a:t> </a:t>
            </a:r>
            <a:r>
              <a:rPr lang="en-US" sz="1500" dirty="0" err="1"/>
              <a:t>हूं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उन्हें</a:t>
            </a:r>
            <a:r>
              <a:rPr lang="en-US" sz="1500" dirty="0"/>
              <a:t> </a:t>
            </a:r>
            <a:r>
              <a:rPr lang="en-US" sz="1500" dirty="0" err="1"/>
              <a:t>घुमाता</a:t>
            </a:r>
            <a:r>
              <a:rPr lang="en-US" sz="1500" dirty="0"/>
              <a:t> </a:t>
            </a:r>
            <a:r>
              <a:rPr lang="en-US" sz="1500" dirty="0" err="1"/>
              <a:t>हूं</a:t>
            </a:r>
            <a:r>
              <a:rPr lang="en-US" sz="15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321969" y="253206"/>
            <a:ext cx="87716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 smtClean="0"/>
              <a:t>देखो</a:t>
            </a:r>
            <a:r>
              <a:rPr lang="en-US" sz="15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3712369" y="3347878"/>
            <a:ext cx="32003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बर्तन</a:t>
            </a:r>
            <a:r>
              <a:rPr lang="en-US" sz="1500" dirty="0"/>
              <a:t> - </a:t>
            </a:r>
            <a:r>
              <a:rPr lang="en-US" sz="1500" dirty="0" err="1"/>
              <a:t>आकाशगंगा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वातावरण</a:t>
            </a:r>
            <a:r>
              <a:rPr lang="en-US" sz="1500" dirty="0"/>
              <a:t> </a:t>
            </a:r>
            <a:r>
              <a:rPr lang="en-US" sz="1500" dirty="0" err="1"/>
              <a:t>दर्शाता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कॉफी</a:t>
            </a:r>
            <a:r>
              <a:rPr lang="en-US" sz="1500" dirty="0"/>
              <a:t>, </a:t>
            </a:r>
            <a:r>
              <a:rPr lang="en-US" sz="1500" dirty="0" err="1"/>
              <a:t>बची</a:t>
            </a:r>
            <a:r>
              <a:rPr lang="en-US" sz="1500" dirty="0"/>
              <a:t> </a:t>
            </a:r>
            <a:r>
              <a:rPr lang="en-US" sz="1500" dirty="0" err="1"/>
              <a:t>हुई</a:t>
            </a:r>
            <a:r>
              <a:rPr lang="en-US" sz="1500" dirty="0"/>
              <a:t> </a:t>
            </a:r>
            <a:r>
              <a:rPr lang="en-US" sz="1500" dirty="0" err="1"/>
              <a:t>इंटरस्टेलर</a:t>
            </a:r>
            <a:r>
              <a:rPr lang="en-US" sz="1500" dirty="0"/>
              <a:t> </a:t>
            </a:r>
            <a:r>
              <a:rPr lang="en-US" sz="1500" dirty="0" err="1"/>
              <a:t>गैस</a:t>
            </a:r>
            <a:r>
              <a:rPr lang="en-US" sz="1500" dirty="0"/>
              <a:t> </a:t>
            </a:r>
            <a:r>
              <a:rPr lang="en-US" sz="1500" dirty="0" err="1"/>
              <a:t>दिखाती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अगर</a:t>
            </a:r>
            <a:r>
              <a:rPr lang="en-US" sz="1500" dirty="0"/>
              <a:t>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बर्तन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hi-IN" sz="1500" dirty="0"/>
              <a:t>रोकता</a:t>
            </a:r>
            <a:r>
              <a:rPr lang="en-US" sz="1500" dirty="0" smtClean="0"/>
              <a:t> </a:t>
            </a:r>
            <a:r>
              <a:rPr lang="en-US" sz="1500" dirty="0" err="1"/>
              <a:t>हूं</a:t>
            </a:r>
            <a:r>
              <a:rPr lang="en-US" sz="1500" dirty="0"/>
              <a:t>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कॉफी</a:t>
            </a:r>
            <a:r>
              <a:rPr lang="en-US" sz="1500" dirty="0"/>
              <a:t>, </a:t>
            </a:r>
            <a:r>
              <a:rPr lang="en-US" sz="1500" dirty="0" err="1"/>
              <a:t>बर्तन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तुलना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तेजी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घूमेगी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तब</a:t>
            </a:r>
            <a:r>
              <a:rPr lang="en-US" sz="1500" dirty="0"/>
              <a:t> </a:t>
            </a:r>
            <a:r>
              <a:rPr lang="en-US" sz="1500" dirty="0" err="1"/>
              <a:t>स्पाइरल-वेव्स</a:t>
            </a:r>
            <a:r>
              <a:rPr lang="en-US" sz="1500" dirty="0"/>
              <a:t> (</a:t>
            </a:r>
            <a:r>
              <a:rPr lang="en-US" sz="1500" dirty="0" err="1"/>
              <a:t>पेंचदार-तरंगें</a:t>
            </a:r>
            <a:r>
              <a:rPr lang="en-US" sz="1500" dirty="0"/>
              <a:t>) </a:t>
            </a:r>
            <a:r>
              <a:rPr lang="en-US" sz="1500" dirty="0" err="1"/>
              <a:t>दिखाई</a:t>
            </a:r>
            <a:r>
              <a:rPr lang="en-US" sz="1500" dirty="0"/>
              <a:t> </a:t>
            </a:r>
            <a:r>
              <a:rPr lang="en-US" sz="1500" dirty="0" err="1"/>
              <a:t>देंगी</a:t>
            </a:r>
            <a:r>
              <a:rPr lang="en-US" sz="15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874169" y="5633878"/>
            <a:ext cx="3733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आकाशगंगाओं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पेंचदार</a:t>
            </a:r>
            <a:r>
              <a:rPr lang="en-US" sz="1500" dirty="0"/>
              <a:t> </a:t>
            </a:r>
            <a:r>
              <a:rPr lang="en-US" sz="1500" dirty="0" err="1"/>
              <a:t>संरचना</a:t>
            </a:r>
            <a:r>
              <a:rPr lang="en-US" sz="1500" dirty="0"/>
              <a:t> (</a:t>
            </a:r>
            <a:r>
              <a:rPr lang="en-US" sz="1500" dirty="0" err="1"/>
              <a:t>जिनमें</a:t>
            </a:r>
            <a:r>
              <a:rPr lang="en-US" sz="1500" dirty="0"/>
              <a:t> </a:t>
            </a:r>
            <a:r>
              <a:rPr lang="en-US" sz="1500" dirty="0" err="1"/>
              <a:t>बची</a:t>
            </a:r>
            <a:r>
              <a:rPr lang="en-US" sz="1500" dirty="0"/>
              <a:t> </a:t>
            </a:r>
            <a:r>
              <a:rPr lang="en-US" sz="1500" dirty="0" err="1"/>
              <a:t>गैस</a:t>
            </a:r>
            <a:r>
              <a:rPr lang="en-US" sz="1500" dirty="0"/>
              <a:t> </a:t>
            </a:r>
            <a:r>
              <a:rPr lang="en-US" sz="1500" dirty="0" err="1"/>
              <a:t>होती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) </a:t>
            </a:r>
            <a:r>
              <a:rPr lang="en-US" sz="1500" dirty="0" err="1"/>
              <a:t>डायनामिक</a:t>
            </a:r>
            <a:r>
              <a:rPr lang="en-US" sz="1500" dirty="0"/>
              <a:t> </a:t>
            </a:r>
            <a:r>
              <a:rPr lang="en-US" sz="1500" dirty="0" err="1"/>
              <a:t>घर्षण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कारण</a:t>
            </a:r>
            <a:r>
              <a:rPr lang="en-US" sz="1500" dirty="0"/>
              <a:t> </a:t>
            </a:r>
            <a:r>
              <a:rPr lang="en-US" sz="1500" dirty="0" err="1"/>
              <a:t>होती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उसमें</a:t>
            </a:r>
            <a:r>
              <a:rPr lang="en-US" sz="1500" dirty="0"/>
              <a:t> </a:t>
            </a:r>
            <a:r>
              <a:rPr lang="en-US" sz="1500" dirty="0" err="1"/>
              <a:t>दो</a:t>
            </a:r>
            <a:r>
              <a:rPr lang="en-US" sz="1500" dirty="0"/>
              <a:t> </a:t>
            </a:r>
            <a:r>
              <a:rPr lang="en-US" sz="1500" dirty="0" err="1"/>
              <a:t>तरल</a:t>
            </a:r>
            <a:r>
              <a:rPr lang="en-US" sz="1500" dirty="0"/>
              <a:t> </a:t>
            </a:r>
            <a:r>
              <a:rPr lang="en-US" sz="1500" dirty="0" err="1"/>
              <a:t>पदार्थ</a:t>
            </a:r>
            <a:r>
              <a:rPr lang="en-US" sz="1500" dirty="0"/>
              <a:t> </a:t>
            </a:r>
            <a:r>
              <a:rPr lang="en-US" sz="1500" dirty="0" err="1"/>
              <a:t>जैसे</a:t>
            </a:r>
            <a:r>
              <a:rPr lang="en-US" sz="1500" dirty="0"/>
              <a:t>: "</a:t>
            </a:r>
            <a:r>
              <a:rPr lang="en-US" sz="1500" dirty="0" err="1"/>
              <a:t>इंटरस्टेलर-गैस</a:t>
            </a:r>
            <a:r>
              <a:rPr lang="en-US" sz="1500" dirty="0"/>
              <a:t>" </a:t>
            </a:r>
            <a:r>
              <a:rPr lang="en-US" sz="1500" dirty="0" err="1"/>
              <a:t>और</a:t>
            </a:r>
            <a:r>
              <a:rPr lang="en-US" sz="1500" dirty="0"/>
              <a:t> "</a:t>
            </a:r>
            <a:r>
              <a:rPr lang="en-US" sz="1500" dirty="0" err="1"/>
              <a:t>स्टार-गैस</a:t>
            </a:r>
            <a:r>
              <a:rPr lang="en-US" sz="1500" dirty="0"/>
              <a:t>", </a:t>
            </a:r>
            <a:r>
              <a:rPr lang="en-US" sz="1500" dirty="0" err="1"/>
              <a:t>अलग-अलग</a:t>
            </a:r>
            <a:r>
              <a:rPr lang="en-US" sz="1500" dirty="0"/>
              <a:t> </a:t>
            </a:r>
            <a:r>
              <a:rPr lang="en-US" sz="1500" dirty="0" err="1"/>
              <a:t>गति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घूमते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एक-दूसरे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रगड़ते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बिल्कुल</a:t>
            </a:r>
            <a:r>
              <a:rPr lang="en-US" sz="1500" dirty="0"/>
              <a:t> </a:t>
            </a:r>
            <a:r>
              <a:rPr lang="en-US" sz="1500" dirty="0" err="1"/>
              <a:t>उसी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r>
              <a:rPr lang="en-US" sz="1500" dirty="0" err="1"/>
              <a:t>जैसे</a:t>
            </a:r>
            <a:r>
              <a:rPr lang="en-US" sz="1500" dirty="0"/>
              <a:t> </a:t>
            </a:r>
            <a:r>
              <a:rPr lang="en-US" sz="1500" dirty="0" err="1"/>
              <a:t>तरल</a:t>
            </a:r>
            <a:r>
              <a:rPr lang="en-US" sz="1500" dirty="0"/>
              <a:t>, </a:t>
            </a:r>
            <a:r>
              <a:rPr lang="en-US" sz="1500" dirty="0" err="1"/>
              <a:t>बर्तन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पेंदे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रगड़ता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4372876" y="8157408"/>
            <a:ext cx="23874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…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उसी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r>
              <a:rPr lang="en-US" sz="1500" dirty="0" err="1"/>
              <a:t>जैसे</a:t>
            </a:r>
            <a:r>
              <a:rPr lang="en-US" sz="1500" dirty="0"/>
              <a:t> </a:t>
            </a:r>
            <a:r>
              <a:rPr lang="en-US" sz="1500" dirty="0" err="1"/>
              <a:t>कॉफी</a:t>
            </a:r>
            <a:r>
              <a:rPr lang="en-US" sz="1500" dirty="0"/>
              <a:t> </a:t>
            </a:r>
            <a:r>
              <a:rPr lang="en-US" sz="1500" dirty="0" err="1"/>
              <a:t>किसी</a:t>
            </a:r>
            <a:r>
              <a:rPr lang="en-US" sz="1500" dirty="0"/>
              <a:t> </a:t>
            </a:r>
            <a:r>
              <a:rPr lang="en-US" sz="1500" dirty="0" err="1"/>
              <a:t>कप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तल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रगड़ती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424738" cy="9802813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49154" name="Picture 2" descr="C:\Users\HP\Desktop\1000 BILLION SUNS\PIX\milSoleils48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0" y="543"/>
            <a:ext cx="7457198" cy="1006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40969" y="7720806"/>
            <a:ext cx="3124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मैंने</a:t>
            </a:r>
            <a:r>
              <a:rPr lang="en-US" sz="1400" dirty="0" smtClean="0"/>
              <a:t> </a:t>
            </a:r>
            <a:r>
              <a:rPr lang="en-US" sz="1400" dirty="0" err="1"/>
              <a:t>इस</a:t>
            </a:r>
            <a:r>
              <a:rPr lang="en-US" sz="1400" dirty="0"/>
              <a:t> </a:t>
            </a:r>
            <a:r>
              <a:rPr lang="en-US" sz="1400" dirty="0" err="1"/>
              <a:t>कांच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जार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गैस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कैद</a:t>
            </a:r>
            <a:r>
              <a:rPr lang="en-US" sz="1400" dirty="0"/>
              <a:t> </a:t>
            </a:r>
            <a:r>
              <a:rPr lang="en-US" sz="1400" dirty="0" err="1"/>
              <a:t>किया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बर्तन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तरल</a:t>
            </a:r>
            <a:r>
              <a:rPr lang="en-US" sz="1400" dirty="0"/>
              <a:t> </a:t>
            </a:r>
            <a:r>
              <a:rPr lang="en-US" sz="1400" dirty="0" err="1"/>
              <a:t>डाला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err="1"/>
              <a:t>इस</a:t>
            </a:r>
            <a:r>
              <a:rPr lang="en-US" sz="1400" dirty="0"/>
              <a:t> </a:t>
            </a:r>
            <a:r>
              <a:rPr lang="en-US" sz="1400" dirty="0" err="1"/>
              <a:t>प्रणाली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माध्यम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en-US" sz="1400" dirty="0" err="1"/>
              <a:t>इस</a:t>
            </a:r>
            <a:r>
              <a:rPr lang="en-US" sz="1400" dirty="0"/>
              <a:t> </a:t>
            </a:r>
            <a:r>
              <a:rPr lang="en-US" sz="1400" dirty="0" err="1"/>
              <a:t>बात</a:t>
            </a:r>
            <a:r>
              <a:rPr lang="en-US" sz="1400" dirty="0"/>
              <a:t> </a:t>
            </a:r>
            <a:r>
              <a:rPr lang="en-US" sz="1400" dirty="0" err="1"/>
              <a:t>अध्ययन</a:t>
            </a:r>
            <a:r>
              <a:rPr lang="en-US" sz="1400" dirty="0"/>
              <a:t> </a:t>
            </a:r>
            <a:r>
              <a:rPr lang="en-US" sz="1400" dirty="0" err="1"/>
              <a:t>कर</a:t>
            </a:r>
            <a:r>
              <a:rPr lang="en-US" sz="1400" dirty="0"/>
              <a:t> </a:t>
            </a:r>
            <a:r>
              <a:rPr lang="en-US" sz="1400" dirty="0" err="1"/>
              <a:t>सकता</a:t>
            </a:r>
            <a:r>
              <a:rPr lang="en-US" sz="1400" dirty="0"/>
              <a:t> </a:t>
            </a:r>
            <a:r>
              <a:rPr lang="en-US" sz="1400" dirty="0" err="1"/>
              <a:t>हूं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/>
              <a:t>जब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गैसीय</a:t>
            </a:r>
            <a:r>
              <a:rPr lang="en-US" sz="1400" dirty="0"/>
              <a:t> </a:t>
            </a:r>
            <a:r>
              <a:rPr lang="en-US" sz="1400" dirty="0" err="1"/>
              <a:t>द्रव्यमान</a:t>
            </a:r>
            <a:r>
              <a:rPr lang="en-US" sz="1400" dirty="0"/>
              <a:t> </a:t>
            </a:r>
            <a:r>
              <a:rPr lang="en-US" sz="1400" dirty="0" err="1"/>
              <a:t>दूसरे</a:t>
            </a:r>
            <a:r>
              <a:rPr lang="en-US" sz="1400" dirty="0"/>
              <a:t> </a:t>
            </a:r>
            <a:r>
              <a:rPr lang="en-US" sz="1400" dirty="0" err="1"/>
              <a:t>तरल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साथ</a:t>
            </a:r>
            <a:r>
              <a:rPr lang="en-US" sz="1400" dirty="0"/>
              <a:t> </a:t>
            </a:r>
            <a:r>
              <a:rPr lang="en-US" sz="1400" dirty="0" err="1"/>
              <a:t>परस्पर-सम्बन्ध</a:t>
            </a:r>
            <a:r>
              <a:rPr lang="en-US" sz="1400" dirty="0"/>
              <a:t> </a:t>
            </a:r>
            <a:r>
              <a:rPr lang="en-US" sz="1400" dirty="0" err="1"/>
              <a:t>बनाता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,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तो</a:t>
            </a:r>
            <a:r>
              <a:rPr lang="en-US" sz="1400" dirty="0" smtClean="0"/>
              <a:t> </a:t>
            </a:r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होता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511969" y="382776"/>
            <a:ext cx="27431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अंडाकार</a:t>
            </a:r>
            <a:r>
              <a:rPr lang="en-US" sz="1500" dirty="0"/>
              <a:t> </a:t>
            </a:r>
            <a:r>
              <a:rPr lang="en-US" sz="1500" dirty="0" err="1"/>
              <a:t>आकाशगंगाओं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स्पाइरल</a:t>
            </a:r>
            <a:r>
              <a:rPr lang="en-US" sz="1500" dirty="0"/>
              <a:t> (</a:t>
            </a:r>
            <a:r>
              <a:rPr lang="en-US" sz="1500" dirty="0" err="1"/>
              <a:t>पेंचदार</a:t>
            </a:r>
            <a:r>
              <a:rPr lang="en-US" sz="1500" dirty="0"/>
              <a:t>) </a:t>
            </a:r>
            <a:r>
              <a:rPr lang="en-US" sz="1500" dirty="0" err="1"/>
              <a:t>संरचना</a:t>
            </a:r>
            <a:r>
              <a:rPr lang="en-US" sz="1500" dirty="0"/>
              <a:t> </a:t>
            </a:r>
            <a:r>
              <a:rPr lang="en-US" sz="1500" dirty="0" err="1"/>
              <a:t>क्यों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होती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3696139" y="456743"/>
            <a:ext cx="26832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सिर्फ</a:t>
            </a:r>
            <a:r>
              <a:rPr lang="en-US" sz="1500" dirty="0"/>
              <a:t> </a:t>
            </a:r>
            <a:r>
              <a:rPr lang="en-US" sz="1500" dirty="0" err="1"/>
              <a:t>इसलिए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उनके</a:t>
            </a:r>
            <a:r>
              <a:rPr lang="en-US" sz="1500" dirty="0"/>
              <a:t> </a:t>
            </a:r>
            <a:r>
              <a:rPr lang="en-US" sz="1500" dirty="0" err="1"/>
              <a:t>पास</a:t>
            </a:r>
            <a:r>
              <a:rPr lang="en-US" sz="1500" dirty="0"/>
              <a:t> </a:t>
            </a:r>
            <a:r>
              <a:rPr lang="en-US" sz="1500" dirty="0" err="1"/>
              <a:t>बची</a:t>
            </a:r>
            <a:r>
              <a:rPr lang="en-US" sz="1500" dirty="0"/>
              <a:t> </a:t>
            </a:r>
            <a:r>
              <a:rPr lang="en-US" sz="1500" dirty="0" err="1"/>
              <a:t>हुई</a:t>
            </a:r>
            <a:r>
              <a:rPr lang="en-US" sz="1500" dirty="0"/>
              <a:t> </a:t>
            </a:r>
            <a:r>
              <a:rPr lang="en-US" sz="1500" dirty="0" err="1"/>
              <a:t>गैस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होती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उन्होंने</a:t>
            </a:r>
            <a:r>
              <a:rPr lang="en-US" sz="1500" dirty="0"/>
              <a:t> </a:t>
            </a:r>
            <a:r>
              <a:rPr lang="en-US" sz="1500" dirty="0" err="1"/>
              <a:t>उसे</a:t>
            </a:r>
            <a:r>
              <a:rPr lang="en-US" sz="1500" dirty="0"/>
              <a:t> </a:t>
            </a:r>
            <a:r>
              <a:rPr lang="en-US" sz="1500" dirty="0" err="1"/>
              <a:t>अपने</a:t>
            </a:r>
            <a:r>
              <a:rPr lang="en-US" sz="1500" dirty="0"/>
              <a:t> </a:t>
            </a:r>
            <a:r>
              <a:rPr lang="en-US" sz="1500" dirty="0" err="1"/>
              <a:t>सितारों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प्राथमिक</a:t>
            </a:r>
            <a:r>
              <a:rPr lang="en-US" sz="1500" dirty="0"/>
              <a:t> </a:t>
            </a:r>
            <a:r>
              <a:rPr lang="en-US" sz="1500" dirty="0" err="1"/>
              <a:t>प्रज्वलन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क्षण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खो</a:t>
            </a:r>
            <a:r>
              <a:rPr lang="en-US" sz="1500" dirty="0"/>
              <a:t> </a:t>
            </a:r>
            <a:r>
              <a:rPr lang="en-US" sz="1500" dirty="0" err="1"/>
              <a:t>दिया</a:t>
            </a:r>
            <a:r>
              <a:rPr lang="en-US" sz="1500" dirty="0"/>
              <a:t> </a:t>
            </a:r>
            <a:r>
              <a:rPr lang="en-US" sz="1500" dirty="0" err="1"/>
              <a:t>था</a:t>
            </a:r>
            <a:r>
              <a:rPr lang="en-US" sz="15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994" y="3225006"/>
            <a:ext cx="3711575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जब</a:t>
            </a:r>
            <a:r>
              <a:rPr lang="en-US" sz="1500" dirty="0"/>
              <a:t> </a:t>
            </a:r>
            <a:r>
              <a:rPr lang="en-US" sz="1500" dirty="0" err="1"/>
              <a:t>वाश-बेसिन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सिंक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खाली</a:t>
            </a:r>
            <a:r>
              <a:rPr lang="en-US" sz="1500" dirty="0"/>
              <a:t> </a:t>
            </a:r>
            <a:r>
              <a:rPr lang="en-US" sz="1500" dirty="0" err="1"/>
              <a:t>किया</a:t>
            </a:r>
            <a:r>
              <a:rPr lang="en-US" sz="1500" dirty="0"/>
              <a:t> </a:t>
            </a:r>
            <a:r>
              <a:rPr lang="en-US" sz="1500" dirty="0" err="1"/>
              <a:t>जाता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वहां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सर्पिल</a:t>
            </a:r>
            <a:r>
              <a:rPr lang="en-US" sz="1500" dirty="0"/>
              <a:t> </a:t>
            </a:r>
            <a:r>
              <a:rPr lang="en-US" sz="1500" dirty="0" err="1"/>
              <a:t>संरचना</a:t>
            </a:r>
            <a:r>
              <a:rPr lang="en-US" sz="1500" dirty="0"/>
              <a:t> </a:t>
            </a:r>
            <a:r>
              <a:rPr lang="en-US" sz="1500" dirty="0" err="1"/>
              <a:t>बनाने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डायनामिक</a:t>
            </a:r>
            <a:r>
              <a:rPr lang="en-US" sz="1500" dirty="0"/>
              <a:t> </a:t>
            </a:r>
            <a:r>
              <a:rPr lang="en-US" sz="1500" dirty="0" err="1"/>
              <a:t>घर्षण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जिम्मेदार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59568" y="4442127"/>
            <a:ext cx="3711575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i-IN" sz="1500" dirty="0"/>
              <a:t>हाँ</a:t>
            </a:r>
            <a:r>
              <a:rPr lang="en-US" sz="1500" dirty="0" smtClean="0"/>
              <a:t>, </a:t>
            </a:r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कह</a:t>
            </a:r>
            <a:r>
              <a:rPr lang="en-US" sz="1500" dirty="0"/>
              <a:t> </a:t>
            </a:r>
            <a:r>
              <a:rPr lang="en-US" sz="1500" dirty="0" err="1"/>
              <a:t>रहे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गंभीर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तो</a:t>
            </a:r>
            <a:r>
              <a:rPr lang="en-US" sz="1500" dirty="0" smtClean="0"/>
              <a:t> </a:t>
            </a:r>
            <a:r>
              <a:rPr lang="en-US" sz="1500" dirty="0" err="1"/>
              <a:t>सर्पिल</a:t>
            </a:r>
            <a:r>
              <a:rPr lang="en-US" sz="1500" dirty="0"/>
              <a:t> </a:t>
            </a:r>
            <a:r>
              <a:rPr lang="en-US" sz="1500" dirty="0" err="1"/>
              <a:t>आकाशगंगाओं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रहस्य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कुंजी</a:t>
            </a:r>
            <a:r>
              <a:rPr lang="en-US" sz="1500" dirty="0"/>
              <a:t>, </a:t>
            </a:r>
            <a:r>
              <a:rPr lang="en-US" sz="1500" dirty="0" err="1"/>
              <a:t>कॉफी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 smtClean="0"/>
              <a:t>कप</a:t>
            </a:r>
            <a:r>
              <a:rPr lang="en-US" sz="1500" dirty="0" smtClean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, </a:t>
            </a:r>
            <a:r>
              <a:rPr lang="en-US" sz="1500" dirty="0" err="1"/>
              <a:t>या</a:t>
            </a:r>
            <a:r>
              <a:rPr lang="en-US" sz="1500" dirty="0"/>
              <a:t> </a:t>
            </a:r>
            <a:r>
              <a:rPr lang="en-US" sz="1500" dirty="0" err="1"/>
              <a:t>सिंक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पाई</a:t>
            </a:r>
            <a:r>
              <a:rPr lang="en-US" sz="1500" dirty="0"/>
              <a:t> </a:t>
            </a:r>
            <a:r>
              <a:rPr lang="en-US" sz="1500" dirty="0" err="1"/>
              <a:t>जा</a:t>
            </a:r>
            <a:r>
              <a:rPr lang="en-US" sz="1500" dirty="0"/>
              <a:t> </a:t>
            </a:r>
            <a:r>
              <a:rPr lang="en-US" sz="1500" dirty="0" err="1"/>
              <a:t>सकती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?!?</a:t>
            </a:r>
          </a:p>
        </p:txBody>
      </p:sp>
      <p:sp>
        <p:nvSpPr>
          <p:cNvPr id="8" name="Rectangle 7"/>
          <p:cNvSpPr/>
          <p:nvPr/>
        </p:nvSpPr>
        <p:spPr>
          <a:xfrm>
            <a:off x="969169" y="6491058"/>
            <a:ext cx="2438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आकाशगंगायें</a:t>
            </a:r>
            <a:r>
              <a:rPr lang="en-US" sz="1500" dirty="0"/>
              <a:t>, </a:t>
            </a:r>
            <a:r>
              <a:rPr lang="en-US" sz="1500" dirty="0" err="1"/>
              <a:t>ब्रह्मांड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निकास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छेद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सकती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4299744" y="4411257"/>
            <a:ext cx="284162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वहां</a:t>
            </a:r>
            <a:r>
              <a:rPr lang="en-US" sz="1400" dirty="0"/>
              <a:t> </a:t>
            </a:r>
            <a:r>
              <a:rPr lang="en-US" sz="1400" dirty="0" err="1"/>
              <a:t>हमने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तरल</a:t>
            </a:r>
            <a:r>
              <a:rPr lang="en-US" sz="1400" dirty="0"/>
              <a:t> </a:t>
            </a:r>
            <a:r>
              <a:rPr lang="en-US" sz="1400" dirty="0" err="1"/>
              <a:t>पदार्थ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ठोस</a:t>
            </a:r>
            <a:r>
              <a:rPr lang="en-US" sz="1400" dirty="0"/>
              <a:t> </a:t>
            </a:r>
            <a:r>
              <a:rPr lang="en-US" sz="1400" dirty="0" err="1"/>
              <a:t>दीवार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बीच</a:t>
            </a:r>
            <a:r>
              <a:rPr lang="en-US" sz="1400" dirty="0"/>
              <a:t> </a:t>
            </a:r>
            <a:r>
              <a:rPr lang="en-US" sz="1400" dirty="0" err="1"/>
              <a:t>परस्पर-सम्बन्ध</a:t>
            </a:r>
            <a:r>
              <a:rPr lang="en-US" sz="1400" dirty="0"/>
              <a:t> </a:t>
            </a:r>
            <a:r>
              <a:rPr lang="en-US" sz="1400" dirty="0" err="1"/>
              <a:t>बनाया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err="1"/>
              <a:t>चलें</a:t>
            </a:r>
            <a:r>
              <a:rPr lang="en-US" sz="1400" dirty="0"/>
              <a:t>, </a:t>
            </a:r>
            <a:r>
              <a:rPr lang="en-US" sz="1400" dirty="0" err="1"/>
              <a:t>अब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ऐसी</a:t>
            </a:r>
            <a:r>
              <a:rPr lang="en-US" sz="1400" dirty="0"/>
              <a:t> </a:t>
            </a:r>
            <a:r>
              <a:rPr lang="en-US" sz="1400" dirty="0" err="1"/>
              <a:t>प्रणाली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साथ</a:t>
            </a:r>
            <a:r>
              <a:rPr lang="en-US" sz="1400" dirty="0"/>
              <a:t> </a:t>
            </a:r>
            <a:r>
              <a:rPr lang="en-US" sz="1400" dirty="0" err="1"/>
              <a:t>कोशिश</a:t>
            </a:r>
            <a:r>
              <a:rPr lang="en-US" sz="1400" dirty="0"/>
              <a:t> </a:t>
            </a:r>
            <a:r>
              <a:rPr lang="en-US" sz="1400" dirty="0" err="1"/>
              <a:t>करें</a:t>
            </a:r>
            <a:r>
              <a:rPr lang="en-US" sz="1400" dirty="0"/>
              <a:t> </a:t>
            </a:r>
            <a:r>
              <a:rPr lang="en-US" sz="1400" dirty="0" err="1"/>
              <a:t>जिसमें</a:t>
            </a:r>
            <a:r>
              <a:rPr lang="en-US" sz="1400" dirty="0"/>
              <a:t> </a:t>
            </a:r>
            <a:r>
              <a:rPr lang="en-US" sz="1400" dirty="0" err="1"/>
              <a:t>दो</a:t>
            </a:r>
            <a:r>
              <a:rPr lang="en-US" sz="1400" dirty="0"/>
              <a:t> </a:t>
            </a:r>
            <a:r>
              <a:rPr lang="en-US" sz="1400" dirty="0" err="1"/>
              <a:t>तरल</a:t>
            </a:r>
            <a:r>
              <a:rPr lang="en-US" sz="1400" dirty="0"/>
              <a:t> </a:t>
            </a:r>
            <a:r>
              <a:rPr lang="en-US" sz="1400" dirty="0" err="1"/>
              <a:t>आपस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परस्पर-सम्बन्ध</a:t>
            </a:r>
            <a:r>
              <a:rPr lang="en-US" sz="1400" dirty="0"/>
              <a:t> </a:t>
            </a:r>
            <a:r>
              <a:rPr lang="en-US" sz="1400" dirty="0" err="1"/>
              <a:t>रखते</a:t>
            </a:r>
            <a:r>
              <a:rPr lang="en-US" sz="1400" dirty="0"/>
              <a:t> </a:t>
            </a:r>
            <a:r>
              <a:rPr lang="en-US" sz="1400" dirty="0" err="1"/>
              <a:t>हों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03115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424738" cy="98028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0178" name="Picture 2" descr="C:\Users\HP\Desktop\1000 BILLION SUNS\PIX\milSoleils49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4" y="0"/>
            <a:ext cx="7466012" cy="1022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9143" y="9495036"/>
            <a:ext cx="63722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एक</a:t>
            </a:r>
            <a:r>
              <a:rPr lang="en-US" sz="1400" dirty="0" smtClean="0"/>
              <a:t> </a:t>
            </a:r>
            <a:r>
              <a:rPr lang="en-US" sz="1400" dirty="0" err="1"/>
              <a:t>घटना</a:t>
            </a:r>
            <a:r>
              <a:rPr lang="en-US" sz="1400" dirty="0"/>
              <a:t> </a:t>
            </a:r>
            <a:r>
              <a:rPr lang="en-US" sz="1400" dirty="0" err="1"/>
              <a:t>जिसमें</a:t>
            </a:r>
            <a:r>
              <a:rPr lang="en-US" sz="1400" dirty="0"/>
              <a:t> </a:t>
            </a:r>
            <a:r>
              <a:rPr lang="en-US" sz="1400" dirty="0" err="1"/>
              <a:t>गर्मी</a:t>
            </a:r>
            <a:r>
              <a:rPr lang="en-US" sz="1400" dirty="0"/>
              <a:t> </a:t>
            </a:r>
            <a:r>
              <a:rPr lang="en-US" sz="1400" dirty="0" err="1"/>
              <a:t>निकलती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जो</a:t>
            </a:r>
            <a:r>
              <a:rPr lang="en-US" sz="1400" dirty="0"/>
              <a:t> </a:t>
            </a:r>
            <a:r>
              <a:rPr lang="en-US" sz="1400" dirty="0" err="1"/>
              <a:t>ऊर्जा</a:t>
            </a:r>
            <a:r>
              <a:rPr lang="en-US" sz="1400" dirty="0"/>
              <a:t> </a:t>
            </a:r>
            <a:r>
              <a:rPr lang="en-US" sz="1400" dirty="0" err="1" smtClean="0"/>
              <a:t>चक्रवात</a:t>
            </a:r>
            <a:r>
              <a:rPr lang="en-US" sz="1400" dirty="0" smtClean="0"/>
              <a:t> </a:t>
            </a:r>
            <a:r>
              <a:rPr lang="en-US" sz="1400" dirty="0" err="1" smtClean="0"/>
              <a:t>को</a:t>
            </a:r>
            <a:r>
              <a:rPr lang="en-US" sz="1400" dirty="0" smtClean="0"/>
              <a:t> </a:t>
            </a:r>
            <a:r>
              <a:rPr lang="en-US" sz="1400" dirty="0" err="1"/>
              <a:t>ऊर्जा</a:t>
            </a:r>
            <a:r>
              <a:rPr lang="en-US" sz="1400" dirty="0"/>
              <a:t> </a:t>
            </a:r>
            <a:r>
              <a:rPr lang="en-US" sz="1400" dirty="0" err="1"/>
              <a:t>प्रदान</a:t>
            </a:r>
            <a:r>
              <a:rPr lang="en-US" sz="1400" dirty="0"/>
              <a:t> </a:t>
            </a:r>
            <a:r>
              <a:rPr lang="en-US" sz="1400" dirty="0" err="1"/>
              <a:t>करती</a:t>
            </a:r>
            <a:r>
              <a:rPr lang="en-US" sz="1400" dirty="0"/>
              <a:t> </a:t>
            </a:r>
            <a:r>
              <a:rPr lang="en-US" sz="1400" dirty="0" err="1" smtClean="0"/>
              <a:t>है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1520032" y="487958"/>
            <a:ext cx="43434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तरल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गैस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साथ</a:t>
            </a:r>
            <a:r>
              <a:rPr lang="en-US" sz="1500" dirty="0"/>
              <a:t> </a:t>
            </a:r>
            <a:r>
              <a:rPr lang="en-US" sz="1500" dirty="0" err="1"/>
              <a:t>रगड़ना</a:t>
            </a:r>
            <a:r>
              <a:rPr lang="en-US" sz="1500" dirty="0"/>
              <a:t> </a:t>
            </a:r>
            <a:r>
              <a:rPr lang="en-US" sz="1500" dirty="0" err="1"/>
              <a:t>अपेक्षाकृत</a:t>
            </a:r>
            <a:r>
              <a:rPr lang="en-US" sz="1500" dirty="0"/>
              <a:t> </a:t>
            </a:r>
            <a:r>
              <a:rPr lang="en-US" sz="1500" dirty="0" err="1"/>
              <a:t>कमजोर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उससे</a:t>
            </a:r>
            <a:r>
              <a:rPr lang="en-US" sz="1500" dirty="0"/>
              <a:t> </a:t>
            </a:r>
            <a:r>
              <a:rPr lang="en-US" sz="1500" dirty="0" err="1"/>
              <a:t>स्थानीय</a:t>
            </a:r>
            <a:r>
              <a:rPr lang="en-US" sz="1500" dirty="0"/>
              <a:t> </a:t>
            </a:r>
            <a:r>
              <a:rPr lang="en-US" sz="1500" dirty="0" err="1"/>
              <a:t>तापमान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दबाव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कम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उतार-चढ़ाव</a:t>
            </a:r>
            <a:r>
              <a:rPr lang="en-US" sz="1500" dirty="0"/>
              <a:t> </a:t>
            </a:r>
            <a:r>
              <a:rPr lang="en-US" sz="1500" dirty="0" err="1"/>
              <a:t>पैदा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. </a:t>
            </a:r>
            <a:r>
              <a:rPr lang="en-US" sz="1500" dirty="0" err="1"/>
              <a:t>अधिक-से-अधिक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प्रतिशत</a:t>
            </a:r>
            <a:r>
              <a:rPr lang="en-US" sz="1500" dirty="0"/>
              <a:t> 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794" y="1754376"/>
            <a:ext cx="3711575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मेरी</a:t>
            </a:r>
            <a:r>
              <a:rPr lang="en-US" sz="1500" dirty="0"/>
              <a:t> </a:t>
            </a:r>
            <a:r>
              <a:rPr lang="en-US" sz="1500" dirty="0" err="1"/>
              <a:t>गैस</a:t>
            </a:r>
            <a:r>
              <a:rPr lang="en-US" sz="1500" dirty="0"/>
              <a:t> </a:t>
            </a:r>
            <a:r>
              <a:rPr lang="en-US" sz="1500" dirty="0" err="1"/>
              <a:t>जल</a:t>
            </a:r>
            <a:r>
              <a:rPr lang="en-US" sz="1500" dirty="0"/>
              <a:t> </a:t>
            </a:r>
            <a:r>
              <a:rPr lang="en-US" sz="1500" dirty="0" err="1"/>
              <a:t>वाष्प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सुपरचार्ज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वो</a:t>
            </a:r>
            <a:r>
              <a:rPr lang="en-US" sz="1500" dirty="0" smtClean="0"/>
              <a:t> </a:t>
            </a:r>
            <a:r>
              <a:rPr lang="en-US" sz="1500" dirty="0" err="1"/>
              <a:t>केवल</a:t>
            </a:r>
            <a:r>
              <a:rPr lang="en-US" sz="1500" dirty="0"/>
              <a:t> </a:t>
            </a:r>
            <a:r>
              <a:rPr lang="en-US" sz="1500" dirty="0" err="1"/>
              <a:t>तभी</a:t>
            </a:r>
            <a:r>
              <a:rPr lang="en-US" sz="1500" dirty="0"/>
              <a:t> </a:t>
            </a:r>
            <a:r>
              <a:rPr lang="en-US" sz="1500" dirty="0" err="1"/>
              <a:t>कंडेन्स</a:t>
            </a:r>
            <a:r>
              <a:rPr lang="en-US" sz="1500" dirty="0"/>
              <a:t> </a:t>
            </a:r>
            <a:r>
              <a:rPr lang="en-US" sz="1500" dirty="0" err="1"/>
              <a:t>होती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जब</a:t>
            </a:r>
            <a:r>
              <a:rPr lang="en-US" sz="1500" dirty="0"/>
              <a:t> </a:t>
            </a:r>
            <a:r>
              <a:rPr lang="en-US" sz="1500" dirty="0" err="1"/>
              <a:t>तापमान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मामूली</a:t>
            </a:r>
            <a:r>
              <a:rPr lang="en-US" sz="1500" dirty="0"/>
              <a:t> </a:t>
            </a:r>
            <a:r>
              <a:rPr lang="en-US" sz="1500" dirty="0" err="1"/>
              <a:t>उतार-चढ़ाव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(*)</a:t>
            </a:r>
          </a:p>
        </p:txBody>
      </p:sp>
      <p:sp>
        <p:nvSpPr>
          <p:cNvPr id="6" name="Rectangle 5"/>
          <p:cNvSpPr/>
          <p:nvPr/>
        </p:nvSpPr>
        <p:spPr>
          <a:xfrm>
            <a:off x="486657" y="3049776"/>
            <a:ext cx="238751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देखो</a:t>
            </a:r>
            <a:r>
              <a:rPr lang="en-US" sz="1500" dirty="0"/>
              <a:t>! </a:t>
            </a:r>
            <a:r>
              <a:rPr lang="en-US" sz="1500" dirty="0" err="1"/>
              <a:t>आर्चीबाल्ड</a:t>
            </a:r>
            <a:r>
              <a:rPr lang="en-US" sz="1500" dirty="0"/>
              <a:t> </a:t>
            </a:r>
            <a:r>
              <a:rPr lang="en-US" sz="1500" dirty="0" err="1"/>
              <a:t>ने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शानदार</a:t>
            </a:r>
            <a:r>
              <a:rPr lang="en-US" sz="1500" dirty="0"/>
              <a:t> </a:t>
            </a:r>
            <a:r>
              <a:rPr lang="en-US" sz="1500" dirty="0" err="1" smtClean="0"/>
              <a:t>कृत्रिम</a:t>
            </a:r>
            <a:r>
              <a:rPr lang="en-US" sz="1500" dirty="0" smtClean="0"/>
              <a:t> </a:t>
            </a:r>
            <a:r>
              <a:rPr lang="en-US" sz="1500" dirty="0" err="1"/>
              <a:t>चक्रवात</a:t>
            </a:r>
            <a:r>
              <a:rPr lang="en-US" sz="1500" dirty="0"/>
              <a:t> (Cyclone) </a:t>
            </a:r>
            <a:r>
              <a:rPr lang="en-US" sz="1500" dirty="0" err="1"/>
              <a:t>बनाया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178969" y="4883041"/>
            <a:ext cx="108234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सुन्दर</a:t>
            </a:r>
            <a:r>
              <a:rPr lang="en-US" sz="1500" dirty="0"/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1883569" y="6044406"/>
            <a:ext cx="46482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मैक्स</a:t>
            </a:r>
            <a:r>
              <a:rPr lang="en-US" sz="1500" dirty="0"/>
              <a:t>, </a:t>
            </a:r>
            <a:r>
              <a:rPr lang="en-US" sz="1500" dirty="0" err="1"/>
              <a:t>तुम</a:t>
            </a:r>
            <a:r>
              <a:rPr lang="en-US" sz="1500" dirty="0"/>
              <a:t> </a:t>
            </a:r>
            <a:r>
              <a:rPr lang="en-US" sz="1500" dirty="0" err="1"/>
              <a:t>सही</a:t>
            </a:r>
            <a:r>
              <a:rPr lang="en-US" sz="1500" dirty="0"/>
              <a:t> </a:t>
            </a:r>
            <a:r>
              <a:rPr lang="en-US" sz="1500" dirty="0" err="1"/>
              <a:t>कह</a:t>
            </a:r>
            <a:r>
              <a:rPr lang="en-US" sz="1500" dirty="0"/>
              <a:t> </a:t>
            </a:r>
            <a:r>
              <a:rPr lang="en-US" sz="1500" dirty="0" err="1"/>
              <a:t>रहे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!</a:t>
            </a:r>
          </a:p>
          <a:p>
            <a:pPr algn="ctr"/>
            <a:r>
              <a:rPr lang="en-US" sz="1500" dirty="0" err="1"/>
              <a:t>चक्रवात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, </a:t>
            </a:r>
            <a:r>
              <a:rPr lang="en-US" sz="1500" dirty="0" err="1"/>
              <a:t>जब</a:t>
            </a:r>
            <a:r>
              <a:rPr lang="en-US" sz="1500" dirty="0"/>
              <a:t> </a:t>
            </a:r>
            <a:r>
              <a:rPr lang="en-US" sz="1500" dirty="0" err="1"/>
              <a:t>सुपरचार्ज</a:t>
            </a:r>
            <a:r>
              <a:rPr lang="en-US" sz="1500" dirty="0"/>
              <a:t> </a:t>
            </a:r>
            <a:r>
              <a:rPr lang="en-US" sz="1500" dirty="0" err="1"/>
              <a:t>नम</a:t>
            </a:r>
            <a:r>
              <a:rPr lang="en-US" sz="1500" dirty="0"/>
              <a:t> </a:t>
            </a:r>
            <a:r>
              <a:rPr lang="en-US" sz="1500" dirty="0" err="1"/>
              <a:t>हवा</a:t>
            </a:r>
            <a:r>
              <a:rPr lang="en-US" sz="1500" dirty="0"/>
              <a:t> </a:t>
            </a:r>
            <a:r>
              <a:rPr lang="en-US" sz="1500" dirty="0" err="1"/>
              <a:t>तरल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"</a:t>
            </a:r>
            <a:r>
              <a:rPr lang="en-US" sz="1500" dirty="0" err="1"/>
              <a:t>रगड़ती</a:t>
            </a:r>
            <a:r>
              <a:rPr lang="en-US" sz="1500" dirty="0"/>
              <a:t>"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तो</a:t>
            </a:r>
            <a:r>
              <a:rPr lang="en-US" sz="1500" dirty="0" smtClean="0"/>
              <a:t> </a:t>
            </a:r>
            <a:r>
              <a:rPr lang="en-US" sz="1500" dirty="0" err="1"/>
              <a:t>उससे</a:t>
            </a:r>
            <a:r>
              <a:rPr lang="en-US" sz="1500" dirty="0"/>
              <a:t> </a:t>
            </a:r>
            <a:r>
              <a:rPr lang="en-US" sz="1500" dirty="0" err="1"/>
              <a:t>दबाव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तापमान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उतार-चढ़ाव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भाप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संघनन</a:t>
            </a:r>
            <a:r>
              <a:rPr lang="en-US" sz="1500" dirty="0"/>
              <a:t> (</a:t>
            </a:r>
            <a:r>
              <a:rPr lang="en-US" sz="1500" dirty="0" err="1"/>
              <a:t>कंडेंसशन</a:t>
            </a:r>
            <a:r>
              <a:rPr lang="en-US" sz="1500" dirty="0"/>
              <a:t>)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बंद</a:t>
            </a:r>
            <a:r>
              <a:rPr lang="en-US" sz="1500" dirty="0"/>
              <a:t> </a:t>
            </a:r>
            <a:r>
              <a:rPr lang="en-US" sz="1500" dirty="0" err="1"/>
              <a:t>करता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दूसरी</a:t>
            </a:r>
            <a:r>
              <a:rPr lang="en-US" sz="1500" dirty="0"/>
              <a:t> </a:t>
            </a:r>
            <a:r>
              <a:rPr lang="en-US" sz="1500" dirty="0" err="1"/>
              <a:t>घटना</a:t>
            </a:r>
            <a:r>
              <a:rPr lang="en-US" sz="1500" dirty="0"/>
              <a:t>, </a:t>
            </a:r>
            <a:r>
              <a:rPr lang="en-US" sz="1500" dirty="0" err="1"/>
              <a:t>प्राथमिक</a:t>
            </a:r>
            <a:r>
              <a:rPr lang="en-US" sz="1500" dirty="0"/>
              <a:t> </a:t>
            </a:r>
            <a:r>
              <a:rPr lang="en-US" sz="1500" dirty="0" err="1"/>
              <a:t>सर्पिल</a:t>
            </a:r>
            <a:r>
              <a:rPr lang="en-US" sz="1500" dirty="0"/>
              <a:t> </a:t>
            </a:r>
            <a:r>
              <a:rPr lang="en-US" sz="1500" dirty="0" err="1"/>
              <a:t>घटना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, </a:t>
            </a:r>
            <a:r>
              <a:rPr lang="en-US" sz="1500" dirty="0" err="1"/>
              <a:t>हिंसक</a:t>
            </a:r>
            <a:r>
              <a:rPr lang="en-US" sz="1500" dirty="0"/>
              <a:t> </a:t>
            </a:r>
            <a:r>
              <a:rPr lang="en-US" sz="1500" dirty="0" err="1"/>
              <a:t>रूप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प्रकट</a:t>
            </a:r>
            <a:r>
              <a:rPr lang="en-US" sz="1500" dirty="0"/>
              <a:t> </a:t>
            </a:r>
            <a:r>
              <a:rPr lang="en-US" sz="1500" dirty="0" err="1"/>
              <a:t>करती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(**)</a:t>
            </a:r>
          </a:p>
        </p:txBody>
      </p:sp>
      <p:sp>
        <p:nvSpPr>
          <p:cNvPr id="9" name="Rectangle 8"/>
          <p:cNvSpPr/>
          <p:nvPr/>
        </p:nvSpPr>
        <p:spPr>
          <a:xfrm>
            <a:off x="3026569" y="7774176"/>
            <a:ext cx="292176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ठीक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इसका</a:t>
            </a:r>
            <a:r>
              <a:rPr lang="en-US" sz="1500" dirty="0"/>
              <a:t> </a:t>
            </a:r>
            <a:r>
              <a:rPr lang="en-US" sz="1500" dirty="0" err="1"/>
              <a:t>आकाशगंगाओं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साथ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लेना-देना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? </a:t>
            </a:r>
            <a:r>
              <a:rPr lang="en-US" sz="1500" dirty="0" err="1"/>
              <a:t>सर्पिल</a:t>
            </a:r>
            <a:r>
              <a:rPr lang="en-US" sz="1500" dirty="0"/>
              <a:t> </a:t>
            </a:r>
            <a:r>
              <a:rPr lang="en-US" sz="1500" dirty="0" err="1"/>
              <a:t>संरचना</a:t>
            </a:r>
            <a:r>
              <a:rPr lang="en-US" sz="1500" dirty="0"/>
              <a:t> </a:t>
            </a:r>
            <a:r>
              <a:rPr lang="en-US" sz="1500" dirty="0" err="1"/>
              <a:t>कोई</a:t>
            </a:r>
            <a:r>
              <a:rPr lang="en-US" sz="1500" dirty="0"/>
              <a:t> </a:t>
            </a:r>
            <a:r>
              <a:rPr lang="en-US" sz="1500" dirty="0" err="1"/>
              <a:t>भाप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बादल</a:t>
            </a:r>
            <a:r>
              <a:rPr lang="en-US" sz="1500" dirty="0"/>
              <a:t>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77503" y="9165629"/>
            <a:ext cx="15728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/>
              <a:t>सुपर-क्रिटिकल</a:t>
            </a:r>
            <a:r>
              <a:rPr lang="en-US" sz="1400" dirty="0" smtClean="0"/>
              <a:t> </a:t>
            </a:r>
            <a:r>
              <a:rPr lang="en-US" sz="1400" dirty="0" err="1"/>
              <a:t>वाष्प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53809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424738" cy="98028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HP\Desktop\1000 BILLION SUNS\PIX\milSoleils0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0" y="-1"/>
            <a:ext cx="7430127" cy="980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97631" y="8609785"/>
            <a:ext cx="1371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 </a:t>
            </a:r>
            <a:r>
              <a:rPr lang="en-US" sz="1000" dirty="0" err="1" smtClean="0"/>
              <a:t>क्रिसमस</a:t>
            </a:r>
            <a:endParaRPr lang="en-US" sz="1000" dirty="0"/>
          </a:p>
        </p:txBody>
      </p:sp>
      <p:sp>
        <p:nvSpPr>
          <p:cNvPr id="4" name="Rectangle 3"/>
          <p:cNvSpPr/>
          <p:nvPr/>
        </p:nvSpPr>
        <p:spPr>
          <a:xfrm>
            <a:off x="435769" y="100806"/>
            <a:ext cx="1321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चेतावनी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9587" y="907212"/>
            <a:ext cx="32000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खगोलशास्त्र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नवीन</a:t>
            </a:r>
            <a:r>
              <a:rPr lang="en-US" sz="1500" dirty="0"/>
              <a:t> </a:t>
            </a:r>
            <a:r>
              <a:rPr lang="en-US" sz="1500" dirty="0" err="1"/>
              <a:t>विज्ञान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कुछ</a:t>
            </a:r>
            <a:r>
              <a:rPr lang="en-US" sz="1500" dirty="0" smtClean="0"/>
              <a:t> </a:t>
            </a:r>
            <a:r>
              <a:rPr lang="en-US" sz="1500" dirty="0" err="1"/>
              <a:t>साल</a:t>
            </a:r>
            <a:r>
              <a:rPr lang="en-US" sz="1500" dirty="0"/>
              <a:t> </a:t>
            </a:r>
            <a:r>
              <a:rPr lang="en-US" sz="1500" dirty="0" err="1"/>
              <a:t>पहले</a:t>
            </a:r>
            <a:r>
              <a:rPr lang="en-US" sz="1500" dirty="0"/>
              <a:t> </a:t>
            </a:r>
            <a:r>
              <a:rPr lang="en-US" sz="1500" dirty="0" err="1"/>
              <a:t>तक</a:t>
            </a:r>
            <a:r>
              <a:rPr lang="en-US" sz="1500" dirty="0"/>
              <a:t> </a:t>
            </a:r>
            <a:r>
              <a:rPr lang="en-US" sz="1500" dirty="0" err="1"/>
              <a:t>लोगों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गन्दी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हवा</a:t>
            </a:r>
            <a:r>
              <a:rPr lang="en-US" sz="1500" dirty="0" smtClean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माध्यम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विषय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जानकारी</a:t>
            </a:r>
            <a:r>
              <a:rPr lang="en-US" sz="1500" dirty="0"/>
              <a:t> </a:t>
            </a:r>
            <a:r>
              <a:rPr lang="en-US" sz="1500" dirty="0" err="1"/>
              <a:t>मिलती</a:t>
            </a:r>
            <a:r>
              <a:rPr lang="en-US" sz="1500" dirty="0"/>
              <a:t> </a:t>
            </a:r>
            <a:r>
              <a:rPr lang="en-US" sz="1500" dirty="0" err="1"/>
              <a:t>थी</a:t>
            </a:r>
            <a:r>
              <a:rPr lang="en-US" sz="15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197769" y="2158206"/>
            <a:ext cx="30306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आकाशगंगा-विषयक</a:t>
            </a:r>
            <a:r>
              <a:rPr lang="en-US" sz="1400" dirty="0"/>
              <a:t> </a:t>
            </a:r>
            <a:r>
              <a:rPr lang="en-US" sz="1400" dirty="0" err="1"/>
              <a:t>शोध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अभी</a:t>
            </a:r>
            <a:r>
              <a:rPr lang="en-US" sz="1400" dirty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एक</a:t>
            </a:r>
            <a:r>
              <a:rPr lang="en-US" sz="1400" dirty="0" smtClean="0"/>
              <a:t> </a:t>
            </a:r>
            <a:r>
              <a:rPr lang="en-US" sz="1400" dirty="0" err="1"/>
              <a:t>केप्लेर</a:t>
            </a:r>
            <a:r>
              <a:rPr lang="en-US" sz="1400" dirty="0"/>
              <a:t> </a:t>
            </a:r>
            <a:r>
              <a:rPr lang="en-US" sz="1400" dirty="0" err="1"/>
              <a:t>या</a:t>
            </a:r>
            <a:r>
              <a:rPr lang="en-US" sz="1400" dirty="0"/>
              <a:t> </a:t>
            </a:r>
            <a:r>
              <a:rPr lang="en-US" sz="1400" dirty="0" err="1"/>
              <a:t>लाप्लास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इंतजार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हम</a:t>
            </a:r>
            <a:r>
              <a:rPr lang="en-US" sz="1400" dirty="0" smtClean="0"/>
              <a:t> </a:t>
            </a:r>
            <a:r>
              <a:rPr lang="en-US" sz="1400" dirty="0" err="1"/>
              <a:t>अभी</a:t>
            </a:r>
            <a:r>
              <a:rPr lang="en-US" sz="1400" dirty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जानते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/>
              <a:t>जिस</a:t>
            </a:r>
            <a:r>
              <a:rPr lang="en-US" sz="1400" dirty="0"/>
              <a:t> </a:t>
            </a:r>
            <a:r>
              <a:rPr lang="en-US" sz="1400" dirty="0" err="1"/>
              <a:t>वस्तु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en-US" sz="1400" dirty="0" err="1"/>
              <a:t>आकाशगंगा</a:t>
            </a:r>
            <a:r>
              <a:rPr lang="en-US" sz="1400" dirty="0"/>
              <a:t> </a:t>
            </a:r>
            <a:r>
              <a:rPr lang="en-US" sz="1400" dirty="0" err="1"/>
              <a:t>कहते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, </a:t>
            </a:r>
            <a:r>
              <a:rPr lang="en-US" sz="1400" dirty="0" err="1"/>
              <a:t>उसका</a:t>
            </a:r>
            <a:r>
              <a:rPr lang="en-US" sz="1400" dirty="0"/>
              <a:t> </a:t>
            </a:r>
            <a:r>
              <a:rPr lang="en-US" sz="1400" dirty="0" err="1"/>
              <a:t>वर्णन</a:t>
            </a:r>
            <a:r>
              <a:rPr lang="en-US" sz="1400" dirty="0"/>
              <a:t> </a:t>
            </a:r>
            <a:r>
              <a:rPr lang="en-US" sz="1400" dirty="0" err="1"/>
              <a:t>करने</a:t>
            </a:r>
            <a:r>
              <a:rPr lang="en-US" sz="1400" dirty="0"/>
              <a:t> </a:t>
            </a:r>
            <a:r>
              <a:rPr lang="en-US" sz="1400" dirty="0" err="1"/>
              <a:t>वाली</a:t>
            </a:r>
            <a:r>
              <a:rPr lang="en-US" sz="1400" dirty="0"/>
              <a:t> </a:t>
            </a:r>
            <a:r>
              <a:rPr lang="en-US" sz="1400" dirty="0" err="1"/>
              <a:t>समीकरण</a:t>
            </a:r>
            <a:r>
              <a:rPr lang="en-US" sz="1400" dirty="0"/>
              <a:t> </a:t>
            </a:r>
            <a:r>
              <a:rPr lang="en-US" sz="1400" dirty="0" err="1"/>
              <a:t>प्रणाली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संतोषजनक</a:t>
            </a:r>
            <a:r>
              <a:rPr lang="en-US" sz="1400" dirty="0"/>
              <a:t> </a:t>
            </a:r>
            <a:r>
              <a:rPr lang="en-US" sz="1400" dirty="0" err="1"/>
              <a:t>गणितीय</a:t>
            </a:r>
            <a:r>
              <a:rPr lang="en-US" sz="1400" dirty="0"/>
              <a:t> </a:t>
            </a:r>
            <a:r>
              <a:rPr lang="en-US" sz="1400" dirty="0" err="1"/>
              <a:t>समाधान</a:t>
            </a:r>
            <a:r>
              <a:rPr lang="en-US" sz="1400" dirty="0"/>
              <a:t> </a:t>
            </a:r>
            <a:r>
              <a:rPr lang="en-US" sz="1400" dirty="0" err="1"/>
              <a:t>कैसे</a:t>
            </a:r>
            <a:r>
              <a:rPr lang="en-US" sz="1400" dirty="0"/>
              <a:t> </a:t>
            </a:r>
            <a:r>
              <a:rPr lang="en-US" sz="1400" dirty="0" err="1"/>
              <a:t>करें</a:t>
            </a:r>
            <a:r>
              <a:rPr lang="en-US" sz="14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550569" y="2458288"/>
            <a:ext cx="20843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इस</a:t>
            </a:r>
            <a:r>
              <a:rPr lang="en-US" sz="1400" dirty="0"/>
              <a:t> </a:t>
            </a:r>
            <a:r>
              <a:rPr lang="en-US" sz="1400" dirty="0" err="1"/>
              <a:t>क्षेत्र</a:t>
            </a:r>
            <a:r>
              <a:rPr lang="en-US" sz="1400" dirty="0"/>
              <a:t> </a:t>
            </a:r>
            <a:r>
              <a:rPr lang="en-US" sz="1400" dirty="0" err="1" smtClean="0"/>
              <a:t>में</a:t>
            </a:r>
            <a:r>
              <a:rPr lang="en-US" sz="1400" dirty="0" smtClean="0"/>
              <a:t> </a:t>
            </a:r>
            <a:r>
              <a:rPr lang="en-US" sz="1400" dirty="0" err="1" smtClean="0"/>
              <a:t>विचारक</a:t>
            </a:r>
            <a:r>
              <a:rPr lang="en-US" sz="1400" dirty="0" smtClean="0"/>
              <a:t> </a:t>
            </a:r>
            <a:br>
              <a:rPr lang="en-US" sz="1400" dirty="0" smtClean="0"/>
            </a:br>
            <a:r>
              <a:rPr lang="en-US" sz="1400" dirty="0" err="1" smtClean="0"/>
              <a:t>एक</a:t>
            </a:r>
            <a:r>
              <a:rPr lang="en-US" sz="1400" dirty="0" smtClean="0"/>
              <a:t> </a:t>
            </a:r>
            <a:r>
              <a:rPr lang="en-US" sz="1400" dirty="0" err="1"/>
              <a:t>सदी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अधिक</a:t>
            </a:r>
            <a:r>
              <a:rPr lang="en-US" sz="1400" dirty="0"/>
              <a:t> </a:t>
            </a:r>
            <a:r>
              <a:rPr lang="en-US" sz="1400" dirty="0" err="1"/>
              <a:t>समय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, </a:t>
            </a:r>
            <a:r>
              <a:rPr lang="en-US" sz="1400" dirty="0" err="1"/>
              <a:t>पानी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चल</a:t>
            </a:r>
            <a:r>
              <a:rPr lang="en-US" sz="1400" dirty="0"/>
              <a:t> </a:t>
            </a:r>
            <a:r>
              <a:rPr lang="en-US" sz="1400" dirty="0" err="1"/>
              <a:t>रहे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3270008" y="4086542"/>
            <a:ext cx="32617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विडंबना</a:t>
            </a:r>
            <a:r>
              <a:rPr lang="en-US" sz="1400" dirty="0"/>
              <a:t>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/>
              <a:t>ब्रह्मांड</a:t>
            </a:r>
            <a:r>
              <a:rPr lang="en-US" sz="1400" dirty="0"/>
              <a:t> (</a:t>
            </a:r>
            <a:r>
              <a:rPr lang="en-US" sz="1400" dirty="0" err="1"/>
              <a:t>बिग-बैंग</a:t>
            </a:r>
            <a:r>
              <a:rPr lang="en-US" sz="1400" dirty="0"/>
              <a:t>)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बचपना</a:t>
            </a:r>
            <a:r>
              <a:rPr lang="en-US" sz="1400" dirty="0"/>
              <a:t> </a:t>
            </a:r>
            <a:r>
              <a:rPr lang="en-US" sz="1400" dirty="0" err="1"/>
              <a:t>उसकी</a:t>
            </a:r>
            <a:r>
              <a:rPr lang="en-US" sz="1400" dirty="0"/>
              <a:t> </a:t>
            </a:r>
            <a:r>
              <a:rPr lang="en-US" sz="1400" dirty="0" err="1"/>
              <a:t>युवावस्था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तुलना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बेहतर</a:t>
            </a:r>
            <a:r>
              <a:rPr lang="en-US" sz="1400" dirty="0"/>
              <a:t> </a:t>
            </a:r>
            <a:r>
              <a:rPr lang="en-US" sz="1400" dirty="0" err="1"/>
              <a:t>समझा</a:t>
            </a:r>
            <a:r>
              <a:rPr lang="en-US" sz="1400" dirty="0"/>
              <a:t> </a:t>
            </a:r>
            <a:r>
              <a:rPr lang="en-US" sz="1400" dirty="0" err="1"/>
              <a:t>गया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, </a:t>
            </a:r>
            <a:r>
              <a:rPr lang="en-US" sz="1400" dirty="0" err="1"/>
              <a:t>जो</a:t>
            </a:r>
            <a:r>
              <a:rPr lang="en-US" sz="1400" dirty="0"/>
              <a:t> </a:t>
            </a:r>
            <a:r>
              <a:rPr lang="en-US" sz="1400" dirty="0" err="1"/>
              <a:t>अभी</a:t>
            </a:r>
            <a:r>
              <a:rPr lang="en-US" sz="1400" dirty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... </a:t>
            </a:r>
            <a:r>
              <a:rPr lang="en-US" sz="1400" dirty="0" err="1"/>
              <a:t>अस्पष्ट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2438" y="4934404"/>
            <a:ext cx="39809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en-US" sz="1400" dirty="0" err="1"/>
              <a:t>अभी</a:t>
            </a:r>
            <a:r>
              <a:rPr lang="en-US" sz="1400" dirty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err="1"/>
              <a:t>एकमत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सहमति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बहुत</a:t>
            </a:r>
            <a:r>
              <a:rPr lang="en-US" sz="1400" dirty="0"/>
              <a:t> </a:t>
            </a:r>
            <a:r>
              <a:rPr lang="en-US" sz="1400" dirty="0" err="1"/>
              <a:t>दूर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और</a:t>
            </a:r>
            <a:r>
              <a:rPr lang="en-US" sz="1400" dirty="0" smtClean="0"/>
              <a:t> </a:t>
            </a:r>
            <a:r>
              <a:rPr lang="en-US" sz="1400" dirty="0" err="1"/>
              <a:t>आकाशगंगाओं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जन्म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विकास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विषय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पूरी</a:t>
            </a:r>
            <a:r>
              <a:rPr lang="en-US" sz="1400" dirty="0"/>
              <a:t> </a:t>
            </a:r>
            <a:r>
              <a:rPr lang="en-US" sz="1400" dirty="0" err="1"/>
              <a:t>तरह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विरोधाभासी</a:t>
            </a:r>
            <a:r>
              <a:rPr lang="en-US" sz="1400" dirty="0"/>
              <a:t> </a:t>
            </a:r>
            <a:r>
              <a:rPr lang="en-US" sz="1400" dirty="0" err="1"/>
              <a:t>सिद्धांत</a:t>
            </a:r>
            <a:r>
              <a:rPr lang="en-US" sz="1400" dirty="0"/>
              <a:t> </a:t>
            </a:r>
            <a:r>
              <a:rPr lang="en-US" sz="1400" dirty="0" err="1"/>
              <a:t>प्रचलित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9569" y="5943143"/>
            <a:ext cx="3711575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अंतरिक्ष</a:t>
            </a:r>
            <a:r>
              <a:rPr lang="en-US" sz="1500" dirty="0"/>
              <a:t> </a:t>
            </a:r>
            <a:r>
              <a:rPr lang="en-US" sz="1500" dirty="0" err="1"/>
              <a:t>टेलीस्कोप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मदद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एकत्र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गई</a:t>
            </a:r>
            <a:r>
              <a:rPr lang="en-US" sz="1500" dirty="0"/>
              <a:t> </a:t>
            </a:r>
            <a:r>
              <a:rPr lang="en-US" sz="1500" dirty="0" err="1"/>
              <a:t>जानकारी</a:t>
            </a:r>
            <a:r>
              <a:rPr lang="en-US" sz="1500" dirty="0"/>
              <a:t>,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सबसे</a:t>
            </a:r>
            <a:r>
              <a:rPr lang="en-US" sz="1500" dirty="0"/>
              <a:t> </a:t>
            </a:r>
            <a:r>
              <a:rPr lang="en-US" sz="1500" dirty="0" err="1"/>
              <a:t>शक्तिशाली</a:t>
            </a:r>
            <a:r>
              <a:rPr lang="en-US" sz="1500" dirty="0"/>
              <a:t> </a:t>
            </a:r>
            <a:r>
              <a:rPr lang="en-US" sz="1500" dirty="0" err="1"/>
              <a:t>कंप्यूटरों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विश्लेषण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भविष्य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शायद</a:t>
            </a:r>
            <a:r>
              <a:rPr lang="en-US" sz="1500" dirty="0"/>
              <a:t> </a:t>
            </a:r>
            <a:r>
              <a:rPr lang="en-US" sz="1500" dirty="0" err="1"/>
              <a:t>किसी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सुसंगत</a:t>
            </a:r>
            <a:r>
              <a:rPr lang="en-US" sz="1500" dirty="0" smtClean="0"/>
              <a:t> </a:t>
            </a:r>
            <a:r>
              <a:rPr lang="en-US" sz="1500" dirty="0" err="1"/>
              <a:t>मत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पहुंच</a:t>
            </a:r>
            <a:r>
              <a:rPr lang="en-US" sz="1500" dirty="0"/>
              <a:t> </a:t>
            </a:r>
            <a:r>
              <a:rPr lang="en-US" sz="1500" dirty="0" err="1"/>
              <a:t>पाएं</a:t>
            </a:r>
            <a:r>
              <a:rPr lang="en-US" sz="1500" dirty="0"/>
              <a:t> ....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97969" y="7240776"/>
            <a:ext cx="3711575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इसलिए</a:t>
            </a:r>
            <a:r>
              <a:rPr lang="en-US" sz="1500" dirty="0"/>
              <a:t> </a:t>
            </a:r>
            <a:r>
              <a:rPr lang="en-US" sz="1500" dirty="0" err="1"/>
              <a:t>लेखक</a:t>
            </a:r>
            <a:r>
              <a:rPr lang="en-US" sz="1500" dirty="0"/>
              <a:t> </a:t>
            </a:r>
            <a:r>
              <a:rPr lang="en-US" sz="1500" dirty="0" err="1"/>
              <a:t>ने</a:t>
            </a:r>
            <a:r>
              <a:rPr lang="en-US" sz="1500" dirty="0"/>
              <a:t> </a:t>
            </a:r>
            <a:r>
              <a:rPr lang="en-US" sz="1500" dirty="0" err="1"/>
              <a:t>यहाँ</a:t>
            </a:r>
            <a:r>
              <a:rPr lang="en-US" sz="1500" dirty="0"/>
              <a:t> </a:t>
            </a:r>
            <a:r>
              <a:rPr lang="en-US" sz="1500" dirty="0" err="1" smtClean="0"/>
              <a:t>पर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व्यक्तिगत</a:t>
            </a:r>
            <a:r>
              <a:rPr lang="en-US" sz="1500" dirty="0"/>
              <a:t> </a:t>
            </a:r>
            <a:r>
              <a:rPr lang="en-US" sz="1500" dirty="0" err="1"/>
              <a:t>विकल्प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hi-IN" sz="1500" dirty="0"/>
              <a:t>चुना</a:t>
            </a:r>
            <a:r>
              <a:rPr lang="en-US" sz="1500" dirty="0" smtClean="0"/>
              <a:t> </a:t>
            </a:r>
            <a:r>
              <a:rPr lang="en-US" sz="1500" dirty="0" err="1" smtClean="0"/>
              <a:t>है</a:t>
            </a:r>
            <a:r>
              <a:rPr lang="en-US" sz="1500" dirty="0" smtClean="0"/>
              <a:t>. </a:t>
            </a:r>
            <a:r>
              <a:rPr lang="en-US" sz="1500" dirty="0" err="1"/>
              <a:t>शायद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दिन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कहानी</a:t>
            </a:r>
            <a:r>
              <a:rPr lang="en-US" sz="1500" dirty="0"/>
              <a:t> </a:t>
            </a:r>
            <a:r>
              <a:rPr lang="en-US" sz="1500" dirty="0" err="1"/>
              <a:t>लोगों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सुस्पष्ट</a:t>
            </a:r>
            <a:r>
              <a:rPr lang="en-US" sz="1500" dirty="0"/>
              <a:t> </a:t>
            </a:r>
            <a:r>
              <a:rPr lang="en-US" sz="1500" dirty="0" err="1"/>
              <a:t>संश्लेषण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रूप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दिखाई</a:t>
            </a:r>
            <a:r>
              <a:rPr lang="en-US" sz="1500" dirty="0"/>
              <a:t> </a:t>
            </a:r>
            <a:r>
              <a:rPr lang="en-US" sz="1500" dirty="0" err="1"/>
              <a:t>दे</a:t>
            </a:r>
            <a:r>
              <a:rPr lang="en-US" sz="1500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55335" y="8235841"/>
            <a:ext cx="305404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या</a:t>
            </a:r>
            <a:r>
              <a:rPr lang="en-US" sz="1500" dirty="0"/>
              <a:t>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पूरी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बकवास</a:t>
            </a:r>
            <a:r>
              <a:rPr lang="en-US" sz="1500" dirty="0"/>
              <a:t> </a:t>
            </a:r>
            <a:r>
              <a:rPr lang="en-US" sz="1500" dirty="0" err="1"/>
              <a:t>नज़र</a:t>
            </a:r>
            <a:r>
              <a:rPr lang="en-US" sz="1500" dirty="0"/>
              <a:t> </a:t>
            </a:r>
            <a:r>
              <a:rPr lang="en-US" sz="1500" dirty="0" err="1"/>
              <a:t>आए</a:t>
            </a:r>
            <a:r>
              <a:rPr lang="en-US" sz="1500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3996633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424738" cy="98028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1202" name="Picture 2" descr="C:\Users\HP\Desktop\1000 BILLION SUNS\PIX\milSoleils5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3"/>
            <a:ext cx="7466013" cy="980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79169" y="5434806"/>
            <a:ext cx="207883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 smtClean="0"/>
              <a:t>देखें</a:t>
            </a:r>
            <a:r>
              <a:rPr lang="en-US" sz="1500" dirty="0" smtClean="0"/>
              <a:t> </a:t>
            </a:r>
            <a:r>
              <a:rPr lang="en-US" sz="1500" dirty="0" err="1"/>
              <a:t>जब</a:t>
            </a:r>
            <a:r>
              <a:rPr lang="en-US" sz="1500" dirty="0"/>
              <a:t> </a:t>
            </a:r>
            <a:r>
              <a:rPr lang="en-US" sz="1500" dirty="0" err="1"/>
              <a:t>इंटरस्टेलर-गैस</a:t>
            </a:r>
            <a:r>
              <a:rPr lang="en-US" sz="1500" dirty="0"/>
              <a:t> </a:t>
            </a:r>
            <a:r>
              <a:rPr lang="en-US" sz="1500" dirty="0" err="1"/>
              <a:t>इन</a:t>
            </a:r>
            <a:r>
              <a:rPr lang="en-US" sz="1500" dirty="0"/>
              <a:t> '</a:t>
            </a:r>
            <a:r>
              <a:rPr lang="en-US" sz="1500" dirty="0" err="1"/>
              <a:t>घाटियों</a:t>
            </a:r>
            <a:r>
              <a:rPr lang="en-US" sz="1500" dirty="0"/>
              <a:t>'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गिरती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816769" y="329405"/>
            <a:ext cx="56388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चलें</a:t>
            </a:r>
            <a:r>
              <a:rPr lang="en-US" sz="1500" dirty="0"/>
              <a:t>,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आकाशगंगाओं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मॉडल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लौटें</a:t>
            </a:r>
            <a:r>
              <a:rPr lang="en-US" sz="1500" dirty="0"/>
              <a:t>. </a:t>
            </a:r>
            <a:r>
              <a:rPr lang="en-US" sz="1500" dirty="0" err="1"/>
              <a:t>तरल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"</a:t>
            </a:r>
            <a:r>
              <a:rPr lang="en-US" sz="1500" dirty="0" err="1"/>
              <a:t>स्टार-गैस</a:t>
            </a:r>
            <a:r>
              <a:rPr lang="en-US" sz="1500" dirty="0"/>
              <a:t>"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का</a:t>
            </a:r>
            <a:r>
              <a:rPr lang="en-US" sz="1500" dirty="0" smtClean="0"/>
              <a:t> </a:t>
            </a:r>
            <a:r>
              <a:rPr lang="en-US" sz="1500" dirty="0" err="1"/>
              <a:t>प्रतिनिधित्व</a:t>
            </a:r>
            <a:r>
              <a:rPr lang="en-US" sz="1500" dirty="0"/>
              <a:t> </a:t>
            </a:r>
            <a:r>
              <a:rPr lang="en-US" sz="1500" dirty="0" err="1"/>
              <a:t>करता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अपने</a:t>
            </a:r>
            <a:r>
              <a:rPr lang="en-US" sz="1500" dirty="0"/>
              <a:t> "</a:t>
            </a:r>
            <a:r>
              <a:rPr lang="en-US" sz="1500" dirty="0" err="1"/>
              <a:t>बेसिन</a:t>
            </a:r>
            <a:r>
              <a:rPr lang="en-US" sz="1500" dirty="0"/>
              <a:t>"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घूमता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उसके</a:t>
            </a:r>
            <a:r>
              <a:rPr lang="en-US" sz="1500" dirty="0" smtClean="0"/>
              <a:t> </a:t>
            </a:r>
            <a:r>
              <a:rPr lang="en-US" sz="1500" dirty="0" err="1"/>
              <a:t>ऊपर</a:t>
            </a:r>
            <a:r>
              <a:rPr lang="en-US" sz="1500" dirty="0"/>
              <a:t> </a:t>
            </a:r>
            <a:r>
              <a:rPr lang="en-US" sz="1500" dirty="0" err="1"/>
              <a:t>अवशिष्ट</a:t>
            </a:r>
            <a:r>
              <a:rPr lang="en-US" sz="1500" dirty="0"/>
              <a:t> </a:t>
            </a:r>
            <a:r>
              <a:rPr lang="en-US" sz="1500" dirty="0" err="1"/>
              <a:t>गैस</a:t>
            </a:r>
            <a:r>
              <a:rPr lang="en-US" sz="1500" dirty="0"/>
              <a:t> </a:t>
            </a:r>
            <a:r>
              <a:rPr lang="en-US" sz="1500" dirty="0" err="1"/>
              <a:t>होती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थोड़ा</a:t>
            </a:r>
            <a:r>
              <a:rPr lang="en-US" sz="1500" dirty="0"/>
              <a:t> </a:t>
            </a:r>
            <a:r>
              <a:rPr lang="en-US" sz="1500" dirty="0" err="1"/>
              <a:t>तेज</a:t>
            </a:r>
            <a:r>
              <a:rPr lang="en-US" sz="1500" dirty="0"/>
              <a:t> </a:t>
            </a:r>
            <a:r>
              <a:rPr lang="en-US" sz="1500" dirty="0" err="1"/>
              <a:t>घूमती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उससे</a:t>
            </a:r>
            <a:r>
              <a:rPr lang="en-US" sz="1500" dirty="0" smtClean="0"/>
              <a:t> </a:t>
            </a:r>
            <a:r>
              <a:rPr lang="en-US" sz="1500" dirty="0" err="1"/>
              <a:t>डायनामिक</a:t>
            </a:r>
            <a:r>
              <a:rPr lang="en-US" sz="1500" dirty="0"/>
              <a:t> </a:t>
            </a:r>
            <a:r>
              <a:rPr lang="en-US" sz="1500" dirty="0" err="1"/>
              <a:t>घर्षण</a:t>
            </a:r>
            <a:r>
              <a:rPr lang="en-US" sz="1500" dirty="0"/>
              <a:t> </a:t>
            </a:r>
            <a:r>
              <a:rPr lang="en-US" sz="1500" dirty="0" err="1"/>
              <a:t>पैदा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द्रव्यमान</a:t>
            </a:r>
            <a:r>
              <a:rPr lang="en-US" sz="1500" dirty="0"/>
              <a:t> </a:t>
            </a:r>
            <a:r>
              <a:rPr lang="en-US" sz="1500" dirty="0" err="1"/>
              <a:t>अलग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hi-IN" sz="1500" dirty="0" smtClean="0"/>
              <a:t>वितरित</a:t>
            </a:r>
            <a:r>
              <a:rPr lang="en-US" sz="1500" dirty="0" smtClean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उसमें</a:t>
            </a:r>
            <a:r>
              <a:rPr lang="en-US" sz="1500" dirty="0" smtClean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उतार-चढाव</a:t>
            </a:r>
            <a:r>
              <a:rPr lang="en-US" sz="1500" dirty="0"/>
              <a:t> </a:t>
            </a:r>
            <a:r>
              <a:rPr lang="en-US" sz="1500" dirty="0" err="1"/>
              <a:t>होते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उनकी</a:t>
            </a:r>
            <a:r>
              <a:rPr lang="en-US" sz="1500" dirty="0"/>
              <a:t> </a:t>
            </a:r>
            <a:r>
              <a:rPr lang="en-US" sz="1500" dirty="0" err="1"/>
              <a:t>ज्यामिति</a:t>
            </a:r>
            <a:r>
              <a:rPr lang="en-US" sz="1500" dirty="0"/>
              <a:t> </a:t>
            </a:r>
            <a:r>
              <a:rPr lang="en-US" sz="1500" dirty="0" err="1"/>
              <a:t>सर्पिल</a:t>
            </a:r>
            <a:r>
              <a:rPr lang="en-US" sz="1500" dirty="0"/>
              <a:t> </a:t>
            </a:r>
            <a:r>
              <a:rPr lang="en-US" sz="1500" dirty="0" err="1"/>
              <a:t>होती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353594" y="2135376"/>
            <a:ext cx="3711575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पदार्थ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प्रत्येक</a:t>
            </a:r>
            <a:r>
              <a:rPr lang="en-US" sz="1500" dirty="0"/>
              <a:t> </a:t>
            </a:r>
            <a:r>
              <a:rPr lang="en-US" sz="1500" dirty="0" err="1"/>
              <a:t>सघनन</a:t>
            </a:r>
            <a:r>
              <a:rPr lang="en-US" sz="1500" dirty="0"/>
              <a:t> (</a:t>
            </a:r>
            <a:r>
              <a:rPr lang="en-US" sz="1500" dirty="0" err="1"/>
              <a:t>तारा</a:t>
            </a:r>
            <a:r>
              <a:rPr lang="en-US" sz="1500" dirty="0"/>
              <a:t> </a:t>
            </a:r>
            <a:r>
              <a:rPr lang="en-US" sz="1500" dirty="0" err="1"/>
              <a:t>या</a:t>
            </a:r>
            <a:r>
              <a:rPr lang="en-US" sz="1500" dirty="0"/>
              <a:t> </a:t>
            </a:r>
            <a:r>
              <a:rPr lang="en-US" sz="1500" dirty="0" err="1"/>
              <a:t>गैस</a:t>
            </a:r>
            <a:r>
              <a:rPr lang="en-US" sz="1500" dirty="0"/>
              <a:t>)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शीघ्र</a:t>
            </a:r>
            <a:r>
              <a:rPr lang="en-US" sz="1500" dirty="0" smtClean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फोम</a:t>
            </a:r>
            <a:r>
              <a:rPr lang="en-US" sz="1500" dirty="0"/>
              <a:t> </a:t>
            </a:r>
            <a:r>
              <a:rPr lang="en-US" sz="1500" dirty="0" err="1"/>
              <a:t>समर्थन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पहुँचता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जहाँ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भी</a:t>
            </a:r>
            <a:r>
              <a:rPr lang="en-US" sz="1500" dirty="0" smtClean="0"/>
              <a:t> </a:t>
            </a:r>
            <a:r>
              <a:rPr lang="en-US" sz="1500" dirty="0" err="1"/>
              <a:t>द्रव्यमान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वहाँ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वक्र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453358" y="4063206"/>
            <a:ext cx="111601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फोम</a:t>
            </a:r>
            <a:r>
              <a:rPr lang="en-US" sz="1500" dirty="0"/>
              <a:t> </a:t>
            </a:r>
            <a:r>
              <a:rPr lang="en-US" sz="1500" dirty="0" err="1"/>
              <a:t>समर्थन</a:t>
            </a:r>
            <a:endParaRPr lang="en-US" sz="1500" dirty="0"/>
          </a:p>
        </p:txBody>
      </p:sp>
      <p:sp>
        <p:nvSpPr>
          <p:cNvPr id="7" name="Rectangle 6"/>
          <p:cNvSpPr/>
          <p:nvPr/>
        </p:nvSpPr>
        <p:spPr>
          <a:xfrm>
            <a:off x="1578769" y="4520406"/>
            <a:ext cx="3711575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दूसरे</a:t>
            </a:r>
            <a:r>
              <a:rPr lang="en-US" sz="1500" dirty="0"/>
              <a:t> </a:t>
            </a:r>
            <a:r>
              <a:rPr lang="en-US" sz="1500" dirty="0" err="1"/>
              <a:t>शब्दों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, </a:t>
            </a:r>
            <a:r>
              <a:rPr lang="en-US" sz="1500" dirty="0" err="1"/>
              <a:t>हमें</a:t>
            </a:r>
            <a:r>
              <a:rPr lang="en-US" sz="1500" dirty="0"/>
              <a:t> </a:t>
            </a:r>
            <a:r>
              <a:rPr lang="en-US" sz="1500" dirty="0" err="1"/>
              <a:t>सर्पिल</a:t>
            </a:r>
            <a:r>
              <a:rPr lang="en-US" sz="1500" dirty="0"/>
              <a:t> </a:t>
            </a:r>
            <a:r>
              <a:rPr lang="en-US" sz="1500" dirty="0" err="1"/>
              <a:t>आकार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घाटियां</a:t>
            </a:r>
            <a:r>
              <a:rPr lang="en-US" sz="1500" dirty="0"/>
              <a:t> </a:t>
            </a:r>
            <a:r>
              <a:rPr lang="en-US" sz="1500" dirty="0" err="1"/>
              <a:t>दिखाई</a:t>
            </a:r>
            <a:r>
              <a:rPr lang="en-US" sz="1500" dirty="0"/>
              <a:t> </a:t>
            </a:r>
            <a:r>
              <a:rPr lang="en-US" sz="1500" dirty="0" err="1"/>
              <a:t>देते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err="1"/>
              <a:t>जहां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गैस</a:t>
            </a:r>
            <a:r>
              <a:rPr lang="en-US" sz="1500" dirty="0"/>
              <a:t> </a:t>
            </a:r>
            <a:r>
              <a:rPr lang="en-US" sz="1500" dirty="0" err="1"/>
              <a:t>इकट्ठा</a:t>
            </a:r>
            <a:r>
              <a:rPr lang="en-US" sz="1500" dirty="0"/>
              <a:t> </a:t>
            </a:r>
            <a:r>
              <a:rPr lang="en-US" sz="1500" dirty="0" err="1"/>
              <a:t>होती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397669" y="5353696"/>
            <a:ext cx="2209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मुझे</a:t>
            </a:r>
            <a:r>
              <a:rPr lang="en-US" sz="1500" dirty="0"/>
              <a:t> </a:t>
            </a:r>
            <a:r>
              <a:rPr lang="en-US" sz="1500" dirty="0" err="1"/>
              <a:t>कहीं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सांद्र</a:t>
            </a:r>
            <a:r>
              <a:rPr lang="en-US" sz="1500" dirty="0"/>
              <a:t> </a:t>
            </a:r>
            <a:r>
              <a:rPr lang="en-US" sz="1500" dirty="0" err="1"/>
              <a:t>जल-वाष्प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दिख</a:t>
            </a:r>
            <a:r>
              <a:rPr lang="en-US" sz="1500" dirty="0"/>
              <a:t> </a:t>
            </a:r>
            <a:r>
              <a:rPr lang="en-US" sz="1500" dirty="0" err="1"/>
              <a:t>रहा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2797969" y="5270824"/>
            <a:ext cx="179044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चलें</a:t>
            </a:r>
            <a:r>
              <a:rPr lang="en-US" sz="1500" dirty="0"/>
              <a:t>, </a:t>
            </a:r>
            <a:r>
              <a:rPr lang="en-US" sz="1500" dirty="0" err="1"/>
              <a:t>थोड़ी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इंटरस्टेलर-गैस</a:t>
            </a:r>
            <a:r>
              <a:rPr lang="en-US" sz="1500" dirty="0" smtClean="0"/>
              <a:t> </a:t>
            </a:r>
            <a:br>
              <a:rPr lang="en-US" sz="1500" dirty="0" smtClean="0"/>
            </a:br>
            <a:r>
              <a:rPr lang="en-US" sz="1500" dirty="0" err="1" smtClean="0"/>
              <a:t>इकट्ठा</a:t>
            </a:r>
            <a:r>
              <a:rPr lang="en-US" sz="1500" dirty="0" smtClean="0"/>
              <a:t> </a:t>
            </a:r>
            <a:r>
              <a:rPr lang="en-US" sz="1500" dirty="0" err="1"/>
              <a:t>करें</a:t>
            </a:r>
            <a:r>
              <a:rPr lang="en-US" sz="15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724171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424738" cy="98028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2226" name="Picture 2" descr="C:\Users\HP\Desktop\1000 BILLION SUNS\PIX\milSoleils5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24737" cy="980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979569" y="1320006"/>
            <a:ext cx="3711575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491986"/>
            <a:ext cx="74247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आकाशगंगा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उपापचय</a:t>
            </a:r>
            <a:r>
              <a:rPr lang="en-US" sz="2800" dirty="0">
                <a:solidFill>
                  <a:srgbClr val="FF0000"/>
                </a:solidFill>
              </a:rPr>
              <a:t> (</a:t>
            </a:r>
            <a:r>
              <a:rPr lang="en-US" sz="2800" dirty="0" err="1">
                <a:solidFill>
                  <a:srgbClr val="FF0000"/>
                </a:solidFill>
              </a:rPr>
              <a:t>मैटाबोलिसम</a:t>
            </a:r>
            <a:r>
              <a:rPr lang="en-US" sz="28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359569" y="1985208"/>
            <a:ext cx="217944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आकाशगंगाओं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दूर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शांत</a:t>
            </a:r>
            <a:r>
              <a:rPr lang="en-US" sz="1500" dirty="0"/>
              <a:t> </a:t>
            </a:r>
            <a:r>
              <a:rPr lang="en-US" sz="1500" dirty="0" err="1"/>
              <a:t>कोने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जाएँगे</a:t>
            </a:r>
            <a:r>
              <a:rPr lang="en-US" sz="15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636169" y="1906776"/>
            <a:ext cx="26815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अगर</a:t>
            </a:r>
            <a:r>
              <a:rPr lang="en-US" sz="1500" dirty="0"/>
              <a:t> </a:t>
            </a:r>
            <a:r>
              <a:rPr lang="en-US" sz="1500" dirty="0" err="1"/>
              <a:t>फोम-सपोर्ट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एक</a:t>
            </a:r>
            <a:r>
              <a:rPr lang="en-US" sz="1500" dirty="0" smtClean="0"/>
              <a:t> </a:t>
            </a:r>
            <a:r>
              <a:rPr lang="hi-IN" sz="1500" dirty="0"/>
              <a:t>गड्ढा</a:t>
            </a:r>
            <a:r>
              <a:rPr lang="en-US" sz="1500" dirty="0" smtClean="0"/>
              <a:t> </a:t>
            </a:r>
            <a:r>
              <a:rPr lang="en-US" sz="1500" dirty="0" err="1"/>
              <a:t>बनाऊं</a:t>
            </a:r>
            <a:r>
              <a:rPr lang="en-US" sz="1500" dirty="0"/>
              <a:t>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?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क्या</a:t>
            </a:r>
            <a:r>
              <a:rPr lang="en-US" sz="1500" dirty="0" smtClean="0"/>
              <a:t> </a:t>
            </a:r>
            <a:r>
              <a:rPr lang="en-US" sz="1500" dirty="0" err="1"/>
              <a:t>उसमें</a:t>
            </a:r>
            <a:r>
              <a:rPr lang="en-US" sz="1500" dirty="0"/>
              <a:t> </a:t>
            </a:r>
            <a:r>
              <a:rPr lang="en-US" sz="1500" dirty="0" err="1"/>
              <a:t>गैस</a:t>
            </a:r>
            <a:r>
              <a:rPr lang="en-US" sz="1500" dirty="0"/>
              <a:t> "</a:t>
            </a:r>
            <a:r>
              <a:rPr lang="en-US" sz="1500" dirty="0" err="1"/>
              <a:t>गिरेगी</a:t>
            </a:r>
            <a:r>
              <a:rPr lang="en-US" sz="1500" dirty="0"/>
              <a:t>"? ...</a:t>
            </a:r>
          </a:p>
        </p:txBody>
      </p:sp>
      <p:sp>
        <p:nvSpPr>
          <p:cNvPr id="7" name="Rectangle 6"/>
          <p:cNvSpPr/>
          <p:nvPr/>
        </p:nvSpPr>
        <p:spPr>
          <a:xfrm>
            <a:off x="424287" y="4349641"/>
            <a:ext cx="115448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चलो</a:t>
            </a:r>
            <a:r>
              <a:rPr lang="en-US" sz="1500" dirty="0"/>
              <a:t> </a:t>
            </a:r>
            <a:r>
              <a:rPr lang="en-US" sz="1500" dirty="0" err="1"/>
              <a:t>चलते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3240668" y="4271208"/>
            <a:ext cx="28339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वहां</a:t>
            </a:r>
            <a:r>
              <a:rPr lang="en-US" sz="1500" dirty="0"/>
              <a:t> </a:t>
            </a:r>
            <a:r>
              <a:rPr lang="en-US" sz="1500" dirty="0" err="1"/>
              <a:t>उन्हीं</a:t>
            </a:r>
            <a:r>
              <a:rPr lang="en-US" sz="1500" dirty="0"/>
              <a:t> </a:t>
            </a:r>
            <a:r>
              <a:rPr lang="en-US" sz="1500" dirty="0" err="1"/>
              <a:t>घटनाओं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देखेंगे</a:t>
            </a:r>
            <a:r>
              <a:rPr lang="en-US" sz="1500" dirty="0"/>
              <a:t> </a:t>
            </a:r>
            <a:r>
              <a:rPr lang="en-US" sz="1500" dirty="0" err="1"/>
              <a:t>जिनका</a:t>
            </a:r>
            <a:r>
              <a:rPr lang="en-US" sz="1500" dirty="0"/>
              <a:t> </a:t>
            </a:r>
            <a:r>
              <a:rPr lang="en-US" sz="1500" dirty="0" err="1"/>
              <a:t>वर्णन</a:t>
            </a:r>
            <a:r>
              <a:rPr lang="en-US" sz="1500" dirty="0"/>
              <a:t> 32-35 </a:t>
            </a:r>
            <a:r>
              <a:rPr lang="en-US" sz="1500" dirty="0" err="1"/>
              <a:t>पन्नों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359569" y="7624008"/>
            <a:ext cx="198163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गैस</a:t>
            </a:r>
            <a:r>
              <a:rPr lang="en-US" sz="1500" dirty="0"/>
              <a:t>, </a:t>
            </a:r>
            <a:r>
              <a:rPr lang="en-US" sz="1500" dirty="0" err="1"/>
              <a:t>गाढ़ी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गर्म</a:t>
            </a:r>
            <a:r>
              <a:rPr lang="en-US" sz="1500" dirty="0"/>
              <a:t> </a:t>
            </a:r>
            <a:r>
              <a:rPr lang="en-US" sz="1500" dirty="0" err="1"/>
              <a:t>होगी</a:t>
            </a:r>
            <a:r>
              <a:rPr lang="en-US" sz="15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16969" y="7471608"/>
            <a:ext cx="19980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smtClean="0"/>
              <a:t> </a:t>
            </a:r>
            <a:r>
              <a:rPr lang="hi-IN" sz="1500" dirty="0"/>
              <a:t>पर</a:t>
            </a:r>
            <a:r>
              <a:rPr lang="en-US" sz="1500" dirty="0" smtClean="0"/>
              <a:t> </a:t>
            </a:r>
            <a:r>
              <a:rPr lang="en-US" sz="1500" dirty="0" err="1"/>
              <a:t>विकिरण</a:t>
            </a:r>
            <a:r>
              <a:rPr lang="en-US" sz="1500" dirty="0"/>
              <a:t> </a:t>
            </a:r>
            <a:r>
              <a:rPr lang="en-US" sz="1500" dirty="0" err="1"/>
              <a:t>द्वारा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तेजी</a:t>
            </a:r>
            <a:r>
              <a:rPr lang="en-US" sz="1500" dirty="0" smtClean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ठंडी</a:t>
            </a:r>
            <a:r>
              <a:rPr lang="en-US" sz="1500" dirty="0"/>
              <a:t> </a:t>
            </a:r>
            <a:r>
              <a:rPr lang="hi-IN" sz="1500" dirty="0" smtClean="0"/>
              <a:t>होगी</a:t>
            </a:r>
            <a:r>
              <a:rPr lang="en-US" sz="1500" dirty="0" smtClean="0"/>
              <a:t>. </a:t>
            </a:r>
            <a:endParaRPr lang="en-US" sz="1500" dirty="0"/>
          </a:p>
        </p:txBody>
      </p:sp>
      <p:sp>
        <p:nvSpPr>
          <p:cNvPr id="11" name="Rectangle 10"/>
          <p:cNvSpPr/>
          <p:nvPr/>
        </p:nvSpPr>
        <p:spPr>
          <a:xfrm>
            <a:off x="4714354" y="5869176"/>
            <a:ext cx="219841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अस्थिर</a:t>
            </a:r>
            <a:r>
              <a:rPr lang="en-US" sz="1500" dirty="0"/>
              <a:t> </a:t>
            </a:r>
            <a:r>
              <a:rPr lang="en-US" sz="1500" dirty="0" err="1"/>
              <a:t>होने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बाद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तुरंत</a:t>
            </a:r>
            <a:r>
              <a:rPr lang="en-US" sz="1500" dirty="0" smtClean="0"/>
              <a:t> </a:t>
            </a:r>
            <a:r>
              <a:rPr lang="en-US" sz="1500" dirty="0" err="1"/>
              <a:t>असंख्यों</a:t>
            </a:r>
            <a:r>
              <a:rPr lang="en-US" sz="1500" dirty="0"/>
              <a:t> </a:t>
            </a:r>
            <a:r>
              <a:rPr lang="en-US" sz="1500" dirty="0" err="1"/>
              <a:t>प्राचीन</a:t>
            </a:r>
            <a:r>
              <a:rPr lang="en-US" sz="1500" dirty="0"/>
              <a:t> </a:t>
            </a:r>
            <a:r>
              <a:rPr lang="en-US" sz="1500" dirty="0" err="1"/>
              <a:t>तारों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विखंडित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जाती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...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8169" y="8159641"/>
            <a:ext cx="484874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...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प्रकाशवान</a:t>
            </a:r>
            <a:r>
              <a:rPr lang="en-US" sz="1500" dirty="0"/>
              <a:t> </a:t>
            </a:r>
            <a:r>
              <a:rPr lang="en-US" sz="1500" dirty="0" err="1"/>
              <a:t>होते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en-US" sz="1500" dirty="0" err="1"/>
              <a:t>सेकेंडरी</a:t>
            </a:r>
            <a:r>
              <a:rPr lang="en-US" sz="1500" dirty="0"/>
              <a:t> </a:t>
            </a:r>
            <a:r>
              <a:rPr lang="en-US" sz="1500" dirty="0" err="1"/>
              <a:t>तारों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जन्म</a:t>
            </a:r>
            <a:r>
              <a:rPr lang="en-US" sz="1500" dirty="0"/>
              <a:t> </a:t>
            </a:r>
            <a:r>
              <a:rPr lang="en-US" sz="1500" dirty="0" err="1"/>
              <a:t>देते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1652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424738" cy="98028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3250" name="Picture 2" descr="C:\Users\HP\Desktop\1000 BILLION SUNS\PIX\milSoleils5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664" y="20595"/>
            <a:ext cx="7466013" cy="978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441407" y="3148806"/>
            <a:ext cx="371157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969169" y="253206"/>
            <a:ext cx="22128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पैमाने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साथ</a:t>
            </a:r>
            <a:r>
              <a:rPr lang="en-US" sz="1500" dirty="0"/>
              <a:t>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घाटी</a:t>
            </a:r>
            <a:r>
              <a:rPr lang="en-US" sz="1500" dirty="0"/>
              <a:t> </a:t>
            </a:r>
            <a:r>
              <a:rPr lang="en-US" sz="1500" dirty="0" err="1"/>
              <a:t>बनाने</a:t>
            </a:r>
            <a:r>
              <a:rPr lang="en-US" sz="1500" dirty="0"/>
              <a:t> </a:t>
            </a:r>
            <a:r>
              <a:rPr lang="en-US" sz="1500" dirty="0" err="1"/>
              <a:t>जा</a:t>
            </a:r>
            <a:r>
              <a:rPr lang="en-US" sz="1500" dirty="0"/>
              <a:t> </a:t>
            </a:r>
            <a:r>
              <a:rPr lang="en-US" sz="1500" dirty="0" err="1"/>
              <a:t>रहा</a:t>
            </a:r>
            <a:r>
              <a:rPr lang="en-US" sz="1500" dirty="0"/>
              <a:t> </a:t>
            </a:r>
            <a:r>
              <a:rPr lang="en-US" sz="1500" dirty="0" err="1"/>
              <a:t>हूं</a:t>
            </a:r>
            <a:r>
              <a:rPr lang="en-US" sz="15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242761" y="308808"/>
            <a:ext cx="24414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वही</a:t>
            </a:r>
            <a:r>
              <a:rPr lang="en-US" sz="1500" dirty="0"/>
              <a:t> </a:t>
            </a:r>
            <a:r>
              <a:rPr lang="en-US" sz="1500" dirty="0" err="1"/>
              <a:t>कहानी</a:t>
            </a:r>
            <a:r>
              <a:rPr lang="en-US" sz="1500" dirty="0"/>
              <a:t>: </a:t>
            </a:r>
            <a:r>
              <a:rPr lang="en-US" sz="1500" dirty="0" err="1"/>
              <a:t>तारे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घाटी</a:t>
            </a:r>
            <a:r>
              <a:rPr lang="en-US" sz="1500" dirty="0" smtClean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hi-IN" sz="1500" dirty="0" smtClean="0"/>
              <a:t>गड्ढों</a:t>
            </a:r>
            <a:r>
              <a:rPr lang="en-US" sz="1500" dirty="0" smtClean="0"/>
              <a:t> </a:t>
            </a:r>
            <a:r>
              <a:rPr lang="en-US" sz="1500" dirty="0" err="1" smtClean="0"/>
              <a:t>में</a:t>
            </a:r>
            <a:r>
              <a:rPr lang="en-US" sz="1500" dirty="0" smtClean="0"/>
              <a:t> </a:t>
            </a:r>
            <a:r>
              <a:rPr lang="en-US" sz="1500" dirty="0" err="1"/>
              <a:t>पैदा</a:t>
            </a:r>
            <a:r>
              <a:rPr lang="en-US" sz="1500" dirty="0"/>
              <a:t> </a:t>
            </a:r>
            <a:r>
              <a:rPr lang="en-US" sz="1500" dirty="0" err="1"/>
              <a:t>होंगे</a:t>
            </a:r>
            <a:r>
              <a:rPr lang="en-US" sz="15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280861" y="4569311"/>
            <a:ext cx="247950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आर्चिबाल्ड</a:t>
            </a:r>
            <a:r>
              <a:rPr lang="en-US" sz="1500" dirty="0"/>
              <a:t> </a:t>
            </a:r>
            <a:r>
              <a:rPr lang="en-US" sz="1500" dirty="0" err="1"/>
              <a:t>सही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: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सर्पिल</a:t>
            </a:r>
            <a:r>
              <a:rPr lang="en-US" sz="1500" dirty="0" smtClean="0"/>
              <a:t> </a:t>
            </a:r>
            <a:r>
              <a:rPr lang="en-US" sz="1500" dirty="0" err="1" smtClean="0"/>
              <a:t>उतार-चढ़ाव</a:t>
            </a:r>
            <a:r>
              <a:rPr lang="en-US" sz="1500" dirty="0" smtClean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धीरे-धीरे</a:t>
            </a:r>
            <a:r>
              <a:rPr lang="en-US" sz="1500" dirty="0" smtClean="0"/>
              <a:t> </a:t>
            </a:r>
            <a:r>
              <a:rPr lang="en-US" sz="1500" dirty="0" err="1"/>
              <a:t>घूमते</a:t>
            </a:r>
            <a:r>
              <a:rPr lang="en-US" sz="1500" dirty="0"/>
              <a:t> </a:t>
            </a:r>
            <a:r>
              <a:rPr lang="en-US" sz="1500" dirty="0" err="1"/>
              <a:t>हुए</a:t>
            </a:r>
            <a:r>
              <a:rPr lang="en-US" sz="1500" dirty="0"/>
              <a:t> </a:t>
            </a:r>
            <a:r>
              <a:rPr lang="en-US" sz="1500" dirty="0" err="1"/>
              <a:t>उथले</a:t>
            </a:r>
            <a:r>
              <a:rPr lang="en-US" sz="1500" dirty="0"/>
              <a:t> </a:t>
            </a:r>
            <a:r>
              <a:rPr lang="en-US" sz="1500" dirty="0" err="1"/>
              <a:t>पक्षों</a:t>
            </a:r>
            <a:r>
              <a:rPr lang="en-US" sz="1500" dirty="0"/>
              <a:t> ("</a:t>
            </a:r>
            <a:r>
              <a:rPr lang="en-US" sz="1500" dirty="0" err="1"/>
              <a:t>आकाशगंगा-बेसिन</a:t>
            </a:r>
            <a:r>
              <a:rPr lang="en-US" sz="1500" dirty="0"/>
              <a:t>"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प्रतिशत</a:t>
            </a:r>
            <a:r>
              <a:rPr lang="en-US" sz="1500" dirty="0"/>
              <a:t> </a:t>
            </a:r>
            <a:r>
              <a:rPr lang="en-US" sz="1500" dirty="0" err="1"/>
              <a:t>गड्ढों</a:t>
            </a:r>
            <a:r>
              <a:rPr lang="en-US" sz="1500" dirty="0"/>
              <a:t>)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बदल</a:t>
            </a:r>
            <a:r>
              <a:rPr lang="en-US" sz="1500" dirty="0"/>
              <a:t> </a:t>
            </a:r>
            <a:r>
              <a:rPr lang="en-US" sz="1500" dirty="0" err="1"/>
              <a:t>जाता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488029" y="6349206"/>
            <a:ext cx="22128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इंटरस्टेलर-गैस</a:t>
            </a:r>
            <a:r>
              <a:rPr lang="en-US" sz="1500" dirty="0"/>
              <a:t>, </a:t>
            </a:r>
            <a:r>
              <a:rPr lang="en-US" sz="1500" dirty="0" err="1"/>
              <a:t>सर्पिल</a:t>
            </a:r>
            <a:r>
              <a:rPr lang="en-US" sz="1500" dirty="0"/>
              <a:t> </a:t>
            </a:r>
            <a:r>
              <a:rPr lang="en-US" sz="1500" dirty="0" err="1"/>
              <a:t>उतार-चढ़ाव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तुलना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अधिक</a:t>
            </a:r>
            <a:r>
              <a:rPr lang="en-US" sz="1500" dirty="0"/>
              <a:t> </a:t>
            </a:r>
            <a:r>
              <a:rPr lang="en-US" sz="1500" dirty="0" err="1"/>
              <a:t>तेजी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घूमती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यहां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गैस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तत्व</a:t>
            </a:r>
            <a:r>
              <a:rPr lang="en-US" sz="1500" dirty="0"/>
              <a:t> </a:t>
            </a:r>
            <a:r>
              <a:rPr lang="en-US" sz="1500" dirty="0" err="1"/>
              <a:t>देख</a:t>
            </a:r>
            <a:r>
              <a:rPr lang="en-US" sz="1500" dirty="0"/>
              <a:t> </a:t>
            </a:r>
            <a:r>
              <a:rPr lang="en-US" sz="1500" dirty="0" err="1"/>
              <a:t>रहे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अभी</a:t>
            </a:r>
            <a:r>
              <a:rPr lang="en-US" sz="1500" dirty="0"/>
              <a:t> "</a:t>
            </a:r>
            <a:r>
              <a:rPr lang="en-US" sz="1500" dirty="0" err="1"/>
              <a:t>घाटी</a:t>
            </a:r>
            <a:r>
              <a:rPr lang="en-US" sz="1500" dirty="0"/>
              <a:t>"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में</a:t>
            </a:r>
            <a:r>
              <a:rPr lang="en-US" sz="1500" dirty="0" smtClean="0"/>
              <a:t> </a:t>
            </a:r>
            <a:r>
              <a:rPr lang="en-US" sz="1500" dirty="0" err="1"/>
              <a:t>प्रवेश</a:t>
            </a:r>
            <a:r>
              <a:rPr lang="en-US" sz="1500" dirty="0"/>
              <a:t> </a:t>
            </a:r>
            <a:r>
              <a:rPr lang="en-US" sz="1500" dirty="0" err="1"/>
              <a:t>करने</a:t>
            </a:r>
            <a:r>
              <a:rPr lang="en-US" sz="1500" dirty="0"/>
              <a:t> </a:t>
            </a:r>
            <a:r>
              <a:rPr lang="en-US" sz="1500" dirty="0" err="1"/>
              <a:t>वाला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77480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424738" cy="98028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4274" name="Picture 2" descr="C:\Users\HP\Desktop\1000 BILLION SUNS\PIX\milSoleils5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43813" cy="999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31042" y="9092406"/>
            <a:ext cx="473154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 </a:t>
            </a:r>
            <a:r>
              <a:rPr lang="en-US" sz="1500" dirty="0" err="1" smtClean="0"/>
              <a:t>आपका</a:t>
            </a:r>
            <a:r>
              <a:rPr lang="en-US" sz="1500" dirty="0" smtClean="0"/>
              <a:t> </a:t>
            </a:r>
            <a:r>
              <a:rPr lang="en-US" sz="1500" dirty="0" err="1"/>
              <a:t>सिद्धांत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सुंदर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हमें</a:t>
            </a:r>
            <a:r>
              <a:rPr lang="en-US" sz="1500" dirty="0"/>
              <a:t> </a:t>
            </a:r>
            <a:r>
              <a:rPr lang="en-US" sz="1500" dirty="0" err="1"/>
              <a:t>आकाशगंगा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में</a:t>
            </a:r>
            <a:r>
              <a:rPr lang="en-US" sz="1500" dirty="0" smtClean="0"/>
              <a:t> </a:t>
            </a:r>
            <a:r>
              <a:rPr lang="en-US" sz="1500" dirty="0" err="1"/>
              <a:t>दूसरी</a:t>
            </a:r>
            <a:r>
              <a:rPr lang="en-US" sz="1500" dirty="0"/>
              <a:t> </a:t>
            </a:r>
            <a:r>
              <a:rPr lang="en-US" sz="1500" dirty="0" err="1"/>
              <a:t>पीढ़ी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सारे</a:t>
            </a:r>
            <a:r>
              <a:rPr lang="en-US" sz="1500" dirty="0"/>
              <a:t> </a:t>
            </a:r>
            <a:r>
              <a:rPr lang="en-US" sz="1500" dirty="0" err="1"/>
              <a:t>सितारे</a:t>
            </a:r>
            <a:r>
              <a:rPr lang="en-US" sz="1500" dirty="0"/>
              <a:t> </a:t>
            </a:r>
            <a:r>
              <a:rPr lang="en-US" sz="1500" dirty="0" err="1"/>
              <a:t>मिलने</a:t>
            </a:r>
            <a:r>
              <a:rPr lang="en-US" sz="1500" dirty="0"/>
              <a:t> </a:t>
            </a:r>
            <a:r>
              <a:rPr lang="en-US" sz="1500" dirty="0" err="1"/>
              <a:t>चाहिए</a:t>
            </a:r>
            <a:r>
              <a:rPr lang="en-US" sz="1500" dirty="0"/>
              <a:t>!?</a:t>
            </a:r>
          </a:p>
        </p:txBody>
      </p:sp>
      <p:sp>
        <p:nvSpPr>
          <p:cNvPr id="4" name="Rectangle 3"/>
          <p:cNvSpPr/>
          <p:nvPr/>
        </p:nvSpPr>
        <p:spPr>
          <a:xfrm>
            <a:off x="3102769" y="606911"/>
            <a:ext cx="3711575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जब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घाटी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तल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पहुँचता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खुद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संकुचित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पाता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तब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अगली</a:t>
            </a:r>
            <a:r>
              <a:rPr lang="en-US" sz="1500" dirty="0"/>
              <a:t> </a:t>
            </a:r>
            <a:r>
              <a:rPr lang="en-US" sz="1500" dirty="0" err="1"/>
              <a:t>पीढ़ी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तारों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जन्म</a:t>
            </a:r>
            <a:r>
              <a:rPr lang="en-US" sz="1500" dirty="0"/>
              <a:t> </a:t>
            </a:r>
            <a:r>
              <a:rPr lang="en-US" sz="1500" dirty="0" err="1"/>
              <a:t>देता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चुपचाप</a:t>
            </a:r>
            <a:r>
              <a:rPr lang="en-US" sz="1500" dirty="0"/>
              <a:t> </a:t>
            </a:r>
            <a:r>
              <a:rPr lang="en-US" sz="1500" dirty="0" err="1"/>
              <a:t>वहां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चला</a:t>
            </a:r>
            <a:r>
              <a:rPr lang="en-US" sz="1500" dirty="0"/>
              <a:t> </a:t>
            </a:r>
            <a:r>
              <a:rPr lang="en-US" sz="1500" dirty="0" err="1"/>
              <a:t>जाता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इसलिए</a:t>
            </a:r>
            <a:r>
              <a:rPr lang="en-US" sz="1500" dirty="0"/>
              <a:t> </a:t>
            </a:r>
            <a:r>
              <a:rPr lang="en-US" sz="1500" dirty="0" err="1"/>
              <a:t>सर्पिल-बाहें</a:t>
            </a:r>
            <a:r>
              <a:rPr lang="en-US" sz="1500" dirty="0"/>
              <a:t> (</a:t>
            </a:r>
            <a:r>
              <a:rPr lang="en-US" sz="1500" dirty="0" err="1"/>
              <a:t>स्पाइरल-आर्म्स</a:t>
            </a:r>
            <a:r>
              <a:rPr lang="en-US" sz="1500" dirty="0"/>
              <a:t>)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वो</a:t>
            </a:r>
            <a:r>
              <a:rPr lang="en-US" sz="1500" dirty="0" smtClean="0"/>
              <a:t> </a:t>
            </a:r>
            <a:r>
              <a:rPr lang="en-US" sz="1500" dirty="0" err="1"/>
              <a:t>स्थान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err="1"/>
              <a:t>जहां</a:t>
            </a:r>
            <a:r>
              <a:rPr lang="en-US" sz="1500" dirty="0"/>
              <a:t> </a:t>
            </a:r>
            <a:r>
              <a:rPr lang="en-US" sz="1500" dirty="0" err="1"/>
              <a:t>नए</a:t>
            </a:r>
            <a:r>
              <a:rPr lang="en-US" sz="1500" dirty="0"/>
              <a:t> </a:t>
            </a:r>
            <a:r>
              <a:rPr lang="en-US" sz="1500" dirty="0" err="1"/>
              <a:t>सितारे</a:t>
            </a:r>
            <a:r>
              <a:rPr lang="en-US" sz="1500" dirty="0"/>
              <a:t> </a:t>
            </a:r>
            <a:r>
              <a:rPr lang="en-US" sz="1500" dirty="0" err="1"/>
              <a:t>पैदा</a:t>
            </a:r>
            <a:r>
              <a:rPr lang="en-US" sz="1500" dirty="0"/>
              <a:t> </a:t>
            </a:r>
            <a:r>
              <a:rPr lang="en-US" sz="1500" dirty="0" err="1"/>
              <a:t>होते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769769" y="2368441"/>
            <a:ext cx="69281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ठीक</a:t>
            </a:r>
            <a:r>
              <a:rPr lang="en-US" sz="1500" dirty="0"/>
              <a:t> 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493066" y="3704828"/>
            <a:ext cx="27558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ब्रह्मांड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के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चक्रवात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83369" y="5663406"/>
            <a:ext cx="37859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स्थलीय</a:t>
            </a:r>
            <a:r>
              <a:rPr lang="en-US" sz="1500" dirty="0"/>
              <a:t> </a:t>
            </a:r>
            <a:r>
              <a:rPr lang="en-US" sz="1500" dirty="0" err="1"/>
              <a:t>चक्रवातों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प्रारंभिक</a:t>
            </a:r>
            <a:r>
              <a:rPr lang="en-US" sz="1500" dirty="0"/>
              <a:t> </a:t>
            </a:r>
            <a:r>
              <a:rPr lang="en-US" sz="1500" dirty="0" err="1"/>
              <a:t>गड़बड़ी</a:t>
            </a:r>
            <a:r>
              <a:rPr lang="en-US" sz="1500" dirty="0"/>
              <a:t> </a:t>
            </a:r>
            <a:r>
              <a:rPr lang="en-US" sz="1500" dirty="0" err="1"/>
              <a:t>थोड़ी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कम</a:t>
            </a:r>
            <a:r>
              <a:rPr lang="en-US" sz="1500" dirty="0" smtClean="0"/>
              <a:t> </a:t>
            </a:r>
            <a:r>
              <a:rPr lang="en-US" sz="1500" dirty="0" err="1"/>
              <a:t>होती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वायुमंडल</a:t>
            </a:r>
            <a:r>
              <a:rPr lang="en-US" sz="1500" dirty="0"/>
              <a:t>, </a:t>
            </a:r>
            <a:r>
              <a:rPr lang="en-US" sz="1500" dirty="0" err="1"/>
              <a:t>आर्द्रता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चार्ज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इसलिए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अस्थिर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इसलिए</a:t>
            </a:r>
            <a:r>
              <a:rPr lang="en-US" sz="1500" dirty="0"/>
              <a:t> </a:t>
            </a:r>
            <a:r>
              <a:rPr lang="en-US" sz="1500" dirty="0" err="1"/>
              <a:t>उसमें</a:t>
            </a:r>
            <a:r>
              <a:rPr lang="en-US" sz="1500" dirty="0"/>
              <a:t> </a:t>
            </a:r>
            <a:r>
              <a:rPr lang="en-US" sz="1500" dirty="0" err="1"/>
              <a:t>जल</a:t>
            </a:r>
            <a:r>
              <a:rPr lang="en-US" sz="1500" dirty="0"/>
              <a:t> </a:t>
            </a:r>
            <a:r>
              <a:rPr lang="en-US" sz="1500" dirty="0" err="1"/>
              <a:t>वाष्प</a:t>
            </a:r>
            <a:r>
              <a:rPr lang="en-US" sz="1500" dirty="0"/>
              <a:t> </a:t>
            </a:r>
            <a:r>
              <a:rPr lang="en-US" sz="1500" dirty="0" err="1"/>
              <a:t>संघनन</a:t>
            </a:r>
            <a:r>
              <a:rPr lang="en-US" sz="1500" dirty="0"/>
              <a:t> (</a:t>
            </a:r>
            <a:r>
              <a:rPr lang="en-US" sz="1500" dirty="0" err="1"/>
              <a:t>कंडेन्स</a:t>
            </a:r>
            <a:r>
              <a:rPr lang="en-US" sz="1500" dirty="0"/>
              <a:t>)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49403" y="5786278"/>
            <a:ext cx="20407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आकाशगंगाओं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आदिम</a:t>
            </a:r>
            <a:r>
              <a:rPr lang="en-US" sz="1500" dirty="0" smtClean="0"/>
              <a:t> </a:t>
            </a:r>
            <a:r>
              <a:rPr lang="en-US" sz="1500" dirty="0" err="1"/>
              <a:t>सर्पिल</a:t>
            </a:r>
            <a:r>
              <a:rPr lang="en-US" sz="1500" dirty="0"/>
              <a:t> </a:t>
            </a:r>
            <a:r>
              <a:rPr lang="en-US" sz="1500" dirty="0" err="1"/>
              <a:t>उतार-चढ़ाव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मामूली</a:t>
            </a:r>
            <a:r>
              <a:rPr lang="en-US" sz="1500" dirty="0"/>
              <a:t> </a:t>
            </a:r>
            <a:r>
              <a:rPr lang="en-US" sz="1500" dirty="0" err="1"/>
              <a:t>होते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अस्थिर</a:t>
            </a:r>
            <a:r>
              <a:rPr lang="en-US" sz="1500" dirty="0"/>
              <a:t> </a:t>
            </a:r>
            <a:r>
              <a:rPr lang="en-US" sz="1500" dirty="0" err="1"/>
              <a:t>इंटरस्टेलर-गैस</a:t>
            </a:r>
            <a:r>
              <a:rPr lang="en-US" sz="1500" dirty="0"/>
              <a:t> </a:t>
            </a:r>
            <a:r>
              <a:rPr lang="en-US" sz="1500" dirty="0" err="1"/>
              <a:t>पदार्थ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संघनन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रोकती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 smtClean="0"/>
              <a:t>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93094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424738" cy="98028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5298" name="Picture 2" descr="C:\Users\HP\Desktop\1000 BILLION SUNS\PIX\milSoleils5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63" y="0"/>
            <a:ext cx="7458201" cy="980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98569" y="2463006"/>
            <a:ext cx="371157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4474369" y="616346"/>
            <a:ext cx="25146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वैसे</a:t>
            </a:r>
            <a:r>
              <a:rPr lang="en-US" sz="1500" dirty="0"/>
              <a:t> </a:t>
            </a:r>
            <a:r>
              <a:rPr lang="en-US" sz="1500" dirty="0" err="1"/>
              <a:t>हमें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गर्म</a:t>
            </a:r>
            <a:r>
              <a:rPr lang="en-US" sz="1500" dirty="0"/>
              <a:t> </a:t>
            </a:r>
            <a:r>
              <a:rPr lang="en-US" sz="1500" dirty="0" err="1"/>
              <a:t>सितारे</a:t>
            </a:r>
            <a:r>
              <a:rPr lang="en-US" sz="1500" dirty="0"/>
              <a:t> </a:t>
            </a:r>
            <a:r>
              <a:rPr lang="en-US" sz="1500" dirty="0" err="1"/>
              <a:t>सिर्फ</a:t>
            </a:r>
            <a:r>
              <a:rPr lang="en-US" sz="1500" dirty="0"/>
              <a:t> </a:t>
            </a:r>
            <a:r>
              <a:rPr lang="en-US" sz="1500" dirty="0" err="1"/>
              <a:t>सर्पिल</a:t>
            </a:r>
            <a:r>
              <a:rPr lang="en-US" sz="1500" dirty="0"/>
              <a:t> </a:t>
            </a:r>
            <a:r>
              <a:rPr lang="en-US" sz="1500" dirty="0" err="1"/>
              <a:t>बाहों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मिलते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err="1"/>
              <a:t>जहां</a:t>
            </a:r>
            <a:r>
              <a:rPr lang="en-US" sz="1500" dirty="0"/>
              <a:t> </a:t>
            </a:r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en-US" sz="1500" dirty="0" err="1"/>
              <a:t>तारकीय</a:t>
            </a:r>
            <a:r>
              <a:rPr lang="en-US" sz="1500" dirty="0"/>
              <a:t> </a:t>
            </a:r>
            <a:r>
              <a:rPr lang="en-US" sz="1500" dirty="0" err="1"/>
              <a:t>गैस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तेज़</a:t>
            </a:r>
            <a:r>
              <a:rPr lang="en-US" sz="1500" dirty="0"/>
              <a:t> </a:t>
            </a:r>
            <a:r>
              <a:rPr lang="en-US" sz="1500" dirty="0" err="1"/>
              <a:t>रोशनी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अपनी</a:t>
            </a:r>
            <a:r>
              <a:rPr lang="en-US" sz="1500" dirty="0"/>
              <a:t> </a:t>
            </a:r>
            <a:r>
              <a:rPr lang="en-US" sz="1500" dirty="0" err="1"/>
              <a:t>उपस्थिति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संकेत</a:t>
            </a:r>
            <a:r>
              <a:rPr lang="en-US" sz="1500" dirty="0"/>
              <a:t> </a:t>
            </a:r>
            <a:r>
              <a:rPr lang="en-US" sz="1500" dirty="0" err="1"/>
              <a:t>देते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88169" y="4116070"/>
            <a:ext cx="31074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लियोन</a:t>
            </a:r>
            <a:r>
              <a:rPr lang="en-US" sz="1500" dirty="0"/>
              <a:t>, </a:t>
            </a:r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भूल</a:t>
            </a:r>
            <a:r>
              <a:rPr lang="en-US" sz="1500" dirty="0"/>
              <a:t> </a:t>
            </a:r>
            <a:r>
              <a:rPr lang="en-US" sz="1500" dirty="0" err="1"/>
              <a:t>रहे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ये</a:t>
            </a:r>
            <a:r>
              <a:rPr lang="en-US" sz="1500" dirty="0"/>
              <a:t> </a:t>
            </a:r>
            <a:r>
              <a:rPr lang="en-US" sz="1500" dirty="0" err="1"/>
              <a:t>सितारे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लंबे</a:t>
            </a:r>
            <a:r>
              <a:rPr lang="en-US" sz="1500" dirty="0"/>
              <a:t> </a:t>
            </a:r>
            <a:r>
              <a:rPr lang="en-US" sz="1500" dirty="0" err="1"/>
              <a:t>समय</a:t>
            </a:r>
            <a:r>
              <a:rPr lang="en-US" sz="1500" dirty="0"/>
              <a:t> </a:t>
            </a:r>
            <a:r>
              <a:rPr lang="en-US" sz="1500" dirty="0" err="1"/>
              <a:t>तक</a:t>
            </a:r>
            <a:r>
              <a:rPr lang="en-US" sz="1500" dirty="0"/>
              <a:t> </a:t>
            </a:r>
            <a:r>
              <a:rPr lang="en-US" sz="1500" dirty="0" err="1"/>
              <a:t>युवा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रहते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en-US" sz="1500" dirty="0" err="1"/>
              <a:t>बस</a:t>
            </a:r>
            <a:r>
              <a:rPr lang="en-US" sz="1500" dirty="0"/>
              <a:t> </a:t>
            </a:r>
            <a:r>
              <a:rPr lang="en-US" sz="1500" dirty="0" err="1"/>
              <a:t>हाइड्रोजन</a:t>
            </a:r>
            <a:r>
              <a:rPr lang="en-US" sz="1500" dirty="0"/>
              <a:t> </a:t>
            </a:r>
            <a:r>
              <a:rPr lang="en-US" sz="1500" dirty="0" err="1"/>
              <a:t>जलाने</a:t>
            </a:r>
            <a:r>
              <a:rPr lang="en-US" sz="1500" dirty="0"/>
              <a:t> </a:t>
            </a:r>
            <a:r>
              <a:rPr lang="en-US" sz="1500" dirty="0" err="1"/>
              <a:t>तक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युवा</a:t>
            </a:r>
            <a:r>
              <a:rPr lang="en-US" sz="1500" dirty="0"/>
              <a:t> </a:t>
            </a:r>
            <a:r>
              <a:rPr lang="en-US" sz="1500" dirty="0" err="1"/>
              <a:t>रहते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जब</a:t>
            </a:r>
            <a:r>
              <a:rPr lang="en-US" sz="1500" dirty="0"/>
              <a:t> </a:t>
            </a:r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en-US" sz="1500" dirty="0" err="1"/>
              <a:t>सर्पिल</a:t>
            </a:r>
            <a:r>
              <a:rPr lang="en-US" sz="1500" dirty="0"/>
              <a:t> </a:t>
            </a:r>
            <a:r>
              <a:rPr lang="en-US" sz="1500" dirty="0" err="1"/>
              <a:t>बाहों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छोड़ते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उस</a:t>
            </a:r>
            <a:r>
              <a:rPr lang="en-US" sz="1500" dirty="0"/>
              <a:t> </a:t>
            </a:r>
            <a:r>
              <a:rPr lang="en-US" sz="1500" dirty="0" err="1"/>
              <a:t>समय</a:t>
            </a:r>
            <a:r>
              <a:rPr lang="en-US" sz="1500" dirty="0"/>
              <a:t> </a:t>
            </a:r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en-US" sz="1500" dirty="0" err="1"/>
              <a:t>मर</a:t>
            </a:r>
            <a:r>
              <a:rPr lang="en-US" sz="1500" dirty="0"/>
              <a:t> </a:t>
            </a:r>
            <a:r>
              <a:rPr lang="en-US" sz="1500" dirty="0" err="1"/>
              <a:t>रहे</a:t>
            </a:r>
            <a:r>
              <a:rPr lang="en-US" sz="1500" dirty="0"/>
              <a:t> </a:t>
            </a:r>
            <a:r>
              <a:rPr lang="en-US" sz="1500" dirty="0" err="1"/>
              <a:t>होते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en-US" sz="1500" dirty="0" err="1"/>
              <a:t>सिर्फ</a:t>
            </a:r>
            <a:r>
              <a:rPr lang="en-US" sz="1500" dirty="0"/>
              <a:t> </a:t>
            </a:r>
            <a:r>
              <a:rPr lang="en-US" sz="1500" dirty="0" err="1"/>
              <a:t>अंगारे</a:t>
            </a:r>
            <a:r>
              <a:rPr lang="en-US" sz="1500" dirty="0"/>
              <a:t> </a:t>
            </a:r>
            <a:r>
              <a:rPr lang="en-US" sz="1500" dirty="0" err="1"/>
              <a:t>होते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5769" y="6181764"/>
            <a:ext cx="20573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उस</a:t>
            </a:r>
            <a:r>
              <a:rPr lang="en-US" sz="1500" dirty="0"/>
              <a:t> </a:t>
            </a:r>
            <a:r>
              <a:rPr lang="en-US" sz="1500" dirty="0" err="1"/>
              <a:t>समय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उनका</a:t>
            </a:r>
            <a:r>
              <a:rPr lang="en-US" sz="1500" dirty="0"/>
              <a:t> </a:t>
            </a:r>
            <a:r>
              <a:rPr lang="en-US" sz="1500" dirty="0" err="1"/>
              <a:t>पता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लगा</a:t>
            </a:r>
            <a:r>
              <a:rPr lang="en-US" sz="1500" dirty="0"/>
              <a:t> </a:t>
            </a:r>
            <a:r>
              <a:rPr lang="en-US" sz="1500" dirty="0" err="1"/>
              <a:t>सकते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273969" y="8101806"/>
            <a:ext cx="480536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इंटरस्टेलर-गैस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केवल</a:t>
            </a:r>
            <a:r>
              <a:rPr lang="en-US" sz="1500" dirty="0"/>
              <a:t> </a:t>
            </a:r>
            <a:r>
              <a:rPr lang="en-US" sz="1500" dirty="0" err="1"/>
              <a:t>सर्पिल</a:t>
            </a:r>
            <a:r>
              <a:rPr lang="en-US" sz="1500" dirty="0"/>
              <a:t> </a:t>
            </a:r>
            <a:r>
              <a:rPr lang="en-US" sz="1500" dirty="0" err="1"/>
              <a:t>बाहों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स्पष्ट</a:t>
            </a:r>
            <a:r>
              <a:rPr lang="en-US" sz="1500" dirty="0"/>
              <a:t> </a:t>
            </a:r>
            <a:r>
              <a:rPr lang="en-US" sz="1500" dirty="0" err="1"/>
              <a:t>दिखाई</a:t>
            </a:r>
            <a:r>
              <a:rPr lang="en-US" sz="1500" dirty="0"/>
              <a:t> </a:t>
            </a:r>
            <a:r>
              <a:rPr lang="en-US" sz="1500" dirty="0" err="1"/>
              <a:t>देती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जहां</a:t>
            </a:r>
            <a:r>
              <a:rPr lang="en-US" sz="1500" dirty="0"/>
              <a:t> </a:t>
            </a:r>
            <a:r>
              <a:rPr lang="en-US" sz="1500" dirty="0" err="1"/>
              <a:t>उसे</a:t>
            </a:r>
            <a:r>
              <a:rPr lang="en-US" sz="1500" dirty="0"/>
              <a:t> </a:t>
            </a:r>
            <a:r>
              <a:rPr lang="en-US" sz="1500" dirty="0" err="1"/>
              <a:t>युवा</a:t>
            </a:r>
            <a:r>
              <a:rPr lang="en-US" sz="1500" dirty="0"/>
              <a:t> </a:t>
            </a:r>
            <a:r>
              <a:rPr lang="en-US" sz="1500" dirty="0" err="1"/>
              <a:t>सितारे</a:t>
            </a:r>
            <a:r>
              <a:rPr lang="en-US" sz="1500" dirty="0"/>
              <a:t> </a:t>
            </a:r>
            <a:r>
              <a:rPr lang="en-US" sz="1500" dirty="0" err="1"/>
              <a:t>प्रज्ज्वलित</a:t>
            </a:r>
            <a:r>
              <a:rPr lang="en-US" sz="1500" dirty="0"/>
              <a:t> </a:t>
            </a:r>
            <a:r>
              <a:rPr lang="en-US" sz="1500" dirty="0" err="1"/>
              <a:t>करते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सर्पिल</a:t>
            </a:r>
            <a:r>
              <a:rPr lang="en-US" sz="1500" dirty="0" smtClean="0"/>
              <a:t> </a:t>
            </a:r>
            <a:r>
              <a:rPr lang="en-US" sz="1500" dirty="0" err="1"/>
              <a:t>बाहों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छोड़ने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बाद</a:t>
            </a:r>
            <a:r>
              <a:rPr lang="en-US" sz="1500" dirty="0"/>
              <a:t> </a:t>
            </a:r>
            <a:r>
              <a:rPr lang="en-US" sz="1500" dirty="0" err="1"/>
              <a:t>इंटरस्टेलर-गैस</a:t>
            </a:r>
            <a:r>
              <a:rPr lang="en-US" sz="1500" dirty="0"/>
              <a:t> </a:t>
            </a:r>
            <a:r>
              <a:rPr lang="en-US" sz="1500" dirty="0" err="1"/>
              <a:t>अंधेरी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जाती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08132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424738" cy="9802813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56322" name="Picture 2" descr="C:\Users\HP\Desktop\1000 BILLION SUNS\PIX\milSoleils5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66013" cy="980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54969" y="9244806"/>
            <a:ext cx="230088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/>
              <a:t> </a:t>
            </a:r>
            <a:r>
              <a:rPr lang="en-US" sz="1100" dirty="0" smtClean="0"/>
              <a:t>- </a:t>
            </a:r>
            <a:r>
              <a:rPr lang="en-US" sz="1100" dirty="0"/>
              <a:t>50-</a:t>
            </a:r>
            <a:r>
              <a:rPr lang="en-US" sz="1100" dirty="0" err="1"/>
              <a:t>मिलियन</a:t>
            </a:r>
            <a:r>
              <a:rPr lang="en-US" sz="1100" dirty="0"/>
              <a:t> </a:t>
            </a:r>
            <a:r>
              <a:rPr lang="en-US" sz="1100" dirty="0" err="1"/>
              <a:t>वर्षों</a:t>
            </a:r>
            <a:r>
              <a:rPr lang="en-US" sz="1100" dirty="0"/>
              <a:t> </a:t>
            </a:r>
            <a:r>
              <a:rPr lang="en-US" sz="1100" dirty="0" err="1"/>
              <a:t>में</a:t>
            </a:r>
            <a:r>
              <a:rPr lang="en-US" sz="1100" dirty="0"/>
              <a:t> </a:t>
            </a:r>
            <a:r>
              <a:rPr lang="en-US" sz="1100" dirty="0" err="1"/>
              <a:t>एक</a:t>
            </a:r>
            <a:r>
              <a:rPr lang="en-US" sz="1100" dirty="0"/>
              <a:t> </a:t>
            </a:r>
            <a:r>
              <a:rPr lang="en-US" sz="1100" dirty="0" err="1"/>
              <a:t>चक्कर</a:t>
            </a:r>
            <a:r>
              <a:rPr lang="en-US" sz="110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416969" y="696793"/>
            <a:ext cx="4555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/>
              <a:t>आँख</a:t>
            </a:r>
            <a:r>
              <a:rPr lang="en-US" sz="1000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61181" y="2823408"/>
            <a:ext cx="3711575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पृथ्वी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, </a:t>
            </a:r>
            <a:r>
              <a:rPr lang="en-US" sz="1500" dirty="0" err="1"/>
              <a:t>उदाहरण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, </a:t>
            </a:r>
            <a:r>
              <a:rPr lang="en-US" sz="1500" dirty="0" err="1"/>
              <a:t>चक्रवातों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आँख</a:t>
            </a:r>
            <a:r>
              <a:rPr lang="en-US" sz="1500" dirty="0"/>
              <a:t> </a:t>
            </a:r>
            <a:r>
              <a:rPr lang="en-US" sz="1500" dirty="0" err="1"/>
              <a:t>होती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पूरी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शांत</a:t>
            </a:r>
            <a:r>
              <a:rPr lang="en-US" sz="1500" dirty="0"/>
              <a:t> </a:t>
            </a:r>
            <a:r>
              <a:rPr lang="en-US" sz="1500" dirty="0" err="1"/>
              <a:t>होते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59569" y="3663841"/>
            <a:ext cx="688498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जानते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, </a:t>
            </a:r>
            <a:r>
              <a:rPr lang="en-US" sz="1500" dirty="0" err="1"/>
              <a:t>इन</a:t>
            </a:r>
            <a:r>
              <a:rPr lang="en-US" sz="1500" dirty="0"/>
              <a:t> </a:t>
            </a:r>
            <a:r>
              <a:rPr lang="en-US" sz="1500" dirty="0" err="1"/>
              <a:t>ग्रह-ब्रह्मांडों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चक्रवातों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केंद्रीय</a:t>
            </a:r>
            <a:r>
              <a:rPr lang="en-US" sz="1500" dirty="0"/>
              <a:t> </a:t>
            </a:r>
            <a:r>
              <a:rPr lang="en-US" sz="1500" dirty="0" err="1"/>
              <a:t>आँख</a:t>
            </a:r>
            <a:r>
              <a:rPr lang="en-US" sz="1500" dirty="0"/>
              <a:t> </a:t>
            </a:r>
            <a:r>
              <a:rPr lang="en-US" sz="1500" dirty="0" err="1"/>
              <a:t>होती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4520406"/>
            <a:ext cx="74247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अलग-अलग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गति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से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घूमना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dirty="0" err="1">
                <a:solidFill>
                  <a:srgbClr val="FF0000"/>
                </a:solidFill>
              </a:rPr>
              <a:t>डिफरेंशियल-रोटेशन</a:t>
            </a:r>
            <a:r>
              <a:rPr lang="en-US" sz="2800" dirty="0">
                <a:solidFill>
                  <a:srgbClr val="FF0000"/>
                </a:solidFill>
              </a:rPr>
              <a:t>)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9569" y="5968206"/>
            <a:ext cx="179664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500" dirty="0"/>
              <a:t>चलो,</a:t>
            </a:r>
            <a:r>
              <a:rPr lang="en-US" sz="1500" dirty="0" smtClean="0"/>
              <a:t>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वापस</a:t>
            </a:r>
            <a:r>
              <a:rPr lang="en-US" sz="1500" dirty="0"/>
              <a:t> </a:t>
            </a:r>
            <a:r>
              <a:rPr lang="en-US" sz="1500" dirty="0" err="1"/>
              <a:t>कॉफी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कप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चलें</a:t>
            </a:r>
            <a:r>
              <a:rPr lang="en-US" sz="15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2644754" y="6075758"/>
            <a:ext cx="411561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जैसे</a:t>
            </a:r>
            <a:r>
              <a:rPr lang="en-US" sz="1500" dirty="0"/>
              <a:t> </a:t>
            </a:r>
            <a:r>
              <a:rPr lang="en-US" sz="1500" dirty="0" err="1"/>
              <a:t>कॉफी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प्याले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कण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गति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घूमते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उसी</a:t>
            </a:r>
            <a:r>
              <a:rPr lang="en-US" sz="1500" dirty="0"/>
              <a:t> </a:t>
            </a:r>
            <a:r>
              <a:rPr lang="en-US" sz="1500" dirty="0" err="1"/>
              <a:t>प्रकार</a:t>
            </a:r>
            <a:r>
              <a:rPr lang="en-US" sz="1500" dirty="0"/>
              <a:t> </a:t>
            </a:r>
            <a:r>
              <a:rPr lang="en-US" sz="1500" dirty="0" err="1"/>
              <a:t>आकाशगंगा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सभी</a:t>
            </a:r>
            <a:r>
              <a:rPr lang="en-US" sz="1500" dirty="0"/>
              <a:t> </a:t>
            </a:r>
            <a:r>
              <a:rPr lang="en-US" sz="1500" dirty="0" err="1"/>
              <a:t>पिंडों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कोणीय-वेग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सूर्य</a:t>
            </a:r>
            <a:r>
              <a:rPr lang="en-US" sz="1500" dirty="0"/>
              <a:t>,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ब्रह्मांड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सबसे</a:t>
            </a:r>
            <a:r>
              <a:rPr lang="en-US" sz="1500" dirty="0"/>
              <a:t> </a:t>
            </a:r>
            <a:r>
              <a:rPr lang="en-US" sz="1500" dirty="0" err="1"/>
              <a:t>समीप</a:t>
            </a:r>
            <a:r>
              <a:rPr lang="en-US" sz="1500" dirty="0"/>
              <a:t> (</a:t>
            </a:r>
            <a:r>
              <a:rPr lang="en-US" sz="1500" dirty="0" err="1"/>
              <a:t>पेरीहेलियन</a:t>
            </a:r>
            <a:r>
              <a:rPr lang="en-US" sz="1500" dirty="0"/>
              <a:t>)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स्थित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उसे</a:t>
            </a:r>
            <a:r>
              <a:rPr lang="en-US" sz="1500" dirty="0"/>
              <a:t> </a:t>
            </a:r>
            <a:r>
              <a:rPr lang="en-US" sz="1500" dirty="0" err="1"/>
              <a:t>हमारी</a:t>
            </a:r>
            <a:r>
              <a:rPr lang="en-US" sz="1500" dirty="0"/>
              <a:t> </a:t>
            </a:r>
            <a:r>
              <a:rPr lang="en-US" sz="1500" dirty="0" err="1"/>
              <a:t>आकाशगंगा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चक्कर</a:t>
            </a:r>
            <a:r>
              <a:rPr lang="en-US" sz="1500" dirty="0"/>
              <a:t> </a:t>
            </a:r>
            <a:r>
              <a:rPr lang="en-US" sz="1500" dirty="0" err="1"/>
              <a:t>लगाने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200-</a:t>
            </a:r>
            <a:r>
              <a:rPr lang="en-US" sz="1500" dirty="0" err="1"/>
              <a:t>मिलियन</a:t>
            </a:r>
            <a:r>
              <a:rPr lang="en-US" sz="1500" dirty="0"/>
              <a:t> </a:t>
            </a:r>
            <a:r>
              <a:rPr lang="en-US" sz="1500" dirty="0" err="1"/>
              <a:t>वर्ष</a:t>
            </a:r>
            <a:r>
              <a:rPr lang="en-US" sz="1500" dirty="0"/>
              <a:t> </a:t>
            </a:r>
            <a:r>
              <a:rPr lang="en-US" sz="1500" dirty="0" err="1"/>
              <a:t>लगते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66427" y="7492206"/>
            <a:ext cx="16129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 algn="ctr">
              <a:buFontTx/>
              <a:buChar char="-"/>
            </a:pPr>
            <a:r>
              <a:rPr lang="en-US" sz="1100" dirty="0" err="1" smtClean="0"/>
              <a:t>सूर्य</a:t>
            </a:r>
            <a:r>
              <a:rPr lang="en-US" sz="1100" dirty="0"/>
              <a:t>: 200-</a:t>
            </a:r>
            <a:r>
              <a:rPr lang="en-US" sz="1100" dirty="0" err="1"/>
              <a:t>मिलियन</a:t>
            </a:r>
            <a:r>
              <a:rPr lang="en-US" sz="1100" dirty="0"/>
              <a:t> </a:t>
            </a:r>
            <a:r>
              <a:rPr lang="en-US" sz="1100" dirty="0" err="1" smtClean="0"/>
              <a:t>वर्षों</a:t>
            </a:r>
            <a:endParaRPr lang="en-US" sz="1100" dirty="0" smtClean="0"/>
          </a:p>
          <a:p>
            <a:pPr marL="171450" indent="-171450" algn="ctr">
              <a:buFontTx/>
              <a:buChar char="-"/>
            </a:pPr>
            <a:r>
              <a:rPr lang="en-US" sz="1100" dirty="0" err="1" smtClean="0"/>
              <a:t>में</a:t>
            </a:r>
            <a:r>
              <a:rPr lang="en-US" sz="1100" dirty="0" smtClean="0"/>
              <a:t> </a:t>
            </a:r>
            <a:r>
              <a:rPr lang="en-US" sz="1100" dirty="0" err="1"/>
              <a:t>एक</a:t>
            </a:r>
            <a:r>
              <a:rPr lang="en-US" sz="1100" dirty="0"/>
              <a:t> </a:t>
            </a:r>
            <a:r>
              <a:rPr lang="en-US" sz="1100" dirty="0" err="1"/>
              <a:t>चक्कर</a:t>
            </a:r>
            <a:r>
              <a:rPr lang="en-US" sz="1100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12169" y="8559006"/>
            <a:ext cx="131076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/>
              <a:t>- 100-</a:t>
            </a:r>
            <a:r>
              <a:rPr lang="en-US" sz="1100" dirty="0" err="1"/>
              <a:t>मिलियन</a:t>
            </a:r>
            <a:r>
              <a:rPr lang="en-US" sz="1100" dirty="0"/>
              <a:t> 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err="1" smtClean="0"/>
              <a:t>वर्षों</a:t>
            </a:r>
            <a:r>
              <a:rPr lang="en-US" sz="1100" dirty="0" smtClean="0"/>
              <a:t> </a:t>
            </a:r>
            <a:r>
              <a:rPr lang="en-US" sz="1100" dirty="0" err="1"/>
              <a:t>में</a:t>
            </a:r>
            <a:r>
              <a:rPr lang="en-US" sz="1100" dirty="0"/>
              <a:t> </a:t>
            </a:r>
            <a:r>
              <a:rPr lang="en-US" sz="1100" dirty="0" err="1"/>
              <a:t>एक</a:t>
            </a:r>
            <a:r>
              <a:rPr lang="en-US" sz="1100" dirty="0"/>
              <a:t> </a:t>
            </a:r>
            <a:r>
              <a:rPr lang="en-US" sz="1100" dirty="0" err="1"/>
              <a:t>चक्कर</a:t>
            </a:r>
            <a:r>
              <a:rPr lang="en-US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03115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424738" cy="98028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7346" name="Picture 2" descr="C:\Users\HP\Desktop\1000 BILLION SUNS\PIX\milSoleils5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" y="4553"/>
            <a:ext cx="7414085" cy="979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04382" y="8860611"/>
            <a:ext cx="185578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 smtClean="0"/>
              <a:t>बिल्कुल</a:t>
            </a:r>
            <a:r>
              <a:rPr lang="en-US" sz="1500" dirty="0" smtClean="0"/>
              <a:t> </a:t>
            </a:r>
          </a:p>
          <a:p>
            <a:pPr algn="ctr"/>
            <a:r>
              <a:rPr lang="en-US" sz="1500" dirty="0" err="1" smtClean="0"/>
              <a:t>सही</a:t>
            </a:r>
            <a:r>
              <a:rPr lang="en-US" sz="1500" dirty="0"/>
              <a:t>!</a:t>
            </a:r>
          </a:p>
        </p:txBody>
      </p:sp>
      <p:sp>
        <p:nvSpPr>
          <p:cNvPr id="4" name="Rectangle 3"/>
          <p:cNvSpPr/>
          <p:nvPr/>
        </p:nvSpPr>
        <p:spPr>
          <a:xfrm>
            <a:off x="130969" y="234841"/>
            <a:ext cx="6705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संक्षेप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, </a:t>
            </a:r>
            <a:r>
              <a:rPr lang="en-US" sz="1500" dirty="0" err="1"/>
              <a:t>किसी</a:t>
            </a:r>
            <a:r>
              <a:rPr lang="en-US" sz="1500" dirty="0"/>
              <a:t> </a:t>
            </a:r>
            <a:r>
              <a:rPr lang="en-US" sz="1500" dirty="0" err="1"/>
              <a:t>आकाशगंगा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केंद्र</a:t>
            </a:r>
            <a:r>
              <a:rPr lang="en-US" sz="1500" dirty="0"/>
              <a:t>, </a:t>
            </a:r>
            <a:r>
              <a:rPr lang="en-US" sz="1500" dirty="0" err="1"/>
              <a:t>उसकी</a:t>
            </a:r>
            <a:r>
              <a:rPr lang="en-US" sz="1500" dirty="0"/>
              <a:t> </a:t>
            </a:r>
            <a:r>
              <a:rPr lang="en-US" sz="1500" dirty="0" err="1"/>
              <a:t>परिधि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अपेक्षा</a:t>
            </a:r>
            <a:r>
              <a:rPr lang="en-US" sz="1500" dirty="0"/>
              <a:t> </a:t>
            </a:r>
            <a:r>
              <a:rPr lang="en-US" sz="1500" dirty="0" err="1"/>
              <a:t>अधिक</a:t>
            </a:r>
            <a:r>
              <a:rPr lang="en-US" sz="1500" dirty="0"/>
              <a:t> </a:t>
            </a:r>
            <a:r>
              <a:rPr lang="en-US" sz="1500" dirty="0" err="1"/>
              <a:t>तेज़ी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घूमता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  <a:p>
            <a:pPr algn="ctr"/>
            <a:endParaRPr lang="en-US" sz="1500" dirty="0"/>
          </a:p>
        </p:txBody>
      </p:sp>
      <p:sp>
        <p:nvSpPr>
          <p:cNvPr id="5" name="Rectangle 4"/>
          <p:cNvSpPr/>
          <p:nvPr/>
        </p:nvSpPr>
        <p:spPr>
          <a:xfrm>
            <a:off x="3717695" y="710406"/>
            <a:ext cx="219803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जाहिर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en-US" sz="1500" dirty="0" err="1"/>
              <a:t>डूब</a:t>
            </a:r>
            <a:r>
              <a:rPr lang="en-US" sz="1500" dirty="0"/>
              <a:t> </a:t>
            </a:r>
            <a:r>
              <a:rPr lang="en-US" sz="1500" dirty="0" err="1"/>
              <a:t>रहे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4017169" y="1624806"/>
            <a:ext cx="32004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चूंकि</a:t>
            </a:r>
            <a:r>
              <a:rPr lang="en-US" sz="1500" dirty="0"/>
              <a:t> </a:t>
            </a:r>
            <a:r>
              <a:rPr lang="en-US" sz="1500" dirty="0" err="1"/>
              <a:t>टायरसिअस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ब्लैक</a:t>
            </a:r>
            <a:r>
              <a:rPr lang="en-US" sz="1500" dirty="0"/>
              <a:t> </a:t>
            </a:r>
            <a:r>
              <a:rPr lang="en-US" sz="1500" dirty="0" err="1"/>
              <a:t>होल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लगभग</a:t>
            </a:r>
            <a:r>
              <a:rPr lang="en-US" sz="1500" dirty="0"/>
              <a:t> </a:t>
            </a:r>
            <a:r>
              <a:rPr lang="en-US" sz="1500" dirty="0" err="1"/>
              <a:t>गायब</a:t>
            </a:r>
            <a:r>
              <a:rPr lang="en-US" sz="1500" dirty="0"/>
              <a:t> </a:t>
            </a:r>
            <a:r>
              <a:rPr lang="en-US" sz="1500" dirty="0" err="1"/>
              <a:t>होने</a:t>
            </a:r>
            <a:r>
              <a:rPr lang="en-US" sz="1500" dirty="0"/>
              <a:t> </a:t>
            </a:r>
            <a:r>
              <a:rPr lang="en-US" sz="1500" dirty="0" err="1"/>
              <a:t>वाला</a:t>
            </a:r>
            <a:r>
              <a:rPr lang="en-US" sz="1500" dirty="0"/>
              <a:t> </a:t>
            </a:r>
            <a:r>
              <a:rPr lang="en-US" sz="1500" dirty="0" err="1"/>
              <a:t>था</a:t>
            </a:r>
            <a:r>
              <a:rPr lang="en-US" sz="1500" dirty="0"/>
              <a:t>, </a:t>
            </a:r>
            <a:r>
              <a:rPr lang="en-US" sz="1500" dirty="0" err="1"/>
              <a:t>इसलिए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अब</a:t>
            </a:r>
            <a:r>
              <a:rPr lang="en-US" sz="1500" dirty="0" smtClean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सावधान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गया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76238" y="2751166"/>
            <a:ext cx="27265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मूर्खता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बात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बहुत</a:t>
            </a:r>
            <a:r>
              <a:rPr lang="en-US" sz="1500" dirty="0" smtClean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समझदार</a:t>
            </a:r>
            <a:r>
              <a:rPr lang="en-US" sz="1500" dirty="0"/>
              <a:t> </a:t>
            </a:r>
            <a:r>
              <a:rPr lang="en-US" sz="1500" dirty="0" err="1"/>
              <a:t>लोग</a:t>
            </a:r>
            <a:r>
              <a:rPr lang="en-US" sz="1500" dirty="0"/>
              <a:t> </a:t>
            </a:r>
            <a:r>
              <a:rPr lang="en-US" sz="1500" dirty="0" err="1"/>
              <a:t>मानते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कि</a:t>
            </a:r>
            <a:r>
              <a:rPr lang="en-US" sz="1500" dirty="0" smtClean="0"/>
              <a:t> </a:t>
            </a:r>
            <a:r>
              <a:rPr lang="en-US" sz="1500" dirty="0" err="1"/>
              <a:t>आकाशगंगाओं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केंद्र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बड़ा</a:t>
            </a:r>
            <a:r>
              <a:rPr lang="en-US" sz="1500" dirty="0"/>
              <a:t> </a:t>
            </a:r>
            <a:r>
              <a:rPr lang="en-US" sz="1500" dirty="0" err="1"/>
              <a:t>ब्लैक-होल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509588" y="5185608"/>
            <a:ext cx="62507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योजनाबद्ध</a:t>
            </a:r>
            <a:r>
              <a:rPr lang="en-US" sz="1500" dirty="0"/>
              <a:t> </a:t>
            </a:r>
            <a:r>
              <a:rPr lang="en-US" sz="1500" dirty="0" err="1"/>
              <a:t>रूप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, </a:t>
            </a:r>
            <a:r>
              <a:rPr lang="en-US" sz="1500" dirty="0" err="1"/>
              <a:t>तारे</a:t>
            </a:r>
            <a:r>
              <a:rPr lang="en-US" sz="1500" dirty="0"/>
              <a:t>, </a:t>
            </a:r>
            <a:r>
              <a:rPr lang="en-US" sz="1500" dirty="0" err="1"/>
              <a:t>जो</a:t>
            </a:r>
            <a:r>
              <a:rPr lang="en-US" sz="1500" dirty="0"/>
              <a:t> "</a:t>
            </a:r>
            <a:r>
              <a:rPr lang="en-US" sz="1500" dirty="0" err="1"/>
              <a:t>स्टार-गैस</a:t>
            </a:r>
            <a:r>
              <a:rPr lang="en-US" sz="1500" dirty="0"/>
              <a:t>"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तत्व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(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मिलकर</a:t>
            </a:r>
            <a:r>
              <a:rPr lang="en-US" sz="1500" dirty="0"/>
              <a:t> </a:t>
            </a:r>
            <a:r>
              <a:rPr lang="en-US" sz="1500" dirty="0" err="1"/>
              <a:t>परमाणु</a:t>
            </a:r>
            <a:r>
              <a:rPr lang="en-US" sz="1500" dirty="0"/>
              <a:t> </a:t>
            </a:r>
            <a:r>
              <a:rPr lang="en-US" sz="1500" dirty="0" err="1"/>
              <a:t>बन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सकते</a:t>
            </a:r>
            <a:r>
              <a:rPr lang="en-US" sz="1500" dirty="0" smtClean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), </a:t>
            </a:r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en-US" sz="1500" dirty="0" err="1"/>
              <a:t>प्रत्येक</a:t>
            </a:r>
            <a:r>
              <a:rPr lang="en-US" sz="1500" dirty="0"/>
              <a:t> </a:t>
            </a:r>
            <a:r>
              <a:rPr lang="en-US" sz="1500" dirty="0" err="1"/>
              <a:t>चक्कर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साथ</a:t>
            </a:r>
            <a:r>
              <a:rPr lang="en-US" sz="1500" dirty="0"/>
              <a:t> </a:t>
            </a:r>
            <a:r>
              <a:rPr lang="en-US" sz="1500" dirty="0" err="1"/>
              <a:t>बेहद</a:t>
            </a:r>
            <a:r>
              <a:rPr lang="en-US" sz="1500" dirty="0"/>
              <a:t> </a:t>
            </a:r>
            <a:r>
              <a:rPr lang="en-US" sz="1500" dirty="0" err="1"/>
              <a:t>चपटी</a:t>
            </a:r>
            <a:r>
              <a:rPr lang="en-US" sz="1500" dirty="0"/>
              <a:t> </a:t>
            </a:r>
            <a:r>
              <a:rPr lang="en-US" sz="1500" dirty="0" err="1"/>
              <a:t>डिस्क</a:t>
            </a:r>
            <a:r>
              <a:rPr lang="en-US" sz="1500" dirty="0"/>
              <a:t> (</a:t>
            </a:r>
            <a:r>
              <a:rPr lang="en-US" sz="1500" dirty="0" err="1"/>
              <a:t>चकत्ती</a:t>
            </a:r>
            <a:r>
              <a:rPr lang="en-US" sz="1500" dirty="0"/>
              <a:t>)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पार</a:t>
            </a:r>
            <a:r>
              <a:rPr lang="en-US" sz="1500" dirty="0"/>
              <a:t> </a:t>
            </a:r>
            <a:r>
              <a:rPr lang="en-US" sz="1500" dirty="0" err="1"/>
              <a:t>करते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465932" y="6019343"/>
            <a:ext cx="24082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इससे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समझ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आता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तारों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अंतर-तारकीय</a:t>
            </a:r>
            <a:r>
              <a:rPr lang="en-US" sz="1500" dirty="0"/>
              <a:t> </a:t>
            </a:r>
            <a:r>
              <a:rPr lang="en-US" sz="1500" dirty="0" err="1"/>
              <a:t>वातावरण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परस्पर-सम्बन्ध</a:t>
            </a:r>
            <a:r>
              <a:rPr lang="en-US" sz="1500" dirty="0"/>
              <a:t> </a:t>
            </a:r>
            <a:r>
              <a:rPr lang="en-US" sz="1500" dirty="0" err="1"/>
              <a:t>इतना</a:t>
            </a:r>
            <a:r>
              <a:rPr lang="en-US" sz="1500" dirty="0"/>
              <a:t> </a:t>
            </a:r>
            <a:r>
              <a:rPr lang="en-US" sz="1500" dirty="0" err="1"/>
              <a:t>कमजोर</a:t>
            </a:r>
            <a:r>
              <a:rPr lang="en-US" sz="1500" dirty="0"/>
              <a:t> </a:t>
            </a:r>
            <a:r>
              <a:rPr lang="en-US" sz="1500" dirty="0" err="1"/>
              <a:t>क्यों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7793" y="8997841"/>
            <a:ext cx="99097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गैस-डिस्क</a:t>
            </a:r>
            <a:r>
              <a:rPr lang="en-US" sz="1500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36169" y="6080630"/>
            <a:ext cx="2819400" cy="801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मुझे</a:t>
            </a:r>
            <a:r>
              <a:rPr lang="en-US" sz="1500" dirty="0"/>
              <a:t> </a:t>
            </a:r>
            <a:r>
              <a:rPr lang="en-US" sz="1500" dirty="0" err="1"/>
              <a:t>लगता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en-US" sz="1500" dirty="0" err="1"/>
              <a:t>चपटी</a:t>
            </a:r>
            <a:r>
              <a:rPr lang="en-US" sz="1500" dirty="0"/>
              <a:t> </a:t>
            </a:r>
            <a:r>
              <a:rPr lang="en-US" sz="1500" dirty="0" err="1"/>
              <a:t>डिस्क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पार</a:t>
            </a:r>
            <a:r>
              <a:rPr lang="en-US" sz="1500" dirty="0"/>
              <a:t> </a:t>
            </a:r>
            <a:r>
              <a:rPr lang="en-US" sz="1500" dirty="0" err="1"/>
              <a:t>करने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बाद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गैस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साथ</a:t>
            </a:r>
            <a:r>
              <a:rPr lang="en-US" sz="1500" dirty="0"/>
              <a:t> </a:t>
            </a:r>
            <a:r>
              <a:rPr lang="en-US" sz="1500" dirty="0" err="1"/>
              <a:t>सम्बन्ध</a:t>
            </a:r>
            <a:r>
              <a:rPr lang="en-US" sz="1500" dirty="0"/>
              <a:t> </a:t>
            </a:r>
            <a:r>
              <a:rPr lang="en-US" sz="1500" dirty="0" err="1"/>
              <a:t>स्थापित</a:t>
            </a:r>
            <a:r>
              <a:rPr lang="en-US" sz="1500" dirty="0"/>
              <a:t> </a:t>
            </a:r>
            <a:r>
              <a:rPr lang="en-US" sz="1500" dirty="0" err="1"/>
              <a:t>करते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55169" y="3225006"/>
            <a:ext cx="2286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500" dirty="0" smtClean="0"/>
              <a:t>तीन</a:t>
            </a:r>
            <a:r>
              <a:rPr lang="en-US" sz="1500" dirty="0"/>
              <a:t>-</a:t>
            </a:r>
            <a:r>
              <a:rPr lang="hi-IN" sz="1500" dirty="0" smtClean="0"/>
              <a:t>आयामों</a:t>
            </a:r>
            <a:r>
              <a:rPr lang="en-US" sz="1500" dirty="0" smtClean="0"/>
              <a:t> </a:t>
            </a:r>
            <a:r>
              <a:rPr lang="hi-IN" sz="1500" dirty="0" smtClean="0"/>
              <a:t>में</a:t>
            </a:r>
            <a:r>
              <a:rPr lang="en-US" sz="1500" dirty="0" smtClean="0"/>
              <a:t> </a:t>
            </a:r>
            <a:r>
              <a:rPr lang="hi-IN" sz="1500" dirty="0" smtClean="0"/>
              <a:t>गतिशील</a:t>
            </a:r>
            <a:r>
              <a:rPr lang="en-US" sz="1500" dirty="0" smtClean="0"/>
              <a:t> </a:t>
            </a:r>
            <a:br>
              <a:rPr lang="en-US" sz="1500" dirty="0" smtClean="0"/>
            </a:br>
            <a:r>
              <a:rPr lang="hi-IN" sz="1500" dirty="0" smtClean="0"/>
              <a:t>यह</a:t>
            </a:r>
            <a:r>
              <a:rPr lang="en-US" sz="1500" dirty="0" smtClean="0"/>
              <a:t> </a:t>
            </a:r>
            <a:r>
              <a:rPr lang="hi-IN" sz="1500" dirty="0" smtClean="0"/>
              <a:t>"असली“</a:t>
            </a:r>
            <a:r>
              <a:rPr lang="en-US" sz="1500" dirty="0" smtClean="0"/>
              <a:t> </a:t>
            </a:r>
            <a:r>
              <a:rPr lang="hi-IN" sz="1500" dirty="0" smtClean="0"/>
              <a:t>आकाशगंगा</a:t>
            </a:r>
            <a:r>
              <a:rPr lang="en-US" sz="1500" dirty="0" smtClean="0"/>
              <a:t> </a:t>
            </a:r>
            <a:r>
              <a:rPr lang="hi-IN" sz="1500" dirty="0" smtClean="0"/>
              <a:t>है</a:t>
            </a:r>
            <a:r>
              <a:rPr lang="hi-IN" sz="1500" dirty="0"/>
              <a:t>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9538090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424738" cy="98028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8370" name="Picture 2" descr="C:\Users\HP\Desktop\1000 BILLION SUNS\PIX\milSoleils5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" y="-7478"/>
            <a:ext cx="7443788" cy="999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98020" y="9495036"/>
            <a:ext cx="51813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 </a:t>
            </a:r>
            <a:r>
              <a:rPr lang="en-US" sz="1400" dirty="0" smtClean="0"/>
              <a:t> </a:t>
            </a:r>
            <a:r>
              <a:rPr lang="en-US" sz="1400" dirty="0"/>
              <a:t>"</a:t>
            </a:r>
            <a:r>
              <a:rPr lang="en-US" sz="1400" dirty="0" err="1"/>
              <a:t>असली</a:t>
            </a:r>
            <a:r>
              <a:rPr lang="en-US" sz="1400" dirty="0"/>
              <a:t>" </a:t>
            </a:r>
            <a:r>
              <a:rPr lang="en-US" sz="1400" dirty="0" err="1"/>
              <a:t>आकाशगंगाओं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डिस्क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मोटाई</a:t>
            </a:r>
            <a:r>
              <a:rPr lang="en-US" sz="1400" dirty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err="1"/>
              <a:t>इस</a:t>
            </a:r>
            <a:r>
              <a:rPr lang="en-US" sz="1400" dirty="0"/>
              <a:t> </a:t>
            </a:r>
            <a:r>
              <a:rPr lang="en-US" sz="1400" dirty="0" err="1"/>
              <a:t>त्रिज्या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करीब</a:t>
            </a:r>
            <a:r>
              <a:rPr lang="en-US" sz="1400" dirty="0"/>
              <a:t> </a:t>
            </a:r>
            <a:r>
              <a:rPr lang="en-US" sz="1400" dirty="0" err="1" smtClean="0"/>
              <a:t>होगी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435769" y="405606"/>
            <a:ext cx="45287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पहली</a:t>
            </a:r>
            <a:r>
              <a:rPr lang="en-US" sz="1500" dirty="0"/>
              <a:t> </a:t>
            </a:r>
            <a:r>
              <a:rPr lang="en-US" sz="1500" dirty="0" err="1"/>
              <a:t>बात</a:t>
            </a:r>
            <a:r>
              <a:rPr lang="en-US" sz="1500" dirty="0"/>
              <a:t>, </a:t>
            </a:r>
            <a:r>
              <a:rPr lang="en-US" sz="1500" dirty="0" err="1"/>
              <a:t>आकाशगंगाओं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केंद्र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कोई</a:t>
            </a:r>
            <a:r>
              <a:rPr lang="en-US" sz="1500" dirty="0"/>
              <a:t> </a:t>
            </a:r>
            <a:r>
              <a:rPr lang="en-US" sz="1500" dirty="0" err="1"/>
              <a:t>तारे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होते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और</a:t>
            </a:r>
            <a:r>
              <a:rPr lang="en-US" sz="1500" dirty="0" smtClean="0"/>
              <a:t> </a:t>
            </a:r>
            <a:r>
              <a:rPr lang="en-US" sz="1500" dirty="0" err="1"/>
              <a:t>दूसरी</a:t>
            </a:r>
            <a:r>
              <a:rPr lang="en-US" sz="1500" dirty="0"/>
              <a:t> </a:t>
            </a:r>
            <a:r>
              <a:rPr lang="en-US" sz="1500" dirty="0" err="1"/>
              <a:t>बात</a:t>
            </a:r>
            <a:r>
              <a:rPr lang="en-US" sz="1500" dirty="0"/>
              <a:t>, </a:t>
            </a:r>
            <a:r>
              <a:rPr lang="en-US" sz="1500" dirty="0" err="1"/>
              <a:t>उनकी</a:t>
            </a:r>
            <a:r>
              <a:rPr lang="en-US" sz="1500" dirty="0"/>
              <a:t> </a:t>
            </a:r>
            <a:r>
              <a:rPr lang="en-US" sz="1500" dirty="0" err="1"/>
              <a:t>घूमने</a:t>
            </a:r>
            <a:r>
              <a:rPr lang="en-US" sz="1500" dirty="0"/>
              <a:t> </a:t>
            </a:r>
            <a:r>
              <a:rPr lang="en-US" sz="1500" dirty="0" err="1" smtClean="0"/>
              <a:t>की</a:t>
            </a:r>
            <a:r>
              <a:rPr lang="en-US" sz="1500" dirty="0" smtClean="0"/>
              <a:t> </a:t>
            </a:r>
            <a:r>
              <a:rPr lang="en-US" sz="1500" dirty="0" err="1"/>
              <a:t>अवधि</a:t>
            </a:r>
            <a:r>
              <a:rPr lang="en-US" sz="1500" dirty="0"/>
              <a:t> </a:t>
            </a:r>
            <a:r>
              <a:rPr lang="en-US" sz="1500" dirty="0" err="1"/>
              <a:t>कम</a:t>
            </a:r>
            <a:r>
              <a:rPr lang="en-US" sz="1500" dirty="0"/>
              <a:t> </a:t>
            </a:r>
            <a:r>
              <a:rPr lang="en-US" sz="1500" dirty="0" err="1"/>
              <a:t>होती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700834" y="1373376"/>
            <a:ext cx="290713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इसलिए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क्षेत्र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अंतःक्रिया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तारों</a:t>
            </a:r>
            <a:r>
              <a:rPr lang="en-US" sz="1500" dirty="0" smtClean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अंतर-तारकीय</a:t>
            </a:r>
            <a:r>
              <a:rPr lang="en-US" sz="1500" dirty="0"/>
              <a:t> </a:t>
            </a:r>
            <a:r>
              <a:rPr lang="en-US" sz="1500" dirty="0" err="1"/>
              <a:t>वातावरण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बीच</a:t>
            </a:r>
            <a:r>
              <a:rPr lang="en-US" sz="1500" dirty="0"/>
              <a:t> </a:t>
            </a:r>
            <a:r>
              <a:rPr lang="en-US" sz="1500" dirty="0" err="1"/>
              <a:t>अधिक</a:t>
            </a:r>
            <a:r>
              <a:rPr lang="en-US" sz="1500" dirty="0"/>
              <a:t> </a:t>
            </a:r>
            <a:r>
              <a:rPr lang="en-US" sz="1500" dirty="0" err="1"/>
              <a:t>घर्षण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890" y="2978785"/>
            <a:ext cx="17315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/>
              <a:t>50-</a:t>
            </a:r>
            <a:r>
              <a:rPr lang="en-US" sz="1000" dirty="0" err="1"/>
              <a:t>मिलियन</a:t>
            </a:r>
            <a:r>
              <a:rPr lang="en-US" sz="1000" dirty="0"/>
              <a:t> </a:t>
            </a:r>
            <a:r>
              <a:rPr lang="en-US" sz="1000" dirty="0" err="1"/>
              <a:t>वर्षों</a:t>
            </a:r>
            <a:r>
              <a:rPr lang="en-US" sz="1000" dirty="0"/>
              <a:t> </a:t>
            </a:r>
            <a:r>
              <a:rPr lang="en-US" sz="1000" dirty="0" err="1"/>
              <a:t>में</a:t>
            </a:r>
            <a:r>
              <a:rPr lang="en-US" sz="1000" dirty="0"/>
              <a:t> </a:t>
            </a:r>
            <a:r>
              <a:rPr lang="en-US" sz="1000" dirty="0" err="1"/>
              <a:t>एक</a:t>
            </a:r>
            <a:r>
              <a:rPr lang="en-US" sz="1000" dirty="0"/>
              <a:t> </a:t>
            </a:r>
            <a:r>
              <a:rPr lang="en-US" sz="1000" dirty="0" err="1"/>
              <a:t>चक्कर</a:t>
            </a:r>
            <a:r>
              <a:rPr lang="en-US" sz="10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14443" y="3354576"/>
            <a:ext cx="263592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नतीजतन</a:t>
            </a:r>
            <a:r>
              <a:rPr lang="en-US" sz="1500" dirty="0"/>
              <a:t>,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संरचना</a:t>
            </a:r>
            <a:r>
              <a:rPr lang="en-US" sz="1500" dirty="0"/>
              <a:t> </a:t>
            </a:r>
            <a:r>
              <a:rPr lang="en-US" sz="1500" dirty="0" err="1"/>
              <a:t>केंद्रीय</a:t>
            </a:r>
            <a:r>
              <a:rPr lang="en-US" sz="1500" dirty="0"/>
              <a:t> </a:t>
            </a:r>
            <a:r>
              <a:rPr lang="en-US" sz="1500" dirty="0" err="1"/>
              <a:t>क्षेत्र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अधिक</a:t>
            </a:r>
            <a:r>
              <a:rPr lang="en-US" sz="1500" dirty="0"/>
              <a:t> </a:t>
            </a:r>
            <a:r>
              <a:rPr lang="en-US" sz="1500" dirty="0" err="1"/>
              <a:t>चिह्नित</a:t>
            </a:r>
            <a:r>
              <a:rPr lang="en-US" sz="1500" dirty="0"/>
              <a:t> </a:t>
            </a:r>
            <a:r>
              <a:rPr lang="en-US" sz="1500" dirty="0" err="1"/>
              <a:t>होगी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खुद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"</a:t>
            </a:r>
            <a:r>
              <a:rPr lang="en-US" sz="1500" dirty="0" err="1"/>
              <a:t>बार</a:t>
            </a:r>
            <a:r>
              <a:rPr lang="en-US" sz="1500" dirty="0"/>
              <a:t>"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बदल</a:t>
            </a:r>
            <a:r>
              <a:rPr lang="en-US" sz="1500" dirty="0"/>
              <a:t> </a:t>
            </a:r>
            <a:r>
              <a:rPr lang="en-US" sz="1500" dirty="0" err="1"/>
              <a:t>सकती</a:t>
            </a:r>
            <a:r>
              <a:rPr lang="en-US" sz="1500" dirty="0"/>
              <a:t> </a:t>
            </a:r>
            <a:r>
              <a:rPr lang="en-US" sz="1500" dirty="0" err="1"/>
              <a:t>होगी</a:t>
            </a:r>
            <a:r>
              <a:rPr lang="en-US" sz="15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102769" y="3052008"/>
            <a:ext cx="41263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चलें</a:t>
            </a:r>
            <a:r>
              <a:rPr lang="en-US" sz="1500" dirty="0"/>
              <a:t>, </a:t>
            </a:r>
            <a:r>
              <a:rPr lang="en-US" sz="1500" dirty="0" err="1"/>
              <a:t>गैस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वापस</a:t>
            </a:r>
            <a:r>
              <a:rPr lang="en-US" sz="1500" dirty="0"/>
              <a:t> </a:t>
            </a:r>
            <a:r>
              <a:rPr lang="en-US" sz="1500" dirty="0" err="1"/>
              <a:t>जाएं</a:t>
            </a:r>
            <a:r>
              <a:rPr lang="en-US" sz="1500" dirty="0"/>
              <a:t>.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 </a:t>
            </a:r>
            <a:r>
              <a:rPr lang="en-US" sz="1500" dirty="0" err="1"/>
              <a:t>अगर</a:t>
            </a:r>
            <a:r>
              <a:rPr lang="en-US" sz="1500" dirty="0"/>
              <a:t>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इंटरस्टेलर</a:t>
            </a:r>
            <a:r>
              <a:rPr lang="en-US" sz="1500" dirty="0" smtClean="0"/>
              <a:t> </a:t>
            </a:r>
            <a:r>
              <a:rPr lang="en-US" sz="1500" dirty="0" err="1"/>
              <a:t>गैस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गांठ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,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चाहें</a:t>
            </a:r>
            <a:r>
              <a:rPr lang="en-US" sz="1500" dirty="0"/>
              <a:t> </a:t>
            </a:r>
            <a:r>
              <a:rPr lang="en-US" sz="1500" dirty="0" err="1"/>
              <a:t>करने</a:t>
            </a:r>
            <a:r>
              <a:rPr lang="en-US" sz="1500" dirty="0"/>
              <a:t> </a:t>
            </a:r>
            <a:r>
              <a:rPr lang="en-US" sz="1500" dirty="0" err="1"/>
              <a:t>दूँ</a:t>
            </a:r>
            <a:r>
              <a:rPr lang="en-US" sz="1500" dirty="0"/>
              <a:t>? </a:t>
            </a:r>
          </a:p>
        </p:txBody>
      </p:sp>
      <p:sp>
        <p:nvSpPr>
          <p:cNvPr id="9" name="Rectangle 8"/>
          <p:cNvSpPr/>
          <p:nvPr/>
        </p:nvSpPr>
        <p:spPr>
          <a:xfrm>
            <a:off x="5359056" y="3920986"/>
            <a:ext cx="13869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/>
              <a:t>हम</a:t>
            </a:r>
            <a:r>
              <a:rPr lang="en-US" sz="1400" dirty="0" smtClean="0"/>
              <a:t> </a:t>
            </a:r>
            <a:r>
              <a:rPr lang="en-US" sz="1400" dirty="0" err="1"/>
              <a:t>कोई</a:t>
            </a:r>
            <a:r>
              <a:rPr lang="en-US" sz="1400" dirty="0"/>
              <a:t> </a:t>
            </a:r>
            <a:r>
              <a:rPr lang="en-US" sz="1400" dirty="0" err="1"/>
              <a:t>हस्तक्षेप</a:t>
            </a:r>
            <a:r>
              <a:rPr lang="en-US" sz="1400" dirty="0"/>
              <a:t> </a:t>
            </a:r>
            <a:endParaRPr lang="en-US" sz="1400" dirty="0" smtClean="0"/>
          </a:p>
          <a:p>
            <a:pPr algn="ctr"/>
            <a:r>
              <a:rPr lang="en-US" sz="1400" dirty="0" err="1" smtClean="0"/>
              <a:t>नहीं</a:t>
            </a:r>
            <a:r>
              <a:rPr lang="en-US" sz="1400" dirty="0" smtClean="0"/>
              <a:t> </a:t>
            </a:r>
            <a:r>
              <a:rPr lang="en-US" sz="1400" dirty="0" err="1"/>
              <a:t>करेंगे</a:t>
            </a:r>
            <a:r>
              <a:rPr lang="en-US" sz="1400" dirty="0"/>
              <a:t> ..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64568" y="4977606"/>
            <a:ext cx="132440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सिर्फ</a:t>
            </a:r>
            <a:r>
              <a:rPr lang="en-US" sz="1500" dirty="0"/>
              <a:t> </a:t>
            </a:r>
            <a:r>
              <a:rPr lang="en-US" sz="1500" dirty="0" err="1"/>
              <a:t>देखेंगे</a:t>
            </a:r>
            <a:r>
              <a:rPr lang="en-US" sz="15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7169" y="5640576"/>
            <a:ext cx="307106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गैस</a:t>
            </a:r>
            <a:r>
              <a:rPr lang="en-US" sz="1500" dirty="0"/>
              <a:t>, </a:t>
            </a:r>
            <a:r>
              <a:rPr lang="en-US" sz="1500" dirty="0" err="1"/>
              <a:t>विकिरण</a:t>
            </a:r>
            <a:r>
              <a:rPr lang="en-US" sz="1500" dirty="0"/>
              <a:t> </a:t>
            </a:r>
            <a:r>
              <a:rPr lang="en-US" sz="1500" dirty="0" err="1"/>
              <a:t>द्वारा</a:t>
            </a:r>
            <a:r>
              <a:rPr lang="en-US" sz="1500" dirty="0"/>
              <a:t> </a:t>
            </a:r>
            <a:r>
              <a:rPr lang="en-US" sz="1500" dirty="0" err="1"/>
              <a:t>स्वाभाविक</a:t>
            </a:r>
            <a:r>
              <a:rPr lang="en-US" sz="1500" dirty="0"/>
              <a:t> </a:t>
            </a:r>
            <a:r>
              <a:rPr lang="en-US" sz="1500" dirty="0" err="1"/>
              <a:t>रूप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से</a:t>
            </a:r>
            <a:r>
              <a:rPr lang="en-US" sz="1500" dirty="0" smtClean="0"/>
              <a:t> </a:t>
            </a:r>
            <a:r>
              <a:rPr lang="en-US" sz="1500" dirty="0" err="1"/>
              <a:t>ठंडी</a:t>
            </a:r>
            <a:r>
              <a:rPr lang="en-US" sz="1500" dirty="0"/>
              <a:t> </a:t>
            </a:r>
            <a:r>
              <a:rPr lang="en-US" sz="1500" dirty="0" err="1"/>
              <a:t>होगी</a:t>
            </a:r>
            <a:r>
              <a:rPr lang="en-US" sz="1500" dirty="0"/>
              <a:t>. </a:t>
            </a:r>
            <a:r>
              <a:rPr lang="en-US" sz="1500" dirty="0" err="1"/>
              <a:t>उसकी</a:t>
            </a:r>
            <a:r>
              <a:rPr lang="en-US" sz="1500" dirty="0"/>
              <a:t> "</a:t>
            </a:r>
            <a:r>
              <a:rPr lang="en-US" sz="1500" dirty="0" err="1"/>
              <a:t>जीन्स-दूरी</a:t>
            </a:r>
            <a:r>
              <a:rPr lang="en-US" sz="1500" dirty="0"/>
              <a:t>" </a:t>
            </a:r>
            <a:r>
              <a:rPr lang="en-US" sz="1500" dirty="0" err="1"/>
              <a:t>कम</a:t>
            </a:r>
            <a:r>
              <a:rPr lang="en-US" sz="1500" dirty="0"/>
              <a:t> </a:t>
            </a:r>
            <a:r>
              <a:rPr lang="en-US" sz="1500" dirty="0" err="1"/>
              <a:t>होगी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विखंडित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जाएगी</a:t>
            </a:r>
            <a:r>
              <a:rPr lang="en-US" sz="1500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83769" y="5644337"/>
            <a:ext cx="316478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आकाशगंगाओं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भुजाओं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गैस</a:t>
            </a:r>
            <a:r>
              <a:rPr lang="en-US" sz="1500" dirty="0"/>
              <a:t> </a:t>
            </a:r>
            <a:r>
              <a:rPr lang="en-US" sz="1500" dirty="0" err="1"/>
              <a:t>बड़ी</a:t>
            </a:r>
            <a:r>
              <a:rPr lang="en-US" sz="1500" dirty="0"/>
              <a:t> </a:t>
            </a:r>
            <a:r>
              <a:rPr lang="en-US" sz="1500" dirty="0" err="1"/>
              <a:t>गांठों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एकत्रित</a:t>
            </a:r>
            <a:r>
              <a:rPr lang="en-US" sz="1500" dirty="0"/>
              <a:t> </a:t>
            </a:r>
            <a:r>
              <a:rPr lang="en-US" sz="1500" dirty="0" err="1"/>
              <a:t>होगी</a:t>
            </a:r>
            <a:r>
              <a:rPr lang="en-US" sz="1500" dirty="0"/>
              <a:t> </a:t>
            </a:r>
            <a:r>
              <a:rPr lang="en-US" sz="1500" dirty="0" err="1"/>
              <a:t>जिसकी</a:t>
            </a:r>
            <a:r>
              <a:rPr lang="en-US" sz="1500" dirty="0"/>
              <a:t> </a:t>
            </a:r>
            <a:r>
              <a:rPr lang="en-US" sz="1500" dirty="0" err="1"/>
              <a:t>त्रिज्या</a:t>
            </a:r>
            <a:r>
              <a:rPr lang="en-US" sz="1500" dirty="0"/>
              <a:t> "</a:t>
            </a:r>
            <a:r>
              <a:rPr lang="en-US" sz="1500" dirty="0" err="1"/>
              <a:t>जीन्स-त्रिज्या</a:t>
            </a:r>
            <a:r>
              <a:rPr lang="en-US" sz="1500" dirty="0"/>
              <a:t>" (*)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बराबर</a:t>
            </a:r>
            <a:r>
              <a:rPr lang="en-US" sz="1500" dirty="0"/>
              <a:t> </a:t>
            </a:r>
            <a:r>
              <a:rPr lang="en-US" sz="1500" dirty="0" err="1"/>
              <a:t>होगी</a:t>
            </a:r>
            <a:r>
              <a:rPr lang="en-US" sz="15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724171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424738" cy="98028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9394" name="Picture 2" descr="C:\Users\HP\Desktop\1000 BILLION SUNS\PIX\milSoleils58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7500728" cy="980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827169" y="1320006"/>
            <a:ext cx="371157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664369" y="308808"/>
            <a:ext cx="24709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en-US" sz="1500" dirty="0" err="1"/>
              <a:t>गांठें</a:t>
            </a:r>
            <a:r>
              <a:rPr lang="en-US" sz="1500" dirty="0"/>
              <a:t>, </a:t>
            </a:r>
            <a:r>
              <a:rPr lang="en-US" sz="1500" dirty="0" err="1"/>
              <a:t>विकिरण</a:t>
            </a:r>
            <a:r>
              <a:rPr lang="en-US" sz="1500" dirty="0"/>
              <a:t> </a:t>
            </a:r>
            <a:r>
              <a:rPr lang="en-US" sz="1500" dirty="0" err="1"/>
              <a:t>द्वारा</a:t>
            </a:r>
            <a:r>
              <a:rPr lang="en-US" sz="1500" dirty="0"/>
              <a:t> </a:t>
            </a:r>
            <a:r>
              <a:rPr lang="en-US" sz="1500" dirty="0" err="1"/>
              <a:t>लगातार</a:t>
            </a:r>
            <a:r>
              <a:rPr lang="en-US" sz="1500" dirty="0"/>
              <a:t> </a:t>
            </a:r>
            <a:r>
              <a:rPr lang="en-US" sz="1500" dirty="0" err="1"/>
              <a:t>ठंडी</a:t>
            </a:r>
            <a:r>
              <a:rPr lang="en-US" sz="1500" dirty="0"/>
              <a:t> </a:t>
            </a:r>
            <a:r>
              <a:rPr lang="en-US" sz="1500" dirty="0" err="1"/>
              <a:t>होती</a:t>
            </a:r>
            <a:r>
              <a:rPr lang="en-US" sz="1500" dirty="0"/>
              <a:t> </a:t>
            </a:r>
            <a:r>
              <a:rPr lang="en-US" sz="1500" dirty="0" err="1"/>
              <a:t>रहेंगी</a:t>
            </a:r>
            <a:r>
              <a:rPr lang="en-US" sz="15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3864769" y="385008"/>
            <a:ext cx="300434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हां</a:t>
            </a:r>
            <a:r>
              <a:rPr lang="en-US" sz="1500" dirty="0"/>
              <a:t>, </a:t>
            </a:r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बादलों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पैदा</a:t>
            </a:r>
            <a:r>
              <a:rPr lang="en-US" sz="1500" dirty="0"/>
              <a:t> </a:t>
            </a:r>
            <a:r>
              <a:rPr lang="en-US" sz="1500" dirty="0" err="1"/>
              <a:t>होने</a:t>
            </a:r>
            <a:r>
              <a:rPr lang="en-US" sz="1500" dirty="0"/>
              <a:t> </a:t>
            </a:r>
            <a:r>
              <a:rPr lang="en-US" sz="1500" dirty="0" err="1"/>
              <a:t>वाले</a:t>
            </a:r>
            <a:r>
              <a:rPr lang="en-US" sz="1500" dirty="0"/>
              <a:t> </a:t>
            </a:r>
            <a:r>
              <a:rPr lang="en-US" sz="1500" dirty="0" err="1"/>
              <a:t>युवा</a:t>
            </a:r>
            <a:r>
              <a:rPr lang="en-US" sz="1500" dirty="0"/>
              <a:t> </a:t>
            </a:r>
            <a:r>
              <a:rPr lang="en-US" sz="1500" dirty="0" err="1"/>
              <a:t>सितारे</a:t>
            </a:r>
            <a:r>
              <a:rPr lang="en-US" sz="1500" dirty="0"/>
              <a:t> </a:t>
            </a:r>
            <a:r>
              <a:rPr lang="hi-IN" sz="1500" dirty="0" smtClean="0"/>
              <a:t>उनमें</a:t>
            </a:r>
            <a:r>
              <a:rPr lang="en-US" sz="1500" dirty="0" smtClean="0"/>
              <a:t> </a:t>
            </a:r>
            <a:r>
              <a:rPr lang="en-US" sz="1500" dirty="0" err="1" smtClean="0"/>
              <a:t>लगातार</a:t>
            </a:r>
            <a:r>
              <a:rPr lang="en-US" sz="1500" dirty="0" smtClean="0"/>
              <a:t> </a:t>
            </a:r>
            <a:r>
              <a:rPr lang="en-US" sz="1500" dirty="0" err="1" smtClean="0"/>
              <a:t>नई</a:t>
            </a:r>
            <a:r>
              <a:rPr lang="en-US" sz="1500" dirty="0" smtClean="0"/>
              <a:t> </a:t>
            </a:r>
            <a:r>
              <a:rPr lang="en-US" sz="1500" dirty="0" err="1" smtClean="0"/>
              <a:t>ऊर्जा</a:t>
            </a:r>
            <a:r>
              <a:rPr lang="en-US" sz="1500" dirty="0" smtClean="0"/>
              <a:t> </a:t>
            </a:r>
            <a:r>
              <a:rPr lang="en-US" sz="1500" dirty="0" err="1"/>
              <a:t>फूकेंगे</a:t>
            </a:r>
            <a:r>
              <a:rPr lang="en-US" sz="15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788569" y="1680408"/>
            <a:ext cx="3711575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तुम</a:t>
            </a:r>
            <a:r>
              <a:rPr lang="en-US" sz="1500" dirty="0"/>
              <a:t> </a:t>
            </a:r>
            <a:r>
              <a:rPr lang="en-US" sz="1500" dirty="0" err="1"/>
              <a:t>देखोगे</a:t>
            </a:r>
            <a:r>
              <a:rPr lang="en-US" sz="1500" dirty="0"/>
              <a:t>.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प्रयोग</a:t>
            </a:r>
            <a:r>
              <a:rPr lang="en-US" sz="1500" dirty="0"/>
              <a:t> </a:t>
            </a:r>
            <a:r>
              <a:rPr lang="en-US" sz="1500" dirty="0" err="1"/>
              <a:t>करेंगे</a:t>
            </a:r>
            <a:r>
              <a:rPr lang="en-US" sz="1500" dirty="0"/>
              <a:t>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मैं</a:t>
            </a:r>
            <a:r>
              <a:rPr lang="en-US" sz="1500" dirty="0" smtClean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पराबैंगनी</a:t>
            </a:r>
            <a:r>
              <a:rPr lang="en-US" sz="1500" dirty="0"/>
              <a:t> </a:t>
            </a:r>
            <a:r>
              <a:rPr lang="en-US" sz="1500" dirty="0" err="1"/>
              <a:t>लैंप</a:t>
            </a:r>
            <a:r>
              <a:rPr lang="en-US" sz="1500" dirty="0"/>
              <a:t> </a:t>
            </a:r>
            <a:r>
              <a:rPr lang="en-US" sz="1500" dirty="0" err="1"/>
              <a:t>लेता</a:t>
            </a:r>
            <a:r>
              <a:rPr lang="en-US" sz="1500" dirty="0"/>
              <a:t> </a:t>
            </a:r>
            <a:r>
              <a:rPr lang="en-US" sz="1500" dirty="0" err="1"/>
              <a:t>हूं</a:t>
            </a:r>
            <a:r>
              <a:rPr lang="en-US" sz="15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35769" y="2668776"/>
            <a:ext cx="185816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इंटरस्टेलर</a:t>
            </a:r>
            <a:r>
              <a:rPr lang="en-US" sz="1500" dirty="0"/>
              <a:t> </a:t>
            </a:r>
            <a:r>
              <a:rPr lang="en-US" sz="1500" dirty="0" err="1"/>
              <a:t>पदार्थ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गांठ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गर्म</a:t>
            </a:r>
            <a:r>
              <a:rPr lang="en-US" sz="1500" dirty="0"/>
              <a:t> </a:t>
            </a:r>
            <a:r>
              <a:rPr lang="en-US" sz="1500" dirty="0" err="1"/>
              <a:t>करने</a:t>
            </a:r>
            <a:r>
              <a:rPr lang="en-US" sz="1500" dirty="0"/>
              <a:t> </a:t>
            </a:r>
            <a:r>
              <a:rPr lang="en-US" sz="1500" dirty="0" err="1"/>
              <a:t>जा</a:t>
            </a:r>
            <a:r>
              <a:rPr lang="en-US" sz="1500" dirty="0"/>
              <a:t> </a:t>
            </a:r>
            <a:r>
              <a:rPr lang="en-US" sz="1500" dirty="0" err="1"/>
              <a:t>रहे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3258344" y="3731111"/>
            <a:ext cx="334962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प्रकार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विकिरण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साथ</a:t>
            </a:r>
            <a:r>
              <a:rPr lang="en-US" sz="1500" dirty="0"/>
              <a:t>,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युवा</a:t>
            </a:r>
            <a:r>
              <a:rPr lang="en-US" sz="1500" dirty="0"/>
              <a:t>,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गर्म</a:t>
            </a:r>
            <a:r>
              <a:rPr lang="en-US" sz="1500" dirty="0"/>
              <a:t> </a:t>
            </a:r>
            <a:r>
              <a:rPr lang="en-US" sz="1500" dirty="0" err="1"/>
              <a:t>सितारे</a:t>
            </a:r>
            <a:r>
              <a:rPr lang="en-US" sz="1500" dirty="0"/>
              <a:t> </a:t>
            </a:r>
            <a:r>
              <a:rPr lang="en-US" sz="1500" dirty="0" err="1"/>
              <a:t>उत्सर्जित</a:t>
            </a:r>
            <a:r>
              <a:rPr lang="en-US" sz="1500" dirty="0"/>
              <a:t> </a:t>
            </a:r>
            <a:r>
              <a:rPr lang="en-US" sz="1500" dirty="0" err="1"/>
              <a:t>करते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उनसे</a:t>
            </a:r>
            <a:r>
              <a:rPr lang="en-US" sz="1500" dirty="0"/>
              <a:t>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गांठ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गर्म</a:t>
            </a:r>
            <a:r>
              <a:rPr lang="en-US" sz="1500" dirty="0"/>
              <a:t> </a:t>
            </a:r>
            <a:r>
              <a:rPr lang="en-US" sz="1500" dirty="0" err="1"/>
              <a:t>करता</a:t>
            </a:r>
            <a:r>
              <a:rPr lang="en-US" sz="1500" dirty="0"/>
              <a:t> </a:t>
            </a:r>
            <a:r>
              <a:rPr lang="en-US" sz="1500" dirty="0" err="1"/>
              <a:t>हूं</a:t>
            </a:r>
            <a:r>
              <a:rPr lang="en-US" sz="1500" dirty="0"/>
              <a:t>. </a:t>
            </a:r>
            <a:r>
              <a:rPr lang="en-US" sz="1500" dirty="0" err="1"/>
              <a:t>जहां</a:t>
            </a:r>
            <a:r>
              <a:rPr lang="en-US" sz="1500" dirty="0"/>
              <a:t> </a:t>
            </a:r>
            <a:r>
              <a:rPr lang="en-US" sz="1500" dirty="0" err="1"/>
              <a:t>कहीं</a:t>
            </a:r>
            <a:r>
              <a:rPr lang="en-US" sz="1500" dirty="0"/>
              <a:t> </a:t>
            </a:r>
            <a:r>
              <a:rPr lang="en-US" sz="1500" dirty="0" err="1"/>
              <a:t>गर्मी</a:t>
            </a:r>
            <a:r>
              <a:rPr lang="en-US" sz="1500" dirty="0"/>
              <a:t> </a:t>
            </a:r>
            <a:r>
              <a:rPr lang="en-US" sz="1500" dirty="0" err="1"/>
              <a:t>होगी</a:t>
            </a:r>
            <a:r>
              <a:rPr lang="en-US" sz="1500" dirty="0"/>
              <a:t> </a:t>
            </a:r>
            <a:r>
              <a:rPr lang="en-US" sz="1500" dirty="0" err="1"/>
              <a:t>वहां</a:t>
            </a:r>
            <a:r>
              <a:rPr lang="en-US" sz="1500" dirty="0"/>
              <a:t> </a:t>
            </a:r>
            <a:r>
              <a:rPr lang="en-US" sz="1500" dirty="0" err="1"/>
              <a:t>दबाव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आंतरिक</a:t>
            </a:r>
            <a:r>
              <a:rPr lang="en-US" sz="1500" dirty="0"/>
              <a:t> </a:t>
            </a:r>
            <a:r>
              <a:rPr lang="en-US" sz="1500" dirty="0" err="1"/>
              <a:t>दबाव</a:t>
            </a:r>
            <a:r>
              <a:rPr lang="en-US" sz="1500" dirty="0"/>
              <a:t> </a:t>
            </a:r>
            <a:r>
              <a:rPr lang="hi-IN" sz="1500" dirty="0"/>
              <a:t>द्वारा</a:t>
            </a:r>
            <a:r>
              <a:rPr lang="en-US" sz="1500" dirty="0" smtClean="0"/>
              <a:t> </a:t>
            </a:r>
            <a:r>
              <a:rPr lang="en-US" sz="1500" dirty="0" err="1" smtClean="0"/>
              <a:t>वृद्धि</a:t>
            </a:r>
            <a:r>
              <a:rPr lang="en-US" sz="1500" dirty="0" smtClean="0"/>
              <a:t>, </a:t>
            </a:r>
            <a:r>
              <a:rPr lang="en-US" sz="1500" dirty="0" err="1"/>
              <a:t>गैस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गांठ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फुलाएगी</a:t>
            </a:r>
            <a:r>
              <a:rPr lang="en-US" sz="15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2095897" y="6349206"/>
            <a:ext cx="21661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अगर</a:t>
            </a:r>
            <a:r>
              <a:rPr lang="en-US" sz="1500" dirty="0"/>
              <a:t> </a:t>
            </a:r>
            <a:r>
              <a:rPr lang="en-US" sz="1500" dirty="0" err="1"/>
              <a:t>ऊर्जा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मात्रा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ज्यादा</a:t>
            </a:r>
            <a:r>
              <a:rPr lang="en-US" sz="1500" dirty="0"/>
              <a:t> </a:t>
            </a:r>
            <a:r>
              <a:rPr lang="en-US" sz="1500" dirty="0" err="1"/>
              <a:t>हिंसक</a:t>
            </a:r>
            <a:r>
              <a:rPr lang="en-US" sz="1500" dirty="0"/>
              <a:t> </a:t>
            </a:r>
            <a:r>
              <a:rPr lang="en-US" sz="1500" dirty="0" err="1"/>
              <a:t>होगी</a:t>
            </a:r>
            <a:r>
              <a:rPr lang="en-US" sz="1500" dirty="0"/>
              <a:t>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पदार्थ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हटा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कहीं</a:t>
            </a:r>
            <a:r>
              <a:rPr lang="en-US" sz="1500" dirty="0"/>
              <a:t> </a:t>
            </a:r>
            <a:r>
              <a:rPr lang="en-US" sz="1500" dirty="0" err="1"/>
              <a:t>बिखरा</a:t>
            </a:r>
            <a:r>
              <a:rPr lang="en-US" sz="1500" dirty="0"/>
              <a:t> </a:t>
            </a:r>
            <a:r>
              <a:rPr lang="en-US" sz="1500" dirty="0" err="1"/>
              <a:t>सकता</a:t>
            </a:r>
            <a:r>
              <a:rPr lang="en-US" sz="1500" dirty="0"/>
              <a:t> </a:t>
            </a:r>
            <a:r>
              <a:rPr lang="en-US" sz="1500" dirty="0" err="1"/>
              <a:t>हूं</a:t>
            </a:r>
            <a:r>
              <a:rPr lang="en-US" sz="15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89513" y="6349206"/>
            <a:ext cx="163512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सवाल</a:t>
            </a:r>
            <a:r>
              <a:rPr lang="en-US" sz="1500" dirty="0"/>
              <a:t>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बना</a:t>
            </a:r>
            <a:r>
              <a:rPr lang="en-US" sz="1500" dirty="0"/>
              <a:t> </a:t>
            </a:r>
            <a:r>
              <a:rPr lang="en-US" sz="1500" dirty="0" err="1"/>
              <a:t>रहेगा</a:t>
            </a:r>
            <a:r>
              <a:rPr lang="en-US" sz="1500" dirty="0"/>
              <a:t>: </a:t>
            </a:r>
            <a:r>
              <a:rPr lang="en-US" sz="1500" dirty="0" err="1"/>
              <a:t>तारा</a:t>
            </a:r>
            <a:r>
              <a:rPr lang="en-US" sz="1500" dirty="0"/>
              <a:t>...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1652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424738" cy="98028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0418" name="Picture 2" descr="C:\Users\HP\Desktop\1000 BILLION SUNS\PIX\milSoleils59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5" y="0"/>
            <a:ext cx="7466013" cy="980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979569" y="1986916"/>
            <a:ext cx="371157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13347" y="481806"/>
            <a:ext cx="74927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तारों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की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घटना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745039" y="2245344"/>
            <a:ext cx="30122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गैस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गाँठ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केंद्र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तापमान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दबाव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स्थिति</a:t>
            </a:r>
            <a:r>
              <a:rPr lang="en-US" sz="1500" dirty="0"/>
              <a:t> </a:t>
            </a:r>
            <a:r>
              <a:rPr lang="en-US" sz="1500" dirty="0" err="1"/>
              <a:t>ऐसी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जाएगी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हाइड्रोजन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फ्यूजन</a:t>
            </a:r>
            <a:r>
              <a:rPr lang="en-US" sz="1500" dirty="0"/>
              <a:t> </a:t>
            </a:r>
            <a:r>
              <a:rPr lang="en-US" sz="1500" dirty="0" err="1"/>
              <a:t>शुरू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 </a:t>
            </a:r>
            <a:r>
              <a:rPr lang="en-US" sz="1500" dirty="0" err="1"/>
              <a:t>जिससे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मात्रा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ऊर्जा</a:t>
            </a:r>
            <a:r>
              <a:rPr lang="en-US" sz="1500" dirty="0"/>
              <a:t> </a:t>
            </a:r>
            <a:r>
              <a:rPr lang="en-US" sz="1500" dirty="0" err="1"/>
              <a:t>बाहर</a:t>
            </a:r>
            <a:r>
              <a:rPr lang="en-US" sz="1500" dirty="0"/>
              <a:t> </a:t>
            </a:r>
            <a:r>
              <a:rPr lang="en-US" sz="1500" dirty="0" err="1"/>
              <a:t>निकलेगी</a:t>
            </a:r>
            <a:r>
              <a:rPr lang="en-US" sz="15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121569" y="4571543"/>
            <a:ext cx="2895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500" dirty="0" smtClean="0"/>
              <a:t>इससे</a:t>
            </a:r>
            <a:r>
              <a:rPr lang="en-US" sz="1500" dirty="0" smtClean="0"/>
              <a:t> </a:t>
            </a:r>
            <a:r>
              <a:rPr lang="en-US" sz="1500" dirty="0" err="1" smtClean="0"/>
              <a:t>तारे</a:t>
            </a:r>
            <a:r>
              <a:rPr lang="en-US" sz="1500" dirty="0" smtClean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केंद्र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दबाव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अधिक</a:t>
            </a:r>
            <a:r>
              <a:rPr lang="en-US" sz="1500" dirty="0"/>
              <a:t> </a:t>
            </a:r>
            <a:r>
              <a:rPr lang="en-US" sz="1500" dirty="0" err="1"/>
              <a:t>बढ</a:t>
            </a:r>
            <a:r>
              <a:rPr lang="en-US" sz="1500" dirty="0"/>
              <a:t>़ </a:t>
            </a:r>
            <a:r>
              <a:rPr lang="hi-IN" sz="1500" dirty="0" smtClean="0"/>
              <a:t>जाएगा</a:t>
            </a:r>
            <a:r>
              <a:rPr lang="en-US" sz="1500" dirty="0" smtClean="0"/>
              <a:t>. </a:t>
            </a:r>
            <a:r>
              <a:rPr lang="en-US" sz="1500" dirty="0" err="1"/>
              <a:t>यह</a:t>
            </a:r>
            <a:r>
              <a:rPr lang="en-US" sz="1500" dirty="0"/>
              <a:t> न </a:t>
            </a:r>
            <a:r>
              <a:rPr lang="en-US" sz="1500" dirty="0" err="1"/>
              <a:t>भूलें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दबाव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प्रति</a:t>
            </a:r>
            <a:r>
              <a:rPr lang="en-US" sz="1500" dirty="0" smtClean="0"/>
              <a:t> </a:t>
            </a:r>
            <a:r>
              <a:rPr lang="en-US" sz="1500" dirty="0" err="1"/>
              <a:t>इकाई</a:t>
            </a:r>
            <a:r>
              <a:rPr lang="en-US" sz="1500" dirty="0"/>
              <a:t> </a:t>
            </a:r>
            <a:r>
              <a:rPr lang="en-US" sz="1500" dirty="0" err="1"/>
              <a:t>आयतन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ऊर्जा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मात्रा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माप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248798" y="5968206"/>
            <a:ext cx="4038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संक्षेप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, </a:t>
            </a:r>
            <a:r>
              <a:rPr lang="en-US" sz="1500" dirty="0" err="1"/>
              <a:t>कोई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तारा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प्रकार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स्वचालित</a:t>
            </a:r>
            <a:r>
              <a:rPr lang="en-US" sz="1500" dirty="0"/>
              <a:t> </a:t>
            </a:r>
            <a:r>
              <a:rPr lang="en-US" sz="1500" dirty="0" err="1"/>
              <a:t>पतीला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खुद</a:t>
            </a:r>
            <a:r>
              <a:rPr lang="en-US" sz="1500" dirty="0"/>
              <a:t> </a:t>
            </a:r>
            <a:r>
              <a:rPr lang="en-US" sz="1500" dirty="0" err="1"/>
              <a:t>अपने</a:t>
            </a:r>
            <a:r>
              <a:rPr lang="en-US" sz="1500" dirty="0"/>
              <a:t> </a:t>
            </a:r>
            <a:r>
              <a:rPr lang="en-US" sz="1500" dirty="0" err="1"/>
              <a:t>आपको</a:t>
            </a:r>
            <a:r>
              <a:rPr lang="en-US" sz="1500" dirty="0"/>
              <a:t> </a:t>
            </a:r>
            <a:r>
              <a:rPr lang="en-US" sz="1500" dirty="0" err="1"/>
              <a:t>गर्म</a:t>
            </a:r>
            <a:r>
              <a:rPr lang="en-US" sz="1500" dirty="0"/>
              <a:t> </a:t>
            </a:r>
            <a:r>
              <a:rPr lang="en-US" sz="1500" dirty="0" err="1"/>
              <a:t>करता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2950369" y="6882606"/>
            <a:ext cx="312419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तारे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व्यास</a:t>
            </a:r>
            <a:r>
              <a:rPr lang="en-US" sz="1500" dirty="0"/>
              <a:t> </a:t>
            </a:r>
            <a:r>
              <a:rPr lang="en-US" sz="1500" dirty="0" err="1"/>
              <a:t>उसके</a:t>
            </a:r>
            <a:r>
              <a:rPr lang="en-US" sz="1500" dirty="0"/>
              <a:t> </a:t>
            </a:r>
            <a:r>
              <a:rPr lang="en-US" sz="1500" dirty="0" err="1"/>
              <a:t>द्वारा</a:t>
            </a:r>
            <a:r>
              <a:rPr lang="en-US" sz="1500" dirty="0"/>
              <a:t> </a:t>
            </a:r>
            <a:r>
              <a:rPr lang="en-US" sz="1500" dirty="0" err="1"/>
              <a:t>छोड़ी</a:t>
            </a:r>
            <a:r>
              <a:rPr lang="en-US" sz="1500" dirty="0"/>
              <a:t> </a:t>
            </a:r>
            <a:r>
              <a:rPr lang="en-US" sz="1500" dirty="0" err="1"/>
              <a:t>गई</a:t>
            </a:r>
            <a:r>
              <a:rPr lang="en-US" sz="1500" dirty="0"/>
              <a:t> </a:t>
            </a:r>
            <a:r>
              <a:rPr lang="en-US" sz="1500" dirty="0" err="1"/>
              <a:t>ऊर्जा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मात्रा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निर्भर</a:t>
            </a:r>
            <a:r>
              <a:rPr lang="en-US" sz="1500" dirty="0"/>
              <a:t> </a:t>
            </a:r>
            <a:r>
              <a:rPr lang="en-US" sz="1500" dirty="0" err="1"/>
              <a:t>करता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अपने</a:t>
            </a:r>
            <a:r>
              <a:rPr lang="en-US" sz="1500" dirty="0"/>
              <a:t> </a:t>
            </a:r>
            <a:r>
              <a:rPr lang="en-US" sz="1500" dirty="0" err="1"/>
              <a:t>जन्म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तुरंत</a:t>
            </a:r>
            <a:r>
              <a:rPr lang="en-US" sz="1500" dirty="0"/>
              <a:t> </a:t>
            </a:r>
            <a:r>
              <a:rPr lang="en-US" sz="1500" dirty="0" err="1"/>
              <a:t>बाद</a:t>
            </a:r>
            <a:r>
              <a:rPr lang="en-US" sz="1500" dirty="0"/>
              <a:t> </a:t>
            </a:r>
            <a:r>
              <a:rPr lang="en-US" sz="1500" dirty="0" err="1"/>
              <a:t>तारा</a:t>
            </a:r>
            <a:r>
              <a:rPr lang="en-US" sz="1500" dirty="0"/>
              <a:t>, </a:t>
            </a:r>
            <a:r>
              <a:rPr lang="en-US" sz="1500" dirty="0" err="1"/>
              <a:t>हाइड्रोजन</a:t>
            </a:r>
            <a:r>
              <a:rPr lang="en-US" sz="1500" dirty="0"/>
              <a:t> </a:t>
            </a:r>
            <a:r>
              <a:rPr lang="en-US" sz="1500" dirty="0" err="1"/>
              <a:t>गैस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समृद्ध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इसलिए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पागलों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r>
              <a:rPr lang="en-US" sz="1500" dirty="0" err="1"/>
              <a:t>जलता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उससे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फूल</a:t>
            </a:r>
            <a:r>
              <a:rPr lang="en-US" sz="1500" dirty="0"/>
              <a:t> </a:t>
            </a:r>
            <a:r>
              <a:rPr lang="en-US" sz="1500" dirty="0" err="1"/>
              <a:t>जाता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7748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424738" cy="98028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HP\Desktop\1000 BILLION SUNS\PIX\milSoleils0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19" y="0"/>
            <a:ext cx="7434137" cy="980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83569" y="2645946"/>
            <a:ext cx="2895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आज</a:t>
            </a:r>
            <a:r>
              <a:rPr lang="en-US" sz="1600" dirty="0"/>
              <a:t> </a:t>
            </a:r>
            <a:r>
              <a:rPr lang="en-US" sz="1600" dirty="0" err="1"/>
              <a:t>शाम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जो</a:t>
            </a:r>
            <a:r>
              <a:rPr lang="en-US" sz="1600" dirty="0"/>
              <a:t> </a:t>
            </a:r>
            <a:r>
              <a:rPr lang="en-US" sz="1600" dirty="0" err="1"/>
              <a:t>कॉमेडी</a:t>
            </a:r>
            <a:r>
              <a:rPr lang="en-US" sz="1600" dirty="0"/>
              <a:t> </a:t>
            </a:r>
            <a:r>
              <a:rPr lang="en-US" sz="1600" dirty="0" err="1"/>
              <a:t>प्रस्तुत</a:t>
            </a:r>
            <a:r>
              <a:rPr lang="en-US" sz="1600" dirty="0"/>
              <a:t> </a:t>
            </a:r>
            <a:r>
              <a:rPr lang="en-US" sz="1600" dirty="0" err="1" smtClean="0"/>
              <a:t>कर</a:t>
            </a:r>
            <a:r>
              <a:rPr lang="hi-IN" sz="1600" dirty="0" smtClean="0"/>
              <a:t>ने</a:t>
            </a:r>
            <a:r>
              <a:rPr lang="en-US" sz="1600" dirty="0" smtClean="0"/>
              <a:t> </a:t>
            </a:r>
            <a:r>
              <a:rPr lang="hi-IN" sz="1600" dirty="0" smtClean="0"/>
              <a:t>जा</a:t>
            </a:r>
            <a:r>
              <a:rPr lang="en-US" sz="1600" dirty="0" smtClean="0"/>
              <a:t> </a:t>
            </a:r>
            <a:r>
              <a:rPr lang="en-US" sz="1600" dirty="0" err="1"/>
              <a:t>रहे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बिग-बैंग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अगली</a:t>
            </a:r>
            <a:r>
              <a:rPr lang="en-US" sz="1600" dirty="0"/>
              <a:t> </a:t>
            </a:r>
            <a:r>
              <a:rPr lang="en-US" sz="1600" dirty="0" err="1"/>
              <a:t>कड़ी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कहानी</a:t>
            </a:r>
            <a:r>
              <a:rPr lang="en-US" sz="1600" dirty="0"/>
              <a:t> </a:t>
            </a:r>
            <a:r>
              <a:rPr lang="en-US" sz="1600" dirty="0" err="1"/>
              <a:t>तब</a:t>
            </a:r>
            <a:r>
              <a:rPr lang="en-US" sz="1600" dirty="0"/>
              <a:t> </a:t>
            </a:r>
            <a:r>
              <a:rPr lang="en-US" sz="1600" dirty="0" err="1"/>
              <a:t>शुरू</a:t>
            </a:r>
            <a:r>
              <a:rPr lang="en-US" sz="1600" dirty="0"/>
              <a:t> </a:t>
            </a:r>
            <a:r>
              <a:rPr lang="en-US" sz="1600" dirty="0" err="1"/>
              <a:t>होती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जब</a:t>
            </a:r>
            <a:r>
              <a:rPr lang="en-US" sz="1600" dirty="0"/>
              <a:t> </a:t>
            </a:r>
            <a:r>
              <a:rPr lang="en-US" sz="1600" dirty="0" err="1"/>
              <a:t>ब्रह्मांड</a:t>
            </a:r>
            <a:r>
              <a:rPr lang="en-US" sz="1600" dirty="0"/>
              <a:t> 100,000 </a:t>
            </a:r>
            <a:r>
              <a:rPr lang="en-US" sz="1600" dirty="0" err="1"/>
              <a:t>साल</a:t>
            </a:r>
            <a:r>
              <a:rPr lang="en-US" sz="1600" dirty="0"/>
              <a:t> </a:t>
            </a:r>
            <a:r>
              <a:rPr lang="en-US" sz="1600" dirty="0" err="1"/>
              <a:t>पुराना</a:t>
            </a:r>
            <a:r>
              <a:rPr lang="en-US" sz="1600" dirty="0"/>
              <a:t> </a:t>
            </a:r>
            <a:r>
              <a:rPr lang="en-US" sz="1600" dirty="0" err="1"/>
              <a:t>था</a:t>
            </a:r>
            <a:r>
              <a:rPr lang="en-US" sz="1600" dirty="0"/>
              <a:t>. </a:t>
            </a:r>
            <a:r>
              <a:rPr lang="en-US" sz="1600" dirty="0" err="1"/>
              <a:t>तकनीकी</a:t>
            </a:r>
            <a:r>
              <a:rPr lang="en-US" sz="1600" dirty="0"/>
              <a:t> </a:t>
            </a:r>
            <a:r>
              <a:rPr lang="en-US" sz="1600" dirty="0" err="1"/>
              <a:t>कारणों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दृश्यों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संशोधित</a:t>
            </a:r>
            <a:r>
              <a:rPr lang="en-US" sz="1600" dirty="0"/>
              <a:t> </a:t>
            </a:r>
            <a:r>
              <a:rPr lang="en-US" sz="1600" dirty="0" err="1"/>
              <a:t>किया</a:t>
            </a:r>
            <a:r>
              <a:rPr lang="en-US" sz="1600" dirty="0"/>
              <a:t> </a:t>
            </a:r>
            <a:r>
              <a:rPr lang="en-US" sz="1600" dirty="0" err="1"/>
              <a:t>गया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65772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424738" cy="98028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1442" name="Picture 2" descr="C:\Users\HP\Desktop\1000 BILLION SUNS\PIX\milSoleils6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7443787" cy="980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52588" y="8688576"/>
            <a:ext cx="320278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 </a:t>
            </a:r>
            <a:r>
              <a:rPr lang="en-US" sz="1500" dirty="0" err="1" smtClean="0"/>
              <a:t>अब</a:t>
            </a:r>
            <a:r>
              <a:rPr lang="en-US" sz="1500" dirty="0" smtClean="0"/>
              <a:t> </a:t>
            </a:r>
            <a:r>
              <a:rPr lang="en-US" sz="1500" dirty="0" err="1"/>
              <a:t>ढक्कन</a:t>
            </a:r>
            <a:r>
              <a:rPr lang="en-US" sz="1500" dirty="0"/>
              <a:t>, </a:t>
            </a:r>
            <a:r>
              <a:rPr lang="en-US" sz="1500" dirty="0" err="1"/>
              <a:t>बर्तन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पेंदे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नीचे</a:t>
            </a:r>
            <a:r>
              <a:rPr lang="en-US" sz="1500" dirty="0"/>
              <a:t> </a:t>
            </a:r>
            <a:r>
              <a:rPr lang="en-US" sz="1500" dirty="0" err="1"/>
              <a:t>तक</a:t>
            </a:r>
            <a:r>
              <a:rPr lang="en-US" sz="1500" dirty="0"/>
              <a:t> </a:t>
            </a:r>
            <a:r>
              <a:rPr lang="en-US" sz="1500" dirty="0" err="1"/>
              <a:t>गिर</a:t>
            </a:r>
            <a:r>
              <a:rPr lang="en-US" sz="1500" dirty="0"/>
              <a:t> </a:t>
            </a:r>
            <a:r>
              <a:rPr lang="en-US" sz="1500" dirty="0" err="1"/>
              <a:t>गया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बचता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वह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बेकार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चीज़ें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दुखद</a:t>
            </a:r>
            <a:r>
              <a:rPr lang="en-US" sz="1500" dirty="0"/>
              <a:t> </a:t>
            </a:r>
            <a:r>
              <a:rPr lang="en-US" sz="1500" dirty="0" err="1"/>
              <a:t>अंत</a:t>
            </a:r>
            <a:r>
              <a:rPr lang="en-US" sz="15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64569" y="329406"/>
            <a:ext cx="23622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शांत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जाता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उसके</a:t>
            </a:r>
            <a:r>
              <a:rPr lang="en-US" sz="1500" dirty="0"/>
              <a:t> </a:t>
            </a:r>
            <a:r>
              <a:rPr lang="en-US" sz="1500" dirty="0" err="1"/>
              <a:t>बाद</a:t>
            </a:r>
            <a:r>
              <a:rPr lang="en-US" sz="1500" dirty="0"/>
              <a:t> </a:t>
            </a:r>
            <a:r>
              <a:rPr lang="en-US" sz="1500" dirty="0" err="1"/>
              <a:t>तारा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लंबे</a:t>
            </a:r>
            <a:r>
              <a:rPr lang="en-US" sz="1500" dirty="0"/>
              <a:t>, </a:t>
            </a:r>
            <a:r>
              <a:rPr lang="en-US" sz="1500" dirty="0" err="1"/>
              <a:t>शांत</a:t>
            </a:r>
            <a:r>
              <a:rPr lang="en-US" sz="1500" dirty="0"/>
              <a:t> </a:t>
            </a:r>
            <a:r>
              <a:rPr lang="en-US" sz="1500" dirty="0" err="1"/>
              <a:t>चरण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गुजरता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112169" y="1401762"/>
            <a:ext cx="16581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उसमें</a:t>
            </a:r>
            <a:r>
              <a:rPr lang="en-US" sz="1500" dirty="0"/>
              <a:t> </a:t>
            </a:r>
            <a:r>
              <a:rPr lang="en-US" sz="1500" dirty="0" err="1"/>
              <a:t>धीरे-धीरे</a:t>
            </a:r>
            <a:r>
              <a:rPr lang="en-US" sz="1500" dirty="0"/>
              <a:t> </a:t>
            </a:r>
            <a:r>
              <a:rPr lang="en-US" sz="1500" dirty="0" err="1" smtClean="0"/>
              <a:t>उबाल</a:t>
            </a:r>
            <a:r>
              <a:rPr lang="en-US" sz="1500" dirty="0" smtClean="0"/>
              <a:t> </a:t>
            </a:r>
            <a:r>
              <a:rPr lang="en-US" sz="1500" dirty="0" err="1"/>
              <a:t>आता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9225" y="230376"/>
            <a:ext cx="172594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दिन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उसकी</a:t>
            </a:r>
            <a:r>
              <a:rPr lang="en-US" sz="1500" dirty="0" smtClean="0"/>
              <a:t> </a:t>
            </a:r>
            <a:r>
              <a:rPr lang="en-US" sz="1500" dirty="0" err="1"/>
              <a:t>हाइड्रोजन</a:t>
            </a:r>
            <a:r>
              <a:rPr lang="en-US" sz="1500" dirty="0"/>
              <a:t> </a:t>
            </a:r>
            <a:r>
              <a:rPr lang="en-US" sz="1500" dirty="0" err="1"/>
              <a:t>ख़त्म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जाती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807369" y="2359511"/>
            <a:ext cx="221373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फिर</a:t>
            </a:r>
            <a:r>
              <a:rPr lang="en-US" sz="1500" dirty="0"/>
              <a:t> "</a:t>
            </a:r>
            <a:r>
              <a:rPr lang="en-US" sz="1500" dirty="0" err="1"/>
              <a:t>ढक्कन</a:t>
            </a:r>
            <a:r>
              <a:rPr lang="en-US" sz="1500" dirty="0"/>
              <a:t>" </a:t>
            </a:r>
            <a:r>
              <a:rPr lang="en-US" sz="1500" dirty="0" err="1"/>
              <a:t>गिर</a:t>
            </a:r>
            <a:r>
              <a:rPr lang="en-US" sz="1500" dirty="0"/>
              <a:t> </a:t>
            </a:r>
            <a:r>
              <a:rPr lang="en-US" sz="1500" dirty="0" err="1"/>
              <a:t>जाता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तारा</a:t>
            </a:r>
            <a:r>
              <a:rPr lang="en-US" sz="1500" dirty="0"/>
              <a:t> </a:t>
            </a:r>
            <a:r>
              <a:rPr lang="en-US" sz="1500" dirty="0" err="1"/>
              <a:t>सिकुड़ने</a:t>
            </a:r>
            <a:r>
              <a:rPr lang="en-US" sz="1500" dirty="0"/>
              <a:t> </a:t>
            </a:r>
            <a:r>
              <a:rPr lang="en-US" sz="1500" dirty="0" err="1"/>
              <a:t>लगता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उसका</a:t>
            </a:r>
            <a:r>
              <a:rPr lang="en-US" sz="1500" dirty="0"/>
              <a:t> </a:t>
            </a:r>
            <a:r>
              <a:rPr lang="en-US" sz="1500" dirty="0" err="1"/>
              <a:t>घनत्व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तापमान</a:t>
            </a:r>
            <a:r>
              <a:rPr lang="en-US" sz="1500" dirty="0"/>
              <a:t> </a:t>
            </a:r>
            <a:r>
              <a:rPr lang="en-US" sz="1500" dirty="0" err="1"/>
              <a:t>लगातार</a:t>
            </a:r>
            <a:r>
              <a:rPr lang="en-US" sz="1500" dirty="0"/>
              <a:t> </a:t>
            </a:r>
            <a:r>
              <a:rPr lang="en-US" sz="1500" dirty="0" err="1"/>
              <a:t>बढ़ता</a:t>
            </a:r>
            <a:r>
              <a:rPr lang="en-US" sz="1500" dirty="0"/>
              <a:t> </a:t>
            </a:r>
            <a:r>
              <a:rPr lang="en-US" sz="1500" dirty="0" err="1"/>
              <a:t>रहता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26194" y="4393573"/>
            <a:ext cx="445297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क्योंकि</a:t>
            </a:r>
            <a:r>
              <a:rPr lang="en-US" sz="1500" dirty="0"/>
              <a:t> </a:t>
            </a:r>
            <a:r>
              <a:rPr lang="en-US" sz="1500" dirty="0" err="1"/>
              <a:t>फ्यूज़न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प्रक्रिया</a:t>
            </a:r>
            <a:r>
              <a:rPr lang="en-US" sz="1500" dirty="0"/>
              <a:t> </a:t>
            </a:r>
            <a:r>
              <a:rPr lang="en-US" sz="1500" dirty="0" err="1"/>
              <a:t>निर्माण</a:t>
            </a:r>
            <a:r>
              <a:rPr lang="en-US" sz="1500" dirty="0"/>
              <a:t> </a:t>
            </a:r>
            <a:r>
              <a:rPr lang="en-US" sz="1500" dirty="0" err="1"/>
              <a:t>हुई</a:t>
            </a:r>
            <a:r>
              <a:rPr lang="en-US" sz="1500" dirty="0"/>
              <a:t> </a:t>
            </a:r>
            <a:r>
              <a:rPr lang="en-US" sz="1500" dirty="0" err="1"/>
              <a:t>हीलियम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, </a:t>
            </a:r>
            <a:r>
              <a:rPr lang="en-US" sz="1500" dirty="0" err="1"/>
              <a:t>हजम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जाती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इसलिए</a:t>
            </a:r>
            <a:r>
              <a:rPr lang="en-US" sz="1500" dirty="0"/>
              <a:t> </a:t>
            </a:r>
            <a:r>
              <a:rPr lang="en-US" sz="1500" dirty="0" err="1"/>
              <a:t>सिर्फ</a:t>
            </a:r>
            <a:r>
              <a:rPr lang="en-US" sz="1500" dirty="0"/>
              <a:t> </a:t>
            </a:r>
            <a:r>
              <a:rPr lang="en-US" sz="1500" dirty="0" err="1"/>
              <a:t>कार्बन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सिलिकियम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बचता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तारा</a:t>
            </a:r>
            <a:r>
              <a:rPr lang="en-US" sz="1500" dirty="0"/>
              <a:t> </a:t>
            </a:r>
            <a:r>
              <a:rPr lang="en-US" sz="1500" dirty="0" err="1"/>
              <a:t>अक्सर</a:t>
            </a:r>
            <a:r>
              <a:rPr lang="en-US" sz="1500" dirty="0"/>
              <a:t> </a:t>
            </a:r>
            <a:r>
              <a:rPr lang="en-US" sz="1500" dirty="0" err="1"/>
              <a:t>बड़ी</a:t>
            </a:r>
            <a:r>
              <a:rPr lang="en-US" sz="1500" dirty="0"/>
              <a:t> </a:t>
            </a:r>
            <a:r>
              <a:rPr lang="en-US" sz="1500" dirty="0" err="1"/>
              <a:t>क्रूरता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विस्फोट</a:t>
            </a:r>
            <a:r>
              <a:rPr lang="en-US" sz="1500" dirty="0"/>
              <a:t> </a:t>
            </a:r>
            <a:r>
              <a:rPr lang="en-US" sz="1500" dirty="0" err="1"/>
              <a:t>करता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5160169" y="5182411"/>
            <a:ext cx="17413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तारा</a:t>
            </a:r>
            <a:r>
              <a:rPr lang="en-US" sz="1500" dirty="0"/>
              <a:t> </a:t>
            </a:r>
            <a:r>
              <a:rPr lang="en-US" sz="1500" dirty="0" err="1" smtClean="0"/>
              <a:t>सुपरनोवा</a:t>
            </a:r>
            <a:r>
              <a:rPr lang="en-US" sz="1500" dirty="0" smtClean="0"/>
              <a:t> </a:t>
            </a:r>
            <a:r>
              <a:rPr lang="en-US" sz="1500" dirty="0" err="1"/>
              <a:t>बन</a:t>
            </a:r>
            <a:r>
              <a:rPr lang="en-US" sz="1500" dirty="0"/>
              <a:t> </a:t>
            </a:r>
            <a:r>
              <a:rPr lang="en-US" sz="1500" dirty="0" err="1"/>
              <a:t>जाता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!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64769" y="7088376"/>
            <a:ext cx="251460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सौभाग्य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घटना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सदी</a:t>
            </a:r>
            <a:r>
              <a:rPr lang="en-US" sz="1500" dirty="0"/>
              <a:t> </a:t>
            </a:r>
            <a:r>
              <a:rPr lang="en-US" sz="1500" dirty="0" err="1" smtClean="0"/>
              <a:t>में</a:t>
            </a:r>
            <a:r>
              <a:rPr lang="en-US" sz="1500" dirty="0" smtClean="0"/>
              <a:t> </a:t>
            </a:r>
            <a:r>
              <a:rPr lang="en-US" sz="1500" dirty="0" err="1"/>
              <a:t>केवल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बार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किसी</a:t>
            </a:r>
            <a:r>
              <a:rPr lang="en-US" sz="1500" dirty="0"/>
              <a:t> </a:t>
            </a:r>
            <a:r>
              <a:rPr lang="en-US" sz="1500" dirty="0" err="1"/>
              <a:t>आकाशगंगा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होती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930947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424738" cy="98028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2466" name="Picture 2" descr="C:\Users\HP\Desktop\1000 BILLION SUNS\PIX\milSoleils6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95"/>
            <a:ext cx="7424738" cy="978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69169" y="9470429"/>
            <a:ext cx="51641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आकाशगंगा</a:t>
            </a:r>
            <a:r>
              <a:rPr lang="en-US" sz="1400" dirty="0" smtClean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व्यास</a:t>
            </a:r>
            <a:r>
              <a:rPr lang="en-US" sz="1400" dirty="0"/>
              <a:t>, </a:t>
            </a:r>
            <a:r>
              <a:rPr lang="en-US" sz="1400" dirty="0" err="1"/>
              <a:t>सौ</a:t>
            </a:r>
            <a:r>
              <a:rPr lang="en-US" sz="1400" dirty="0"/>
              <a:t> </a:t>
            </a:r>
            <a:r>
              <a:rPr lang="en-US" sz="1400" dirty="0" err="1"/>
              <a:t>मिलियन</a:t>
            </a:r>
            <a:r>
              <a:rPr lang="en-US" sz="1400" dirty="0"/>
              <a:t> </a:t>
            </a:r>
            <a:r>
              <a:rPr lang="en-US" sz="1400" dirty="0" err="1"/>
              <a:t>प्रकाश</a:t>
            </a:r>
            <a:r>
              <a:rPr lang="en-US" sz="1400" dirty="0"/>
              <a:t> </a:t>
            </a:r>
            <a:r>
              <a:rPr lang="en-US" sz="1400" dirty="0" err="1"/>
              <a:t>वर्ष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होता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83369" y="458976"/>
            <a:ext cx="44958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 smtClean="0"/>
              <a:t>लियोन</a:t>
            </a:r>
            <a:r>
              <a:rPr lang="en-US" sz="1500" dirty="0"/>
              <a:t>, </a:t>
            </a:r>
            <a:r>
              <a:rPr lang="en-US" sz="1500" dirty="0" err="1"/>
              <a:t>सदी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बार</a:t>
            </a:r>
            <a:r>
              <a:rPr lang="en-US" sz="1500" dirty="0"/>
              <a:t> </a:t>
            </a:r>
            <a:r>
              <a:rPr lang="hi-IN" sz="1500" dirty="0" smtClean="0"/>
              <a:t>घटना</a:t>
            </a:r>
            <a:r>
              <a:rPr lang="en-US" sz="1500" dirty="0" smtClean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तेज</a:t>
            </a:r>
            <a:r>
              <a:rPr lang="en-US" sz="1500" dirty="0"/>
              <a:t> </a:t>
            </a:r>
            <a:r>
              <a:rPr lang="en-US" sz="1500" dirty="0" err="1"/>
              <a:t>गति</a:t>
            </a:r>
            <a:r>
              <a:rPr lang="en-US" sz="1500" dirty="0"/>
              <a:t> </a:t>
            </a:r>
            <a:r>
              <a:rPr lang="en-US" sz="1500" dirty="0" err="1"/>
              <a:t>हुई</a:t>
            </a:r>
            <a:r>
              <a:rPr lang="en-US" sz="1500" dirty="0"/>
              <a:t>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हमें</a:t>
            </a:r>
            <a:r>
              <a:rPr lang="en-US" sz="1500" dirty="0" smtClean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भूलना</a:t>
            </a:r>
            <a:r>
              <a:rPr lang="en-US" sz="1500" dirty="0"/>
              <a:t> </a:t>
            </a:r>
            <a:r>
              <a:rPr lang="en-US" sz="1500" dirty="0" err="1"/>
              <a:t>चाहिए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किसी</a:t>
            </a:r>
            <a:r>
              <a:rPr lang="en-US" sz="1500" dirty="0"/>
              <a:t> </a:t>
            </a:r>
            <a:r>
              <a:rPr lang="en-US" sz="1500" dirty="0" err="1"/>
              <a:t>आकाशगंगा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स्वयं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परिक्रमा</a:t>
            </a:r>
            <a:r>
              <a:rPr lang="en-US" sz="1500" dirty="0"/>
              <a:t> </a:t>
            </a:r>
            <a:r>
              <a:rPr lang="en-US" sz="1500" dirty="0" err="1"/>
              <a:t>लगाने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कोई</a:t>
            </a:r>
            <a:r>
              <a:rPr lang="en-US" sz="1500" dirty="0"/>
              <a:t> 200-</a:t>
            </a:r>
            <a:r>
              <a:rPr lang="en-US" sz="1500" dirty="0" err="1"/>
              <a:t>मिलियन</a:t>
            </a:r>
            <a:r>
              <a:rPr lang="en-US" sz="1500" dirty="0"/>
              <a:t> </a:t>
            </a:r>
            <a:r>
              <a:rPr lang="en-US" sz="1500" dirty="0" err="1"/>
              <a:t>साल</a:t>
            </a:r>
            <a:r>
              <a:rPr lang="en-US" sz="1500" dirty="0"/>
              <a:t> </a:t>
            </a:r>
            <a:r>
              <a:rPr lang="en-US" sz="1500" dirty="0" err="1"/>
              <a:t>लगते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083969" y="532943"/>
            <a:ext cx="19375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हे</a:t>
            </a:r>
            <a:r>
              <a:rPr lang="en-US" sz="1500" dirty="0"/>
              <a:t> </a:t>
            </a:r>
            <a:r>
              <a:rPr lang="en-US" sz="1500" dirty="0" err="1"/>
              <a:t>भगवान</a:t>
            </a:r>
            <a:r>
              <a:rPr lang="en-US" sz="1500" dirty="0"/>
              <a:t>!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तो</a:t>
            </a:r>
            <a:r>
              <a:rPr lang="en-US" sz="1500" dirty="0" smtClean="0"/>
              <a:t> </a:t>
            </a:r>
            <a:r>
              <a:rPr lang="en-US" sz="1500" dirty="0" err="1"/>
              <a:t>आकाशगंगा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हर</a:t>
            </a:r>
            <a:r>
              <a:rPr lang="en-US" sz="1500" dirty="0"/>
              <a:t> </a:t>
            </a:r>
            <a:r>
              <a:rPr lang="en-US" sz="1500" dirty="0" err="1"/>
              <a:t>परिक्रमा</a:t>
            </a:r>
            <a:r>
              <a:rPr lang="en-US" sz="1500" dirty="0"/>
              <a:t> </a:t>
            </a:r>
            <a:r>
              <a:rPr lang="en-US" sz="1500" dirty="0" err="1"/>
              <a:t>दो</a:t>
            </a:r>
            <a:r>
              <a:rPr lang="en-US" sz="1500" dirty="0"/>
              <a:t> </a:t>
            </a:r>
            <a:r>
              <a:rPr lang="en-US" sz="1500" dirty="0" err="1"/>
              <a:t>मिलियन</a:t>
            </a:r>
            <a:r>
              <a:rPr lang="en-US" sz="1500" dirty="0"/>
              <a:t> </a:t>
            </a:r>
            <a:r>
              <a:rPr lang="en-US" sz="1500" dirty="0" err="1"/>
              <a:t>सुपरनोवा</a:t>
            </a:r>
            <a:r>
              <a:rPr lang="en-US" sz="1500" dirty="0"/>
              <a:t> </a:t>
            </a:r>
            <a:r>
              <a:rPr lang="en-US" sz="1500" dirty="0" err="1"/>
              <a:t>बनाती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1426369" y="2592576"/>
            <a:ext cx="20573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सुपरनोवा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मलबा</a:t>
            </a:r>
            <a:r>
              <a:rPr lang="en-US" sz="1500" dirty="0"/>
              <a:t> </a:t>
            </a:r>
            <a:r>
              <a:rPr lang="en-US" sz="1500" dirty="0" err="1"/>
              <a:t>सैकड़ों</a:t>
            </a:r>
            <a:r>
              <a:rPr lang="en-US" sz="1500" dirty="0"/>
              <a:t> </a:t>
            </a:r>
            <a:r>
              <a:rPr lang="en-US" sz="1500" dirty="0" err="1"/>
              <a:t>प्रकाश</a:t>
            </a:r>
            <a:r>
              <a:rPr lang="en-US" sz="1500" dirty="0"/>
              <a:t> </a:t>
            </a:r>
            <a:r>
              <a:rPr lang="en-US" sz="1500" dirty="0" err="1"/>
              <a:t>वर्षों</a:t>
            </a:r>
            <a:r>
              <a:rPr lang="en-US" sz="1500" dirty="0"/>
              <a:t> </a:t>
            </a:r>
            <a:r>
              <a:rPr lang="en-US" sz="1500" dirty="0" smtClean="0"/>
              <a:t>(*)</a:t>
            </a:r>
            <a:br>
              <a:rPr lang="en-US" sz="1500" dirty="0" smtClean="0"/>
            </a:br>
            <a:r>
              <a:rPr lang="en-US" sz="1500" dirty="0" smtClean="0"/>
              <a:t> </a:t>
            </a:r>
            <a:r>
              <a:rPr lang="en-US" sz="1500" dirty="0" err="1"/>
              <a:t>तक</a:t>
            </a:r>
            <a:r>
              <a:rPr lang="en-US" sz="1500" dirty="0"/>
              <a:t> </a:t>
            </a:r>
            <a:r>
              <a:rPr lang="en-US" sz="1500" dirty="0" err="1"/>
              <a:t>कायम</a:t>
            </a:r>
            <a:r>
              <a:rPr lang="en-US" sz="1500" dirty="0"/>
              <a:t> </a:t>
            </a:r>
            <a:r>
              <a:rPr lang="en-US" sz="1500" dirty="0" err="1"/>
              <a:t>रहता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835819" y="3811776"/>
            <a:ext cx="356235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सुपरनोवा</a:t>
            </a:r>
            <a:r>
              <a:rPr lang="en-US" sz="1500" dirty="0"/>
              <a:t>, </a:t>
            </a:r>
            <a:r>
              <a:rPr lang="en-US" sz="1500" dirty="0" err="1"/>
              <a:t>कहीं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, </a:t>
            </a:r>
            <a:r>
              <a:rPr lang="en-US" sz="1500" dirty="0" err="1"/>
              <a:t>किसी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समय</a:t>
            </a:r>
            <a:r>
              <a:rPr lang="en-US" sz="1500" dirty="0"/>
              <a:t> </a:t>
            </a:r>
            <a:r>
              <a:rPr lang="en-US" sz="1500" dirty="0" err="1"/>
              <a:t>फटते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en-US" sz="1500" dirty="0" err="1"/>
              <a:t>इंटरस्टेलर</a:t>
            </a:r>
            <a:r>
              <a:rPr lang="en-US" sz="1500" dirty="0"/>
              <a:t> </a:t>
            </a:r>
            <a:r>
              <a:rPr lang="en-US" sz="1500" dirty="0" err="1"/>
              <a:t>वातावरण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महान</a:t>
            </a:r>
            <a:r>
              <a:rPr lang="en-US" sz="1500" dirty="0"/>
              <a:t> </a:t>
            </a:r>
            <a:r>
              <a:rPr lang="en-US" sz="1500" dirty="0" err="1"/>
              <a:t>अव्यवस्था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बनाए</a:t>
            </a:r>
            <a:r>
              <a:rPr lang="en-US" sz="1500" dirty="0"/>
              <a:t> </a:t>
            </a:r>
            <a:r>
              <a:rPr lang="en-US" sz="1500" dirty="0" err="1"/>
              <a:t>रखते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1769269" y="4882947"/>
            <a:ext cx="152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ये</a:t>
            </a:r>
            <a:r>
              <a:rPr lang="en-US" sz="1500" dirty="0"/>
              <a:t> </a:t>
            </a:r>
            <a:r>
              <a:rPr lang="en-US" sz="1500" dirty="0" err="1"/>
              <a:t>सुपरनोवा</a:t>
            </a:r>
            <a:r>
              <a:rPr lang="en-US" sz="1500" dirty="0"/>
              <a:t>, </a:t>
            </a:r>
            <a:r>
              <a:rPr lang="en-US" sz="1500" dirty="0" err="1"/>
              <a:t>इंटरस्टेलर</a:t>
            </a:r>
            <a:r>
              <a:rPr lang="en-US" sz="1500" dirty="0"/>
              <a:t> </a:t>
            </a:r>
            <a:r>
              <a:rPr lang="en-US" sz="1500" dirty="0" err="1"/>
              <a:t>गैस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दुबारा</a:t>
            </a:r>
            <a:r>
              <a:rPr lang="en-US" sz="1500" dirty="0"/>
              <a:t> </a:t>
            </a:r>
            <a:r>
              <a:rPr lang="en-US" sz="1500" dirty="0" err="1"/>
              <a:t>ऊर्जा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वापस</a:t>
            </a:r>
            <a:r>
              <a:rPr lang="en-US" sz="1500" dirty="0"/>
              <a:t> </a:t>
            </a:r>
            <a:r>
              <a:rPr lang="en-US" sz="1500" dirty="0" err="1"/>
              <a:t>भरते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197769" y="7440612"/>
            <a:ext cx="10599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लगता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endParaRPr lang="en-US" sz="1400" dirty="0" smtClean="0"/>
          </a:p>
          <a:p>
            <a:pPr algn="ctr"/>
            <a:r>
              <a:rPr lang="en-US" sz="1400" dirty="0" err="1" smtClean="0"/>
              <a:t>धमाका</a:t>
            </a:r>
            <a:r>
              <a:rPr lang="en-US" sz="1400" dirty="0" smtClean="0"/>
              <a:t> </a:t>
            </a:r>
            <a:r>
              <a:rPr lang="en-US" sz="1400" dirty="0" err="1" smtClean="0"/>
              <a:t>हुआ</a:t>
            </a:r>
            <a:r>
              <a:rPr lang="en-US" sz="1400" dirty="0" smtClean="0"/>
              <a:t>!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5541169" y="6862008"/>
            <a:ext cx="16216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चलो</a:t>
            </a:r>
            <a:r>
              <a:rPr lang="en-US" sz="1500" dirty="0"/>
              <a:t> </a:t>
            </a:r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कहीं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शांत</a:t>
            </a:r>
            <a:r>
              <a:rPr lang="en-US" sz="1500" dirty="0" smtClean="0"/>
              <a:t> </a:t>
            </a:r>
            <a:r>
              <a:rPr lang="en-US" sz="1500" dirty="0" err="1"/>
              <a:t>जगह</a:t>
            </a:r>
            <a:r>
              <a:rPr lang="en-US" sz="1500" dirty="0"/>
              <a:t> </a:t>
            </a:r>
            <a:r>
              <a:rPr lang="en-US" sz="1500" dirty="0" err="1"/>
              <a:t>खोजें</a:t>
            </a:r>
            <a:r>
              <a:rPr lang="en-US" sz="15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 rot="20993121">
            <a:off x="3516384" y="6821794"/>
            <a:ext cx="12843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/>
              <a:t>धमाका</a:t>
            </a:r>
            <a:r>
              <a:rPr lang="en-US" sz="2800" dirty="0" smtClean="0"/>
              <a:t>!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 rot="892674">
            <a:off x="4211201" y="4750493"/>
            <a:ext cx="12843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/>
              <a:t>धमाका</a:t>
            </a:r>
            <a:r>
              <a:rPr lang="en-US" sz="2800" dirty="0" smtClean="0"/>
              <a:t>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08132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424738" cy="9802813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63490" name="Picture 2" descr="C:\Users\HP\Desktop\1000 BILLION SUNS\PIX\milSoleils6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6" y="0"/>
            <a:ext cx="7466013" cy="980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50369" y="8482806"/>
            <a:ext cx="3711575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/>
              <a:t> </a:t>
            </a:r>
            <a:r>
              <a:rPr lang="hi-IN" sz="1500" dirty="0"/>
              <a:t> </a:t>
            </a:r>
            <a:r>
              <a:rPr lang="hi-IN" sz="1500" dirty="0" smtClean="0"/>
              <a:t>हे</a:t>
            </a:r>
            <a:r>
              <a:rPr lang="en-US" sz="1500" dirty="0" err="1" smtClean="0"/>
              <a:t>लो</a:t>
            </a:r>
            <a:r>
              <a:rPr lang="en-US" sz="1500" dirty="0"/>
              <a:t>,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कवर</a:t>
            </a:r>
            <a:r>
              <a:rPr lang="en-US" sz="1500" dirty="0"/>
              <a:t> </a:t>
            </a:r>
            <a:r>
              <a:rPr lang="en-US" sz="1500" dirty="0" err="1"/>
              <a:t>ढंका</a:t>
            </a:r>
            <a:r>
              <a:rPr lang="en-US" sz="1500" dirty="0"/>
              <a:t> </a:t>
            </a:r>
            <a:r>
              <a:rPr lang="en-US" sz="1500" dirty="0" err="1"/>
              <a:t>था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गायब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 smtClean="0"/>
              <a:t>गया</a:t>
            </a:r>
            <a:r>
              <a:rPr lang="en-US" sz="1500" dirty="0" smtClean="0"/>
              <a:t>!</a:t>
            </a:r>
            <a:endParaRPr lang="en-US" sz="1500" dirty="0"/>
          </a:p>
        </p:txBody>
      </p:sp>
      <p:sp>
        <p:nvSpPr>
          <p:cNvPr id="4" name="Rectangle 3"/>
          <p:cNvSpPr/>
          <p:nvPr/>
        </p:nvSpPr>
        <p:spPr>
          <a:xfrm>
            <a:off x="34716" y="177006"/>
            <a:ext cx="74660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सितारों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के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प्रकार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53355" y="1167606"/>
            <a:ext cx="27924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किसी</a:t>
            </a:r>
            <a:r>
              <a:rPr lang="en-US" sz="1500" dirty="0"/>
              <a:t> </a:t>
            </a:r>
            <a:r>
              <a:rPr lang="en-US" sz="1500" dirty="0" err="1"/>
              <a:t>तारे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बनाने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विधि</a:t>
            </a:r>
            <a:r>
              <a:rPr lang="en-US" sz="1500" dirty="0"/>
              <a:t>;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गैस</a:t>
            </a:r>
            <a:r>
              <a:rPr lang="en-US" sz="1500" dirty="0" smtClean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द्रव्यमान</a:t>
            </a:r>
            <a:r>
              <a:rPr lang="en-US" sz="1500" dirty="0"/>
              <a:t> M </a:t>
            </a:r>
            <a:r>
              <a:rPr lang="en-US" sz="1500" dirty="0" err="1"/>
              <a:t>लें</a:t>
            </a:r>
            <a:r>
              <a:rPr lang="en-US" sz="15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702712" y="2185788"/>
            <a:ext cx="54854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dirty="0" err="1">
                <a:solidFill>
                  <a:srgbClr val="FF0000"/>
                </a:solidFill>
              </a:rPr>
              <a:t>तारों</a:t>
            </a:r>
            <a:r>
              <a:rPr lang="en-US" sz="900" dirty="0">
                <a:solidFill>
                  <a:srgbClr val="FF0000"/>
                </a:solidFill>
              </a:rPr>
              <a:t> </a:t>
            </a:r>
            <a:r>
              <a:rPr lang="en-US" sz="900" dirty="0" err="1">
                <a:solidFill>
                  <a:srgbClr val="FF0000"/>
                </a:solidFill>
              </a:rPr>
              <a:t>की</a:t>
            </a:r>
            <a:r>
              <a:rPr lang="en-US" sz="900" dirty="0">
                <a:solidFill>
                  <a:srgbClr val="FF0000"/>
                </a:solidFill>
              </a:rPr>
              <a:t> </a:t>
            </a:r>
            <a:endParaRPr lang="en-US" sz="900" dirty="0" smtClean="0">
              <a:solidFill>
                <a:srgbClr val="FF0000"/>
              </a:solidFill>
            </a:endParaRPr>
          </a:p>
          <a:p>
            <a:pPr algn="ctr"/>
            <a:r>
              <a:rPr lang="en-US" sz="900" dirty="0" err="1" smtClean="0">
                <a:solidFill>
                  <a:srgbClr val="FF0000"/>
                </a:solidFill>
              </a:rPr>
              <a:t>डायना</a:t>
            </a:r>
            <a:r>
              <a:rPr lang="en-US" sz="900" dirty="0" smtClean="0">
                <a:solidFill>
                  <a:srgbClr val="FF0000"/>
                </a:solidFill>
              </a:rPr>
              <a:t>-</a:t>
            </a:r>
            <a:br>
              <a:rPr lang="en-US" sz="900" dirty="0" smtClean="0">
                <a:solidFill>
                  <a:srgbClr val="FF0000"/>
                </a:solidFill>
              </a:rPr>
            </a:br>
            <a:r>
              <a:rPr lang="en-US" sz="900" dirty="0" err="1" smtClean="0">
                <a:solidFill>
                  <a:srgbClr val="FF0000"/>
                </a:solidFill>
              </a:rPr>
              <a:t>मिक्स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66755" y="1299408"/>
            <a:ext cx="22174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उसे</a:t>
            </a:r>
            <a:r>
              <a:rPr lang="en-US" sz="1500" dirty="0"/>
              <a:t> </a:t>
            </a:r>
            <a:r>
              <a:rPr lang="en-US" sz="1500" dirty="0" err="1"/>
              <a:t>कवर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ढकें</a:t>
            </a:r>
            <a:r>
              <a:rPr lang="en-US" sz="1500" dirty="0"/>
              <a:t>, </a:t>
            </a:r>
            <a:r>
              <a:rPr lang="en-US" sz="1500" dirty="0" err="1"/>
              <a:t>और</a:t>
            </a:r>
            <a:r>
              <a:rPr lang="en-US" sz="1500" dirty="0"/>
              <a:t> 100,000 </a:t>
            </a:r>
            <a:r>
              <a:rPr lang="en-US" sz="1500" dirty="0" err="1"/>
              <a:t>वर्षों</a:t>
            </a:r>
            <a:r>
              <a:rPr lang="en-US" sz="1500" dirty="0"/>
              <a:t> </a:t>
            </a:r>
            <a:r>
              <a:rPr lang="en-US" sz="1500" dirty="0" err="1"/>
              <a:t>तक</a:t>
            </a:r>
            <a:r>
              <a:rPr lang="en-US" sz="1500" dirty="0"/>
              <a:t> </a:t>
            </a:r>
            <a:r>
              <a:rPr lang="en-US" sz="1500" dirty="0" err="1"/>
              <a:t>जलने</a:t>
            </a:r>
            <a:r>
              <a:rPr lang="en-US" sz="1500" dirty="0"/>
              <a:t> </a:t>
            </a:r>
            <a:r>
              <a:rPr lang="en-US" sz="1500" dirty="0" err="1"/>
              <a:t>दें</a:t>
            </a:r>
            <a:r>
              <a:rPr lang="en-US" sz="15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740569" y="3887976"/>
            <a:ext cx="180181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पहले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काफी</a:t>
            </a:r>
            <a:r>
              <a:rPr lang="en-US" sz="1500" dirty="0"/>
              <a:t> </a:t>
            </a:r>
            <a:r>
              <a:rPr lang="en-US" sz="1500" dirty="0" err="1"/>
              <a:t>इंतज़ार</a:t>
            </a:r>
            <a:r>
              <a:rPr lang="en-US" sz="1500" dirty="0"/>
              <a:t> </a:t>
            </a:r>
            <a:r>
              <a:rPr lang="en-US" sz="1500" dirty="0" err="1"/>
              <a:t>किया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...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!</a:t>
            </a:r>
          </a:p>
        </p:txBody>
      </p:sp>
      <p:sp>
        <p:nvSpPr>
          <p:cNvPr id="9" name="Rectangle 8"/>
          <p:cNvSpPr/>
          <p:nvPr/>
        </p:nvSpPr>
        <p:spPr>
          <a:xfrm>
            <a:off x="501174" y="5872643"/>
            <a:ext cx="20681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आपने</a:t>
            </a:r>
            <a:r>
              <a:rPr lang="en-US" sz="1500" dirty="0"/>
              <a:t> </a:t>
            </a:r>
            <a:r>
              <a:rPr lang="en-US" sz="1500" dirty="0" err="1" smtClean="0"/>
              <a:t>अंदर</a:t>
            </a:r>
            <a:r>
              <a:rPr lang="en-US" sz="1500" dirty="0" smtClean="0"/>
              <a:t> </a:t>
            </a:r>
            <a:r>
              <a:rPr lang="en-US" sz="1500" dirty="0" err="1"/>
              <a:t>कितना</a:t>
            </a:r>
            <a:r>
              <a:rPr lang="en-US" sz="1500" dirty="0"/>
              <a:t> </a:t>
            </a:r>
            <a:r>
              <a:rPr lang="en-US" sz="1500" dirty="0" err="1"/>
              <a:t>डाला</a:t>
            </a:r>
            <a:r>
              <a:rPr lang="en-US" sz="15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31369" y="3834606"/>
            <a:ext cx="3711575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 smtClean="0"/>
              <a:t>मुझे</a:t>
            </a:r>
            <a:r>
              <a:rPr lang="en-US" sz="1500" dirty="0" smtClean="0"/>
              <a:t> </a:t>
            </a:r>
            <a:r>
              <a:rPr lang="en-US" sz="1500" dirty="0" err="1" smtClean="0"/>
              <a:t>पता</a:t>
            </a:r>
            <a:r>
              <a:rPr lang="en-US" sz="1500" dirty="0" smtClean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 </a:t>
            </a:r>
            <a:r>
              <a:rPr lang="en-US" sz="1500" dirty="0" smtClean="0"/>
              <a:t>...</a:t>
            </a:r>
            <a:r>
              <a:rPr lang="en-US" sz="1500" dirty="0" err="1" smtClean="0"/>
              <a:t>सौर-द्रव्यमान</a:t>
            </a:r>
            <a:r>
              <a:rPr lang="en-US" sz="1500" dirty="0" smtClean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दसवां</a:t>
            </a:r>
            <a:r>
              <a:rPr lang="en-US" sz="1500" dirty="0"/>
              <a:t> </a:t>
            </a:r>
            <a:r>
              <a:rPr lang="en-US" sz="1500" dirty="0" err="1"/>
              <a:t>हिस्सा</a:t>
            </a:r>
            <a:r>
              <a:rPr lang="en-US" sz="1500" dirty="0"/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95476" y="5566608"/>
            <a:ext cx="25474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पर्याप्त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. </a:t>
            </a:r>
            <a:r>
              <a:rPr lang="en-US" sz="1500" dirty="0" err="1"/>
              <a:t>दबाव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तापमान</a:t>
            </a:r>
            <a:r>
              <a:rPr lang="en-US" sz="1500" dirty="0"/>
              <a:t> </a:t>
            </a:r>
            <a:r>
              <a:rPr lang="en-US" sz="1500" dirty="0" err="1"/>
              <a:t>सीमा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नीचे</a:t>
            </a:r>
            <a:r>
              <a:rPr lang="en-US" sz="1500" dirty="0"/>
              <a:t> </a:t>
            </a:r>
            <a:r>
              <a:rPr lang="en-US" sz="1500" dirty="0" err="1"/>
              <a:t>रहेंगे</a:t>
            </a:r>
            <a:r>
              <a:rPr lang="en-US" sz="1500" dirty="0"/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4060" y="6398755"/>
            <a:ext cx="205197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ठीक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बार</a:t>
            </a:r>
            <a:r>
              <a:rPr lang="en-US" sz="1500" dirty="0"/>
              <a:t>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वास्तव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डालूँगा</a:t>
            </a:r>
            <a:r>
              <a:rPr lang="en-US" sz="1500" dirty="0"/>
              <a:t>!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24338" y="6577806"/>
            <a:ext cx="22263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. </a:t>
            </a:r>
            <a:r>
              <a:rPr lang="en-US" sz="1500" dirty="0" err="1"/>
              <a:t>विश्वास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1031158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424738" cy="98028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4514" name="Picture 2" descr="C:\Users\HP\Desktop\1000 BILLION SUNS\PIX\milSoleils6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10" y="0"/>
            <a:ext cx="7424737" cy="986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827169" y="1624806"/>
            <a:ext cx="3711575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2932726" y="392925"/>
            <a:ext cx="17702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समझ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आया</a:t>
            </a:r>
            <a:r>
              <a:rPr lang="en-US" sz="1500" dirty="0"/>
              <a:t>!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ब्लैक-होल</a:t>
            </a:r>
            <a:r>
              <a:rPr lang="en-US" sz="1500" dirty="0"/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5312570" y="535176"/>
            <a:ext cx="15239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उस</a:t>
            </a:r>
            <a:r>
              <a:rPr lang="en-US" sz="1500" dirty="0"/>
              <a:t> </a:t>
            </a:r>
            <a:r>
              <a:rPr lang="en-US" sz="1500" dirty="0" err="1"/>
              <a:t>तारे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सिर्फ</a:t>
            </a:r>
            <a:r>
              <a:rPr lang="en-US" sz="1500" dirty="0" smtClean="0"/>
              <a:t> </a:t>
            </a:r>
            <a:r>
              <a:rPr lang="en-US" sz="1500" dirty="0" err="1"/>
              <a:t>आधा</a:t>
            </a:r>
            <a:r>
              <a:rPr lang="en-US" sz="1500" dirty="0"/>
              <a:t>, </a:t>
            </a:r>
            <a:r>
              <a:rPr lang="en-US" sz="1500" dirty="0" err="1"/>
              <a:t>सौर-द्रव्यमान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138299" y="1678176"/>
            <a:ext cx="179327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सच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उसके</a:t>
            </a:r>
            <a:r>
              <a:rPr lang="en-US" sz="1500" dirty="0" smtClean="0"/>
              <a:t> </a:t>
            </a:r>
            <a:r>
              <a:rPr lang="en-US" sz="1500" dirty="0" err="1"/>
              <a:t>अंदर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जगह</a:t>
            </a:r>
            <a:r>
              <a:rPr lang="en-US" sz="1500" dirty="0"/>
              <a:t> </a:t>
            </a:r>
            <a:r>
              <a:rPr lang="en-US" sz="1500" dirty="0" err="1"/>
              <a:t>ठोस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होती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...</a:t>
            </a:r>
          </a:p>
        </p:txBody>
      </p:sp>
      <p:sp>
        <p:nvSpPr>
          <p:cNvPr id="7" name="Rectangle 6"/>
          <p:cNvSpPr/>
          <p:nvPr/>
        </p:nvSpPr>
        <p:spPr>
          <a:xfrm>
            <a:off x="2003538" y="2792412"/>
            <a:ext cx="22695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अच्छा</a:t>
            </a:r>
            <a:r>
              <a:rPr lang="en-US" sz="1500" dirty="0"/>
              <a:t> </a:t>
            </a:r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देखो</a:t>
            </a:r>
            <a:r>
              <a:rPr lang="en-US" sz="1500" dirty="0"/>
              <a:t>. </a:t>
            </a:r>
            <a:r>
              <a:rPr lang="en-US" sz="1500" dirty="0" err="1"/>
              <a:t>काफी</a:t>
            </a:r>
            <a:r>
              <a:rPr lang="en-US" sz="1500" dirty="0"/>
              <a:t> </a:t>
            </a:r>
            <a:r>
              <a:rPr lang="en-US" sz="1500" dirty="0" err="1"/>
              <a:t>शांत</a:t>
            </a:r>
            <a:r>
              <a:rPr lang="en-US" sz="1500" dirty="0"/>
              <a:t> </a:t>
            </a:r>
            <a:r>
              <a:rPr lang="en-US" sz="1500" dirty="0" err="1"/>
              <a:t>प्रज्वलन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चरण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बाद</a:t>
            </a:r>
            <a:r>
              <a:rPr lang="en-US" sz="1500" dirty="0"/>
              <a:t>, </a:t>
            </a:r>
            <a:r>
              <a:rPr lang="en-US" sz="1500" dirty="0" err="1"/>
              <a:t>तारा</a:t>
            </a:r>
            <a:r>
              <a:rPr lang="en-US" sz="1500" dirty="0"/>
              <a:t> </a:t>
            </a:r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अपनी</a:t>
            </a:r>
            <a:r>
              <a:rPr lang="en-US" sz="1500" dirty="0"/>
              <a:t> </a:t>
            </a:r>
            <a:r>
              <a:rPr lang="en-US" sz="1500" dirty="0" err="1"/>
              <a:t>मंडराने</a:t>
            </a:r>
            <a:r>
              <a:rPr lang="en-US" sz="1500" dirty="0"/>
              <a:t> </a:t>
            </a:r>
            <a:r>
              <a:rPr lang="en-US" sz="1500" dirty="0" err="1"/>
              <a:t>वाली</a:t>
            </a:r>
            <a:r>
              <a:rPr lang="en-US" sz="1500" dirty="0"/>
              <a:t> </a:t>
            </a:r>
            <a:r>
              <a:rPr lang="en-US" sz="1500" dirty="0" err="1"/>
              <a:t>गति</a:t>
            </a:r>
            <a:r>
              <a:rPr lang="en-US" sz="1500" dirty="0"/>
              <a:t> </a:t>
            </a:r>
            <a:r>
              <a:rPr lang="en-US" sz="1500" dirty="0" err="1"/>
              <a:t>तक</a:t>
            </a:r>
            <a:r>
              <a:rPr lang="en-US" sz="1500" dirty="0"/>
              <a:t> </a:t>
            </a:r>
            <a:r>
              <a:rPr lang="en-US" sz="1500" dirty="0" err="1"/>
              <a:t>पहुँच</a:t>
            </a:r>
            <a:r>
              <a:rPr lang="en-US" sz="1500" dirty="0"/>
              <a:t> </a:t>
            </a:r>
            <a:r>
              <a:rPr lang="en-US" sz="1500" dirty="0" err="1"/>
              <a:t>गया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660537" y="6044406"/>
            <a:ext cx="12230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देखो</a:t>
            </a:r>
            <a:r>
              <a:rPr lang="en-US" sz="1500" dirty="0"/>
              <a:t>, </a:t>
            </a:r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रहा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2433356" y="4933156"/>
            <a:ext cx="13821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सेफिडस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50569" y="5864711"/>
            <a:ext cx="25146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आपने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परिवर्तनशील-तारा</a:t>
            </a:r>
            <a:r>
              <a:rPr lang="en-US" sz="1500" dirty="0"/>
              <a:t> (Variable Star) </a:t>
            </a:r>
            <a:r>
              <a:rPr lang="en-US" sz="1500" dirty="0" err="1"/>
              <a:t>बनाया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उसका</a:t>
            </a:r>
            <a:r>
              <a:rPr lang="en-US" sz="1500" dirty="0" smtClean="0"/>
              <a:t> </a:t>
            </a:r>
            <a:r>
              <a:rPr lang="en-US" sz="1500" dirty="0" err="1"/>
              <a:t>व्यास</a:t>
            </a:r>
            <a:r>
              <a:rPr lang="en-US" sz="1500" dirty="0"/>
              <a:t> </a:t>
            </a:r>
            <a:r>
              <a:rPr lang="en-US" sz="1500" dirty="0" err="1"/>
              <a:t>दोलन</a:t>
            </a:r>
            <a:r>
              <a:rPr lang="en-US" sz="1500" dirty="0"/>
              <a:t> </a:t>
            </a:r>
            <a:r>
              <a:rPr lang="en-US" sz="1500" dirty="0" err="1"/>
              <a:t>करता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और</a:t>
            </a:r>
            <a:r>
              <a:rPr lang="en-US" sz="1500" dirty="0" smtClean="0"/>
              <a:t> </a:t>
            </a:r>
            <a:r>
              <a:rPr lang="en-US" sz="1500" dirty="0" err="1" smtClean="0"/>
              <a:t>प्रत्येक</a:t>
            </a:r>
            <a:r>
              <a:rPr lang="en-US" sz="1500" dirty="0" smtClean="0"/>
              <a:t> </a:t>
            </a:r>
            <a:r>
              <a:rPr lang="en-US" sz="1500" dirty="0" err="1"/>
              <a:t>संकुचन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साथ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वो</a:t>
            </a:r>
            <a:r>
              <a:rPr lang="en-US" sz="1500" dirty="0" smtClean="0"/>
              <a:t> </a:t>
            </a:r>
            <a:r>
              <a:rPr lang="en-US" sz="1500" dirty="0" err="1"/>
              <a:t>विकिरण</a:t>
            </a:r>
            <a:r>
              <a:rPr lang="en-US" sz="1500" dirty="0"/>
              <a:t> </a:t>
            </a:r>
            <a:r>
              <a:rPr lang="en-US" sz="1500" dirty="0" err="1"/>
              <a:t>उत्सर्जित</a:t>
            </a:r>
            <a:r>
              <a:rPr lang="en-US" sz="1500" dirty="0"/>
              <a:t> </a:t>
            </a:r>
            <a:r>
              <a:rPr lang="en-US" sz="1500" dirty="0" err="1"/>
              <a:t>करता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94781" y="7688262"/>
            <a:ext cx="39893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सेफिडस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द्रव्यमान</a:t>
            </a:r>
            <a:r>
              <a:rPr lang="en-US" sz="1600" dirty="0"/>
              <a:t> </a:t>
            </a:r>
            <a:r>
              <a:rPr lang="en-US" sz="1600" dirty="0" err="1"/>
              <a:t>जितना</a:t>
            </a:r>
            <a:r>
              <a:rPr lang="en-US" sz="1600" dirty="0"/>
              <a:t> </a:t>
            </a:r>
            <a:r>
              <a:rPr lang="en-US" sz="1600" dirty="0" err="1"/>
              <a:t>अधिक</a:t>
            </a:r>
            <a:r>
              <a:rPr lang="en-US" sz="1600" dirty="0"/>
              <a:t> </a:t>
            </a:r>
            <a:r>
              <a:rPr lang="en-US" sz="1600" dirty="0" err="1"/>
              <a:t>होगा</a:t>
            </a:r>
            <a:r>
              <a:rPr lang="en-US" sz="1600" dirty="0"/>
              <a:t>, </a:t>
            </a:r>
            <a:r>
              <a:rPr lang="en-US" sz="1600" dirty="0" err="1" smtClean="0"/>
              <a:t>उसकी</a:t>
            </a:r>
            <a:r>
              <a:rPr lang="en-US" sz="1600" dirty="0" smtClean="0"/>
              <a:t> </a:t>
            </a:r>
            <a:r>
              <a:rPr lang="en-US" sz="1600" dirty="0" err="1"/>
              <a:t>अवधि</a:t>
            </a:r>
            <a:r>
              <a:rPr lang="en-US" sz="1600" dirty="0"/>
              <a:t> </a:t>
            </a:r>
            <a:r>
              <a:rPr lang="en-US" sz="1600" dirty="0" err="1"/>
              <a:t>उतनी</a:t>
            </a:r>
            <a:r>
              <a:rPr lang="en-US" sz="1600" dirty="0"/>
              <a:t> </a:t>
            </a:r>
            <a:r>
              <a:rPr lang="en-US" sz="1600" dirty="0" err="1"/>
              <a:t>ही</a:t>
            </a:r>
            <a:r>
              <a:rPr lang="en-US" sz="1600" dirty="0"/>
              <a:t> </a:t>
            </a:r>
            <a:r>
              <a:rPr lang="en-US" sz="1600" dirty="0" err="1"/>
              <a:t>बड़ी</a:t>
            </a:r>
            <a:r>
              <a:rPr lang="en-US" sz="1600" dirty="0"/>
              <a:t> </a:t>
            </a:r>
            <a:r>
              <a:rPr lang="en-US" sz="1600" dirty="0" err="1"/>
              <a:t>होगी</a:t>
            </a:r>
            <a:r>
              <a:rPr lang="en-US" sz="1600" dirty="0"/>
              <a:t>. </a:t>
            </a:r>
            <a:r>
              <a:rPr lang="en-US" sz="1600" dirty="0" err="1"/>
              <a:t>पैरलेलैक्स</a:t>
            </a:r>
            <a:r>
              <a:rPr lang="en-US" sz="1600" dirty="0"/>
              <a:t> </a:t>
            </a:r>
            <a:r>
              <a:rPr lang="en-US" sz="1600" dirty="0" err="1"/>
              <a:t>द्वारा</a:t>
            </a:r>
            <a:r>
              <a:rPr lang="en-US" sz="1600" dirty="0"/>
              <a:t>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इन</a:t>
            </a:r>
            <a:r>
              <a:rPr lang="en-US" sz="1600" dirty="0"/>
              <a:t> </a:t>
            </a:r>
            <a:r>
              <a:rPr lang="en-US" sz="1600" dirty="0" err="1"/>
              <a:t>सितारों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मदद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एंड्रोमेडा</a:t>
            </a:r>
            <a:r>
              <a:rPr lang="en-US" sz="1600" dirty="0"/>
              <a:t> </a:t>
            </a:r>
            <a:r>
              <a:rPr lang="en-US" sz="1600" dirty="0" err="1"/>
              <a:t>आकाशगंगा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खुद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दूरी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अनुमान</a:t>
            </a:r>
            <a:r>
              <a:rPr lang="en-US" sz="1600" dirty="0"/>
              <a:t> </a:t>
            </a:r>
            <a:r>
              <a:rPr lang="en-US" sz="1600" dirty="0" err="1"/>
              <a:t>लगा</a:t>
            </a:r>
            <a:r>
              <a:rPr lang="en-US" sz="1600" dirty="0"/>
              <a:t> </a:t>
            </a:r>
            <a:r>
              <a:rPr lang="en-US" sz="1600" dirty="0" err="1"/>
              <a:t>पाए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 smtClean="0"/>
              <a:t>.</a:t>
            </a:r>
            <a:br>
              <a:rPr lang="en-US" sz="1600" dirty="0" smtClean="0"/>
            </a:br>
            <a:endParaRPr lang="en-US" sz="1600" dirty="0"/>
          </a:p>
          <a:p>
            <a:r>
              <a:rPr lang="en-US" sz="1600" dirty="0"/>
              <a:t>- </a:t>
            </a:r>
            <a:r>
              <a:rPr lang="en-US" sz="1600" dirty="0" err="1"/>
              <a:t>प्रबंधन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5380908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424738" cy="98028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5538" name="Picture 2" descr="C:\Users\HP\Desktop\1000 BILLION SUNS\PIX\milSoleils6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" y="-1"/>
            <a:ext cx="7466012" cy="980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45769" y="6882833"/>
            <a:ext cx="110966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 </a:t>
            </a:r>
            <a:r>
              <a:rPr lang="en-US" sz="1500" dirty="0" smtClean="0"/>
              <a:t>... </a:t>
            </a:r>
            <a:r>
              <a:rPr lang="en-US" sz="1500" dirty="0" err="1"/>
              <a:t>हीलियम</a:t>
            </a:r>
            <a:r>
              <a:rPr lang="en-US" sz="1500" dirty="0"/>
              <a:t>!</a:t>
            </a:r>
          </a:p>
        </p:txBody>
      </p:sp>
      <p:sp>
        <p:nvSpPr>
          <p:cNvPr id="4" name="Rectangle 3"/>
          <p:cNvSpPr/>
          <p:nvPr/>
        </p:nvSpPr>
        <p:spPr>
          <a:xfrm>
            <a:off x="749333" y="302111"/>
            <a:ext cx="486803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कोई</a:t>
            </a:r>
            <a:r>
              <a:rPr lang="en-US" sz="1500" dirty="0"/>
              <a:t> </a:t>
            </a:r>
            <a:r>
              <a:rPr lang="en-US" sz="1500" dirty="0" err="1"/>
              <a:t>तारा</a:t>
            </a:r>
            <a:r>
              <a:rPr lang="en-US" sz="1500" dirty="0"/>
              <a:t> </a:t>
            </a:r>
            <a:r>
              <a:rPr lang="en-US" sz="1500" dirty="0" err="1"/>
              <a:t>जितना</a:t>
            </a:r>
            <a:r>
              <a:rPr lang="en-US" sz="1500" dirty="0"/>
              <a:t> </a:t>
            </a:r>
            <a:r>
              <a:rPr lang="en-US" sz="1500" dirty="0" err="1"/>
              <a:t>अधिक</a:t>
            </a:r>
            <a:r>
              <a:rPr lang="en-US" sz="1500" dirty="0"/>
              <a:t> </a:t>
            </a:r>
            <a:r>
              <a:rPr lang="en-US" sz="1500" dirty="0" err="1"/>
              <a:t>विशाल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उतनी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तेजी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विकसित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सूर्य</a:t>
            </a:r>
            <a:r>
              <a:rPr lang="en-US" sz="1500" dirty="0"/>
              <a:t> </a:t>
            </a:r>
            <a:r>
              <a:rPr lang="en-US" sz="1500" dirty="0" err="1"/>
              <a:t>जैसा</a:t>
            </a:r>
            <a:r>
              <a:rPr lang="en-US" sz="1500" dirty="0"/>
              <a:t> </a:t>
            </a:r>
            <a:r>
              <a:rPr lang="en-US" sz="1500" dirty="0" err="1"/>
              <a:t>कोई</a:t>
            </a:r>
            <a:r>
              <a:rPr lang="en-US" sz="1500" dirty="0"/>
              <a:t> </a:t>
            </a:r>
            <a:r>
              <a:rPr lang="en-US" sz="1500" dirty="0" err="1"/>
              <a:t>तारा</a:t>
            </a:r>
            <a:r>
              <a:rPr lang="en-US" sz="1500" dirty="0"/>
              <a:t>, </a:t>
            </a:r>
            <a:r>
              <a:rPr lang="en-US" sz="1500" dirty="0" err="1"/>
              <a:t>अरबों</a:t>
            </a:r>
            <a:r>
              <a:rPr lang="en-US" sz="1500" dirty="0"/>
              <a:t> </a:t>
            </a:r>
            <a:r>
              <a:rPr lang="en-US" sz="1500" dirty="0" err="1"/>
              <a:t>वर्षों</a:t>
            </a:r>
            <a:r>
              <a:rPr lang="en-US" sz="1500" dirty="0"/>
              <a:t> </a:t>
            </a:r>
            <a:r>
              <a:rPr lang="en-US" sz="1500" dirty="0" err="1"/>
              <a:t>तक</a:t>
            </a:r>
            <a:r>
              <a:rPr lang="en-US" sz="1500" dirty="0"/>
              <a:t> </a:t>
            </a:r>
            <a:r>
              <a:rPr lang="en-US" sz="1500" dirty="0" err="1"/>
              <a:t>शांति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जल</a:t>
            </a:r>
            <a:r>
              <a:rPr lang="en-US" sz="1500" dirty="0"/>
              <a:t> </a:t>
            </a:r>
            <a:r>
              <a:rPr lang="en-US" sz="1500" dirty="0" err="1"/>
              <a:t>सकता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युवा</a:t>
            </a:r>
            <a:r>
              <a:rPr lang="en-US" sz="1500" dirty="0"/>
              <a:t>, </a:t>
            </a:r>
            <a:r>
              <a:rPr lang="en-US" sz="1500" dirty="0" err="1"/>
              <a:t>विशाल</a:t>
            </a:r>
            <a:r>
              <a:rPr lang="en-US" sz="1500" dirty="0"/>
              <a:t> </a:t>
            </a:r>
            <a:r>
              <a:rPr lang="en-US" sz="1500" dirty="0" err="1"/>
              <a:t>तारा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 smtClean="0"/>
              <a:t>मिलियन</a:t>
            </a:r>
            <a:r>
              <a:rPr lang="en-US" sz="1500" dirty="0"/>
              <a:t> </a:t>
            </a:r>
            <a:r>
              <a:rPr lang="en-US" sz="1500" dirty="0" err="1" smtClean="0"/>
              <a:t>वर्षों</a:t>
            </a:r>
            <a:r>
              <a:rPr lang="en-US" sz="1500" dirty="0" smtClean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अपनी</a:t>
            </a:r>
            <a:r>
              <a:rPr lang="en-US" sz="1500" dirty="0"/>
              <a:t> </a:t>
            </a:r>
            <a:r>
              <a:rPr lang="en-US" sz="1500" dirty="0" err="1"/>
              <a:t>समस्त</a:t>
            </a:r>
            <a:r>
              <a:rPr lang="en-US" sz="1500" dirty="0"/>
              <a:t> </a:t>
            </a:r>
            <a:r>
              <a:rPr lang="en-US" sz="1500" dirty="0" err="1"/>
              <a:t>हाइड्रोजन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उपयोग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डालता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इसलिए</a:t>
            </a:r>
            <a:r>
              <a:rPr lang="en-US" sz="1500" dirty="0" smtClean="0"/>
              <a:t> </a:t>
            </a:r>
            <a:r>
              <a:rPr lang="en-US" sz="1500" dirty="0" err="1"/>
              <a:t>उसका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विस्फोटक</a:t>
            </a:r>
            <a:r>
              <a:rPr lang="en-US" sz="1500" dirty="0"/>
              <a:t> </a:t>
            </a:r>
            <a:r>
              <a:rPr lang="en-US" sz="1500" dirty="0" err="1"/>
              <a:t>अंत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207869" y="2539206"/>
            <a:ext cx="10567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smtClean="0"/>
              <a:t>1-</a:t>
            </a:r>
            <a:r>
              <a:rPr lang="en-US" sz="1100" dirty="0" err="1" smtClean="0"/>
              <a:t>सौर</a:t>
            </a:r>
            <a:r>
              <a:rPr lang="en-US" sz="1100" dirty="0" smtClean="0"/>
              <a:t>-</a:t>
            </a:r>
            <a:r>
              <a:rPr lang="en-US" sz="1100" dirty="0" err="1" smtClean="0"/>
              <a:t>द्रव्यमान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6" name="Rectangle 5"/>
          <p:cNvSpPr/>
          <p:nvPr/>
        </p:nvSpPr>
        <p:spPr>
          <a:xfrm>
            <a:off x="5236369" y="2303963"/>
            <a:ext cx="11288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/>
              <a:t>10-</a:t>
            </a:r>
            <a:r>
              <a:rPr lang="en-US" sz="1100" dirty="0" err="1"/>
              <a:t>सौर</a:t>
            </a:r>
            <a:r>
              <a:rPr lang="en-US" sz="1100" dirty="0"/>
              <a:t>-</a:t>
            </a:r>
            <a:r>
              <a:rPr lang="en-US" sz="1100" dirty="0" err="1"/>
              <a:t>द्रव्यमान</a:t>
            </a:r>
            <a:r>
              <a:rPr lang="en-US" sz="11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7281" y="3284434"/>
            <a:ext cx="2107288" cy="550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बड़े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विशाल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तारों</a:t>
            </a:r>
            <a:r>
              <a:rPr lang="en-US" sz="1500" dirty="0" smtClean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खतरा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664369" y="4739822"/>
            <a:ext cx="199953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टायरसिअस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एक</a:t>
            </a:r>
            <a:r>
              <a:rPr lang="en-US" sz="1500" dirty="0" smtClean="0"/>
              <a:t> </a:t>
            </a:r>
            <a:r>
              <a:rPr lang="en-US" sz="1500" dirty="0" err="1"/>
              <a:t>सवाल</a:t>
            </a:r>
            <a:r>
              <a:rPr lang="en-US" sz="1500" dirty="0"/>
              <a:t> </a:t>
            </a:r>
            <a:r>
              <a:rPr lang="en-US" sz="1500" dirty="0" err="1"/>
              <a:t>पूछूंगा</a:t>
            </a:r>
            <a:r>
              <a:rPr lang="en-US" sz="1500" dirty="0"/>
              <a:t>:</a:t>
            </a:r>
            <a:br>
              <a:rPr lang="en-US" sz="1500" dirty="0"/>
            </a:br>
            <a:r>
              <a:rPr lang="en-US" sz="1500" dirty="0" err="1"/>
              <a:t>तारों</a:t>
            </a:r>
            <a:r>
              <a:rPr lang="en-US" sz="1500" dirty="0"/>
              <a:t> </a:t>
            </a:r>
            <a:r>
              <a:rPr lang="hi-IN" sz="1500" dirty="0" smtClean="0"/>
              <a:t>का</a:t>
            </a:r>
            <a:r>
              <a:rPr lang="en-US" sz="1500" dirty="0" smtClean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फायदा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 smtClean="0"/>
              <a:t>?</a:t>
            </a:r>
            <a:endParaRPr lang="en-US" sz="1500" dirty="0"/>
          </a:p>
        </p:txBody>
      </p:sp>
      <p:sp>
        <p:nvSpPr>
          <p:cNvPr id="10" name="Rectangle 9"/>
          <p:cNvSpPr/>
          <p:nvPr/>
        </p:nvSpPr>
        <p:spPr>
          <a:xfrm>
            <a:off x="3183351" y="6120606"/>
            <a:ext cx="146065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सुन्दर</a:t>
            </a:r>
            <a:r>
              <a:rPr lang="en-US" sz="1500" dirty="0"/>
              <a:t> </a:t>
            </a:r>
            <a:r>
              <a:rPr lang="en-US" sz="1500" dirty="0" err="1"/>
              <a:t>प्रश्न</a:t>
            </a:r>
            <a:r>
              <a:rPr lang="en-US" sz="1500" dirty="0"/>
              <a:t>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3518" y="6857543"/>
            <a:ext cx="27754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तारों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केंद्र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, </a:t>
            </a:r>
            <a:r>
              <a:rPr lang="en-US" sz="1500" dirty="0" err="1"/>
              <a:t>परमाणु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नाभिकों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बेहद</a:t>
            </a:r>
            <a:r>
              <a:rPr lang="en-US" sz="1500" dirty="0"/>
              <a:t> </a:t>
            </a:r>
            <a:r>
              <a:rPr lang="en-US" sz="1500" dirty="0" err="1"/>
              <a:t>उच्च</a:t>
            </a:r>
            <a:r>
              <a:rPr lang="en-US" sz="1500" dirty="0"/>
              <a:t> </a:t>
            </a:r>
            <a:r>
              <a:rPr lang="en-US" sz="1500" dirty="0" err="1"/>
              <a:t>दबाव</a:t>
            </a:r>
            <a:r>
              <a:rPr lang="en-US" sz="1500" dirty="0"/>
              <a:t> </a:t>
            </a:r>
            <a:r>
              <a:rPr lang="en-US" sz="1500" dirty="0" err="1"/>
              <a:t>झेलना</a:t>
            </a:r>
            <a:r>
              <a:rPr lang="en-US" sz="1500" dirty="0"/>
              <a:t> </a:t>
            </a:r>
            <a:r>
              <a:rPr lang="en-US" sz="1500" dirty="0" err="1"/>
              <a:t>पड़ता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हाइड्रोजन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चार</a:t>
            </a:r>
            <a:r>
              <a:rPr lang="en-US" sz="1500" dirty="0"/>
              <a:t> </a:t>
            </a:r>
            <a:r>
              <a:rPr lang="en-US" sz="1500" dirty="0" err="1"/>
              <a:t>नाभिकों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फ्यूज</a:t>
            </a:r>
            <a:r>
              <a:rPr lang="en-US" sz="1500" dirty="0"/>
              <a:t> </a:t>
            </a:r>
            <a:r>
              <a:rPr lang="en-US" sz="1500" dirty="0" err="1"/>
              <a:t>होने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मिलती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22724171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424738" cy="98028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6562" name="Picture 2" descr="C:\Users\HP\Desktop\1000 BILLION SUNS\PIX\milSoleils6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69"/>
            <a:ext cx="7424738" cy="980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78969" y="8729062"/>
            <a:ext cx="16520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 </a:t>
            </a:r>
            <a:r>
              <a:rPr lang="en-US" sz="1500" dirty="0" err="1" smtClean="0"/>
              <a:t>वो</a:t>
            </a:r>
            <a:r>
              <a:rPr lang="en-US" sz="1500" dirty="0" smtClean="0"/>
              <a:t> </a:t>
            </a:r>
            <a:r>
              <a:rPr lang="en-US" sz="1500" dirty="0" err="1"/>
              <a:t>जीवन</a:t>
            </a:r>
            <a:r>
              <a:rPr lang="en-US" sz="1500" dirty="0"/>
              <a:t> </a:t>
            </a:r>
            <a:r>
              <a:rPr lang="en-US" sz="1500" dirty="0" err="1"/>
              <a:t>निर्माण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के</a:t>
            </a:r>
            <a:r>
              <a:rPr lang="en-US" sz="1500" dirty="0" smtClean="0"/>
              <a:t> </a:t>
            </a:r>
            <a:r>
              <a:rPr lang="en-US" sz="1500" dirty="0" err="1"/>
              <a:t>काम</a:t>
            </a:r>
            <a:r>
              <a:rPr lang="en-US" sz="1500" dirty="0"/>
              <a:t> </a:t>
            </a:r>
            <a:r>
              <a:rPr lang="en-US" sz="1500" dirty="0" err="1"/>
              <a:t>आएंगे</a:t>
            </a:r>
            <a:r>
              <a:rPr lang="en-US" sz="1500" dirty="0"/>
              <a:t>....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710406"/>
            <a:ext cx="74247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ब्रह्मांड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के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बीजाणु</a:t>
            </a:r>
            <a:r>
              <a:rPr lang="en-US" sz="2800" dirty="0">
                <a:solidFill>
                  <a:srgbClr val="FF0000"/>
                </a:solidFill>
              </a:rPr>
              <a:t> (Spores)</a:t>
            </a:r>
          </a:p>
        </p:txBody>
      </p:sp>
      <p:sp>
        <p:nvSpPr>
          <p:cNvPr id="5" name="Rectangle 4"/>
          <p:cNvSpPr/>
          <p:nvPr/>
        </p:nvSpPr>
        <p:spPr>
          <a:xfrm>
            <a:off x="1856581" y="2082006"/>
            <a:ext cx="3711575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तारा</a:t>
            </a:r>
            <a:r>
              <a:rPr lang="en-US" sz="1500" dirty="0"/>
              <a:t>, </a:t>
            </a:r>
            <a:r>
              <a:rPr lang="en-US" sz="1500" dirty="0" err="1"/>
              <a:t>अस्थिरता</a:t>
            </a:r>
            <a:r>
              <a:rPr lang="en-US" sz="1500" dirty="0"/>
              <a:t> </a:t>
            </a:r>
            <a:r>
              <a:rPr lang="en-US" sz="1500" dirty="0" err="1"/>
              <a:t>बिंदु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करीब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उसने</a:t>
            </a:r>
            <a:r>
              <a:rPr lang="en-US" sz="1500" dirty="0" smtClean="0"/>
              <a:t> </a:t>
            </a:r>
            <a:r>
              <a:rPr lang="en-US" sz="1500" dirty="0" err="1"/>
              <a:t>अपनी</a:t>
            </a:r>
            <a:r>
              <a:rPr lang="en-US" sz="1500" dirty="0"/>
              <a:t> </a:t>
            </a:r>
            <a:r>
              <a:rPr lang="en-US" sz="1500" dirty="0" err="1"/>
              <a:t>पूरी</a:t>
            </a:r>
            <a:r>
              <a:rPr lang="en-US" sz="1500" dirty="0"/>
              <a:t> </a:t>
            </a:r>
            <a:r>
              <a:rPr lang="en-US" sz="1500" dirty="0" err="1"/>
              <a:t>हाइड्रोजन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उपभोग</a:t>
            </a:r>
            <a:r>
              <a:rPr lang="en-US" sz="1500" dirty="0"/>
              <a:t> </a:t>
            </a:r>
            <a:r>
              <a:rPr lang="en-US" sz="1500" dirty="0" err="1"/>
              <a:t>किया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ज़रा</a:t>
            </a:r>
            <a:r>
              <a:rPr lang="en-US" sz="1500" dirty="0"/>
              <a:t> </a:t>
            </a:r>
            <a:r>
              <a:rPr lang="en-US" sz="1500" dirty="0" err="1"/>
              <a:t>पीछे</a:t>
            </a:r>
            <a:r>
              <a:rPr lang="en-US" sz="1500" dirty="0"/>
              <a:t> </a:t>
            </a:r>
            <a:r>
              <a:rPr lang="en-US" sz="1500" dirty="0" err="1"/>
              <a:t>हटो</a:t>
            </a:r>
            <a:r>
              <a:rPr lang="en-US" sz="1500" dirty="0"/>
              <a:t>,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उसमें</a:t>
            </a:r>
            <a:r>
              <a:rPr lang="en-US" sz="1500" dirty="0"/>
              <a:t> </a:t>
            </a:r>
            <a:r>
              <a:rPr lang="en-US" sz="1500" dirty="0" err="1"/>
              <a:t>धमाका</a:t>
            </a:r>
            <a:r>
              <a:rPr lang="en-US" sz="1500" dirty="0"/>
              <a:t> </a:t>
            </a:r>
            <a:r>
              <a:rPr lang="en-US" sz="1500" dirty="0" err="1"/>
              <a:t>करने</a:t>
            </a:r>
            <a:r>
              <a:rPr lang="en-US" sz="1500" dirty="0"/>
              <a:t> </a:t>
            </a:r>
            <a:r>
              <a:rPr lang="en-US" sz="1500" dirty="0" err="1"/>
              <a:t>जा</a:t>
            </a:r>
            <a:r>
              <a:rPr lang="en-US" sz="1500" dirty="0"/>
              <a:t> </a:t>
            </a:r>
            <a:r>
              <a:rPr lang="en-US" sz="1500" dirty="0" err="1"/>
              <a:t>रहा</a:t>
            </a:r>
            <a:r>
              <a:rPr lang="en-US" sz="1500" dirty="0"/>
              <a:t> </a:t>
            </a:r>
            <a:r>
              <a:rPr lang="en-US" sz="1500" dirty="0" err="1"/>
              <a:t>हूं</a:t>
            </a:r>
            <a:r>
              <a:rPr lang="en-US" sz="15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4242152" y="3435241"/>
            <a:ext cx="132600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ज़रा</a:t>
            </a:r>
            <a:r>
              <a:rPr lang="en-US" sz="1500" dirty="0"/>
              <a:t> </a:t>
            </a:r>
            <a:r>
              <a:rPr lang="en-US" sz="1500" dirty="0" err="1"/>
              <a:t>सावधान</a:t>
            </a:r>
            <a:r>
              <a:rPr lang="en-US" sz="1500" dirty="0"/>
              <a:t>!!!</a:t>
            </a:r>
          </a:p>
        </p:txBody>
      </p:sp>
      <p:sp>
        <p:nvSpPr>
          <p:cNvPr id="7" name="Rectangle 6"/>
          <p:cNvSpPr/>
          <p:nvPr/>
        </p:nvSpPr>
        <p:spPr>
          <a:xfrm>
            <a:off x="2188369" y="7166808"/>
            <a:ext cx="76655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सुंदर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क्यों</a:t>
            </a:r>
            <a:r>
              <a:rPr lang="en-US" sz="15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1807369" y="8767008"/>
            <a:ext cx="70403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 smtClean="0"/>
              <a:t>अरे</a:t>
            </a:r>
            <a:endParaRPr lang="en-US" sz="1500" dirty="0" smtClean="0"/>
          </a:p>
          <a:p>
            <a:pPr algn="ctr"/>
            <a:r>
              <a:rPr lang="en-US" sz="1500" dirty="0" smtClean="0"/>
              <a:t> </a:t>
            </a:r>
            <a:r>
              <a:rPr lang="en-US" sz="1500" dirty="0" err="1"/>
              <a:t>बाप</a:t>
            </a:r>
            <a:r>
              <a:rPr lang="en-US" sz="1500" dirty="0"/>
              <a:t> </a:t>
            </a:r>
            <a:r>
              <a:rPr lang="en-US" sz="1500" dirty="0" err="1"/>
              <a:t>रे</a:t>
            </a:r>
            <a:r>
              <a:rPr lang="en-US" sz="1500" dirty="0"/>
              <a:t>!</a:t>
            </a:r>
          </a:p>
        </p:txBody>
      </p:sp>
      <p:sp>
        <p:nvSpPr>
          <p:cNvPr id="9" name="Rectangle 8"/>
          <p:cNvSpPr/>
          <p:nvPr/>
        </p:nvSpPr>
        <p:spPr>
          <a:xfrm>
            <a:off x="5126961" y="5358606"/>
            <a:ext cx="20906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ज़रा</a:t>
            </a:r>
            <a:r>
              <a:rPr lang="en-US" sz="1400" dirty="0" smtClean="0"/>
              <a:t> </a:t>
            </a:r>
            <a:r>
              <a:rPr lang="en-US" sz="1400" dirty="0" err="1"/>
              <a:t>देखो</a:t>
            </a:r>
            <a:r>
              <a:rPr lang="en-US" sz="1400" dirty="0"/>
              <a:t>. </a:t>
            </a:r>
            <a:r>
              <a:rPr lang="en-US" sz="1400" dirty="0" err="1"/>
              <a:t>अब</a:t>
            </a:r>
            <a:r>
              <a:rPr lang="en-US" sz="1400" dirty="0"/>
              <a:t> </a:t>
            </a:r>
            <a:r>
              <a:rPr lang="en-US" sz="1400" dirty="0" err="1"/>
              <a:t>हमें</a:t>
            </a:r>
            <a:r>
              <a:rPr lang="en-US" sz="1400" dirty="0"/>
              <a:t> </a:t>
            </a:r>
            <a:r>
              <a:rPr lang="en-US" sz="1400" dirty="0" err="1"/>
              <a:t>बस</a:t>
            </a:r>
            <a:r>
              <a:rPr lang="en-US" sz="1400" dirty="0"/>
              <a:t> </a:t>
            </a:r>
            <a:r>
              <a:rPr lang="en-US" sz="1400" dirty="0" err="1"/>
              <a:t>मेंडेलीव-तालिका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सभी</a:t>
            </a:r>
            <a:r>
              <a:rPr lang="en-US" sz="1400" dirty="0"/>
              <a:t> </a:t>
            </a:r>
            <a:r>
              <a:rPr lang="en-US" sz="1400" dirty="0" err="1"/>
              <a:t>परमाणुओं</a:t>
            </a:r>
            <a:r>
              <a:rPr lang="en-US" sz="1400" dirty="0"/>
              <a:t> - </a:t>
            </a:r>
            <a:r>
              <a:rPr lang="en-US" sz="1400" dirty="0" err="1"/>
              <a:t>ऑक्सीजन</a:t>
            </a:r>
            <a:r>
              <a:rPr lang="en-US" sz="1400" dirty="0"/>
              <a:t>, </a:t>
            </a:r>
            <a:r>
              <a:rPr lang="en-US" sz="1400" dirty="0" err="1"/>
              <a:t>आयरन</a:t>
            </a:r>
            <a:r>
              <a:rPr lang="en-US" sz="1400" dirty="0"/>
              <a:t>, </a:t>
            </a:r>
            <a:r>
              <a:rPr lang="en-US" sz="1400" dirty="0" err="1"/>
              <a:t>सिलिकियम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आदि</a:t>
            </a:r>
            <a:r>
              <a:rPr lang="en-US" sz="1400" dirty="0" smtClean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इकट्ठा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करना</a:t>
            </a:r>
            <a:r>
              <a:rPr lang="en-US" sz="1400" dirty="0" smtClean="0"/>
              <a:t> </a:t>
            </a:r>
            <a:r>
              <a:rPr lang="en-US" sz="1400" dirty="0" err="1"/>
              <a:t>होगा</a:t>
            </a:r>
            <a:r>
              <a:rPr lang="en-US" sz="1400" dirty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43380" y="7164576"/>
            <a:ext cx="209298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नुक्लेओ-सिंथेसिस</a:t>
            </a:r>
            <a:r>
              <a:rPr lang="en-US" sz="1500" dirty="0"/>
              <a:t> </a:t>
            </a:r>
            <a:r>
              <a:rPr lang="en-US" sz="1500" dirty="0" err="1" smtClean="0"/>
              <a:t>से</a:t>
            </a:r>
            <a:r>
              <a:rPr lang="en-US" sz="1500" dirty="0" smtClean="0"/>
              <a:t> </a:t>
            </a:r>
            <a:br>
              <a:rPr lang="en-US" sz="1500" dirty="0" smtClean="0"/>
            </a:br>
            <a:r>
              <a:rPr lang="en-US" sz="1500" dirty="0" err="1" smtClean="0"/>
              <a:t>क्या</a:t>
            </a:r>
            <a:r>
              <a:rPr lang="en-US" sz="1500" dirty="0" smtClean="0"/>
              <a:t> </a:t>
            </a:r>
            <a:r>
              <a:rPr lang="en-US" sz="1500" dirty="0" err="1"/>
              <a:t>फायदा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16525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424738" cy="98028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7586" name="Picture 2" descr="C:\Users\HP\Desktop\1000 BILLION SUNS\PIX\milSoleils6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7443788" cy="979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83569" y="8005008"/>
            <a:ext cx="3711575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/>
              <a:t> </a:t>
            </a:r>
            <a:r>
              <a:rPr lang="en-US" sz="1500" dirty="0" err="1" smtClean="0"/>
              <a:t>इसलिए</a:t>
            </a:r>
            <a:r>
              <a:rPr lang="en-US" sz="1500" dirty="0" smtClean="0"/>
              <a:t> </a:t>
            </a:r>
            <a:r>
              <a:rPr lang="en-US" sz="1500" dirty="0" err="1"/>
              <a:t>कोई</a:t>
            </a:r>
            <a:r>
              <a:rPr lang="en-US" sz="1500" dirty="0"/>
              <a:t> </a:t>
            </a:r>
            <a:r>
              <a:rPr lang="en-US" sz="1500" dirty="0" err="1"/>
              <a:t>तारा</a:t>
            </a:r>
            <a:r>
              <a:rPr lang="en-US" sz="1500" dirty="0"/>
              <a:t> </a:t>
            </a:r>
            <a:r>
              <a:rPr lang="en-US" sz="1500" dirty="0" err="1"/>
              <a:t>जितना</a:t>
            </a:r>
            <a:r>
              <a:rPr lang="en-US" sz="1500" dirty="0"/>
              <a:t> </a:t>
            </a:r>
            <a:r>
              <a:rPr lang="en-US" sz="1500" dirty="0" err="1"/>
              <a:t>युवा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वो</a:t>
            </a:r>
            <a:r>
              <a:rPr lang="en-US" sz="1500" dirty="0" smtClean="0"/>
              <a:t> </a:t>
            </a:r>
            <a:r>
              <a:rPr lang="en-US" sz="1500" dirty="0" err="1"/>
              <a:t>धातुओं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उतना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धनी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!</a:t>
            </a:r>
          </a:p>
        </p:txBody>
      </p:sp>
      <p:sp>
        <p:nvSpPr>
          <p:cNvPr id="4" name="Rectangle 3"/>
          <p:cNvSpPr/>
          <p:nvPr/>
        </p:nvSpPr>
        <p:spPr>
          <a:xfrm>
            <a:off x="534194" y="177006"/>
            <a:ext cx="3711575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भारी</a:t>
            </a:r>
            <a:r>
              <a:rPr lang="en-US" sz="1500" dirty="0"/>
              <a:t> </a:t>
            </a:r>
            <a:r>
              <a:rPr lang="en-US" sz="1500" dirty="0" err="1"/>
              <a:t>परमाणु</a:t>
            </a:r>
            <a:r>
              <a:rPr lang="en-US" sz="1500" dirty="0"/>
              <a:t> </a:t>
            </a:r>
            <a:r>
              <a:rPr lang="en-US" sz="1500" dirty="0" err="1"/>
              <a:t>आपस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मिलकर</a:t>
            </a:r>
            <a:r>
              <a:rPr lang="en-US" sz="1500" dirty="0"/>
              <a:t>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सूक्ष्म</a:t>
            </a:r>
            <a:r>
              <a:rPr lang="en-US" sz="1500" dirty="0" smtClean="0"/>
              <a:t> </a:t>
            </a:r>
            <a:r>
              <a:rPr lang="en-US" sz="1500" dirty="0" err="1"/>
              <a:t>धूल</a:t>
            </a:r>
            <a:r>
              <a:rPr lang="en-US" sz="1500" dirty="0"/>
              <a:t> </a:t>
            </a:r>
            <a:r>
              <a:rPr lang="en-US" sz="1500" dirty="0" err="1"/>
              <a:t>बनाते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1369" y="1018530"/>
            <a:ext cx="310835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...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पहले</a:t>
            </a:r>
            <a:r>
              <a:rPr lang="en-US" sz="1500" dirty="0"/>
              <a:t> </a:t>
            </a:r>
            <a:r>
              <a:rPr lang="en-US" sz="1500" dirty="0" err="1"/>
              <a:t>प्राकृतिक</a:t>
            </a:r>
            <a:r>
              <a:rPr lang="en-US" sz="1500" dirty="0"/>
              <a:t> </a:t>
            </a:r>
            <a:r>
              <a:rPr lang="en-US" sz="1500" dirty="0" err="1"/>
              <a:t>पदार्थों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संश्लेषित</a:t>
            </a:r>
            <a:r>
              <a:rPr lang="en-US" sz="1500" dirty="0"/>
              <a:t> </a:t>
            </a:r>
            <a:r>
              <a:rPr lang="en-US" sz="1500" dirty="0" err="1"/>
              <a:t>करने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प्राकृतिक</a:t>
            </a:r>
            <a:r>
              <a:rPr lang="en-US" sz="1500" dirty="0"/>
              <a:t> </a:t>
            </a:r>
            <a:r>
              <a:rPr lang="en-US" sz="1500" dirty="0" err="1"/>
              <a:t>उत्प्रेरक</a:t>
            </a:r>
            <a:r>
              <a:rPr lang="en-US" sz="1500" dirty="0"/>
              <a:t> (Catalyst)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काम</a:t>
            </a:r>
            <a:r>
              <a:rPr lang="en-US" sz="1500" dirty="0"/>
              <a:t> </a:t>
            </a:r>
            <a:r>
              <a:rPr lang="en-US" sz="1500" dirty="0" err="1"/>
              <a:t>करेंगे</a:t>
            </a:r>
            <a:r>
              <a:rPr lang="en-US" sz="15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908945"/>
            <a:ext cx="74247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बादल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और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बारिश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210595" y="3735576"/>
            <a:ext cx="394017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सितारों</a:t>
            </a:r>
            <a:r>
              <a:rPr lang="en-US" sz="1500" dirty="0"/>
              <a:t> </a:t>
            </a:r>
            <a:r>
              <a:rPr lang="en-US" sz="1500" dirty="0" err="1"/>
              <a:t>द्वारा</a:t>
            </a:r>
            <a:r>
              <a:rPr lang="en-US" sz="1500" dirty="0"/>
              <a:t> </a:t>
            </a:r>
            <a:r>
              <a:rPr lang="en-US" sz="1500" dirty="0" err="1"/>
              <a:t>फेंके</a:t>
            </a:r>
            <a:r>
              <a:rPr lang="en-US" sz="1500" dirty="0"/>
              <a:t> </a:t>
            </a:r>
            <a:r>
              <a:rPr lang="en-US" sz="1500" dirty="0" err="1"/>
              <a:t>गए</a:t>
            </a:r>
            <a:r>
              <a:rPr lang="en-US" sz="1500" dirty="0"/>
              <a:t> </a:t>
            </a:r>
            <a:r>
              <a:rPr lang="en-US" sz="1500" dirty="0" err="1"/>
              <a:t>पदार्थ</a:t>
            </a:r>
            <a:r>
              <a:rPr lang="en-US" sz="1500" dirty="0"/>
              <a:t> - </a:t>
            </a:r>
            <a:r>
              <a:rPr lang="en-US" sz="1500" dirty="0" err="1"/>
              <a:t>धीमी</a:t>
            </a:r>
            <a:r>
              <a:rPr lang="en-US" sz="1500" dirty="0"/>
              <a:t> </a:t>
            </a:r>
            <a:r>
              <a:rPr lang="en-US" sz="1500" dirty="0" err="1"/>
              <a:t>गति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साँस</a:t>
            </a:r>
            <a:r>
              <a:rPr lang="en-US" sz="1500" dirty="0"/>
              <a:t> </a:t>
            </a:r>
            <a:r>
              <a:rPr lang="en-US" sz="1500" dirty="0" err="1"/>
              <a:t>छोड़ते</a:t>
            </a:r>
            <a:r>
              <a:rPr lang="en-US" sz="1500" dirty="0"/>
              <a:t> </a:t>
            </a:r>
            <a:r>
              <a:rPr lang="en-US" sz="1500" dirty="0" err="1"/>
              <a:t>हुए</a:t>
            </a:r>
            <a:r>
              <a:rPr lang="en-US" sz="1500" dirty="0"/>
              <a:t> </a:t>
            </a:r>
            <a:r>
              <a:rPr lang="en-US" sz="1500" dirty="0" err="1"/>
              <a:t>या</a:t>
            </a:r>
            <a:r>
              <a:rPr lang="en-US" sz="1500" dirty="0"/>
              <a:t>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हिंसक</a:t>
            </a:r>
            <a:r>
              <a:rPr lang="en-US" sz="1500" dirty="0"/>
              <a:t> </a:t>
            </a:r>
            <a:r>
              <a:rPr lang="en-US" sz="1500" dirty="0" err="1"/>
              <a:t>मौत</a:t>
            </a:r>
            <a:r>
              <a:rPr lang="en-US" sz="1500" dirty="0"/>
              <a:t> </a:t>
            </a:r>
            <a:r>
              <a:rPr lang="en-US" sz="1500" dirty="0" err="1"/>
              <a:t>द्वारा</a:t>
            </a:r>
            <a:r>
              <a:rPr lang="en-US" sz="1500" dirty="0"/>
              <a:t>, </a:t>
            </a:r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en-US" sz="1500" dirty="0" err="1"/>
              <a:t>सब</a:t>
            </a:r>
            <a:r>
              <a:rPr lang="en-US" sz="1500" dirty="0"/>
              <a:t> </a:t>
            </a:r>
            <a:r>
              <a:rPr lang="en-US" sz="1500" dirty="0" err="1"/>
              <a:t>इंटरस्टेलर-गैस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द्रव्यमान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दुबारा</a:t>
            </a:r>
            <a:r>
              <a:rPr lang="en-US" sz="1500" dirty="0"/>
              <a:t> </a:t>
            </a:r>
            <a:r>
              <a:rPr lang="en-US" sz="1500" dirty="0" err="1"/>
              <a:t>समृद्ध</a:t>
            </a:r>
            <a:r>
              <a:rPr lang="en-US" sz="1500" dirty="0"/>
              <a:t> </a:t>
            </a:r>
            <a:r>
              <a:rPr lang="en-US" sz="1500" dirty="0" err="1"/>
              <a:t>करते</a:t>
            </a:r>
            <a:r>
              <a:rPr lang="en-US" sz="1500" dirty="0"/>
              <a:t> </a:t>
            </a:r>
            <a:r>
              <a:rPr lang="en-US" sz="1500" dirty="0" err="1" smtClean="0"/>
              <a:t>हैं</a:t>
            </a:r>
            <a:r>
              <a:rPr lang="en-US" sz="1500" dirty="0" smtClean="0"/>
              <a:t>.</a:t>
            </a:r>
            <a:endParaRPr lang="en-US" sz="1500" dirty="0"/>
          </a:p>
        </p:txBody>
      </p:sp>
      <p:sp>
        <p:nvSpPr>
          <p:cNvPr id="8" name="Rectangle 7"/>
          <p:cNvSpPr/>
          <p:nvPr/>
        </p:nvSpPr>
        <p:spPr>
          <a:xfrm>
            <a:off x="2569369" y="5107176"/>
            <a:ext cx="401637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संक्षेप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, </a:t>
            </a:r>
            <a:r>
              <a:rPr lang="en-US" sz="1500" dirty="0" err="1"/>
              <a:t>यदि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रैंडम</a:t>
            </a:r>
            <a:r>
              <a:rPr lang="en-US" sz="1500" dirty="0"/>
              <a:t> </a:t>
            </a:r>
            <a:r>
              <a:rPr lang="en-US" sz="1500" dirty="0" err="1"/>
              <a:t>तरीके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किसी</a:t>
            </a:r>
            <a:r>
              <a:rPr lang="en-US" sz="1500" dirty="0"/>
              <a:t> </a:t>
            </a:r>
            <a:r>
              <a:rPr lang="en-US" sz="1500" dirty="0" err="1"/>
              <a:t>परमाणु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चुनें</a:t>
            </a:r>
            <a:r>
              <a:rPr lang="en-US" sz="1500" dirty="0"/>
              <a:t>,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शायद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कई</a:t>
            </a:r>
            <a:r>
              <a:rPr lang="en-US" sz="1500" dirty="0"/>
              <a:t> </a:t>
            </a:r>
            <a:r>
              <a:rPr lang="en-US" sz="1500" dirty="0" err="1"/>
              <a:t>अलग-अलग</a:t>
            </a:r>
            <a:r>
              <a:rPr lang="en-US" sz="1500" dirty="0"/>
              <a:t> </a:t>
            </a:r>
            <a:r>
              <a:rPr lang="en-US" sz="1500" dirty="0" err="1"/>
              <a:t>सितारों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रहा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, </a:t>
            </a:r>
            <a:r>
              <a:rPr lang="en-US" sz="1500" dirty="0" err="1"/>
              <a:t>खासकर</a:t>
            </a:r>
            <a:r>
              <a:rPr lang="en-US" sz="1500" dirty="0"/>
              <a:t> </a:t>
            </a:r>
            <a:r>
              <a:rPr lang="en-US" sz="1500" dirty="0" err="1"/>
              <a:t>अगर</a:t>
            </a:r>
            <a:r>
              <a:rPr lang="en-US" sz="1500" dirty="0"/>
              <a:t> </a:t>
            </a:r>
            <a:r>
              <a:rPr lang="en-US" sz="1500" dirty="0" err="1"/>
              <a:t>उसमें</a:t>
            </a:r>
            <a:r>
              <a:rPr lang="en-US" sz="1500" dirty="0"/>
              <a:t> </a:t>
            </a:r>
            <a:r>
              <a:rPr lang="en-US" sz="1500" dirty="0" err="1"/>
              <a:t>भारी</a:t>
            </a:r>
            <a:r>
              <a:rPr lang="en-US" sz="1500" dirty="0"/>
              <a:t> </a:t>
            </a:r>
            <a:r>
              <a:rPr lang="en-US" sz="1500" dirty="0" err="1"/>
              <a:t>नाभिक</a:t>
            </a:r>
            <a:r>
              <a:rPr lang="en-US" sz="1500" dirty="0"/>
              <a:t> </a:t>
            </a:r>
            <a:r>
              <a:rPr lang="en-US" sz="1500" dirty="0" err="1"/>
              <a:t>हों</a:t>
            </a:r>
            <a:r>
              <a:rPr lang="en-US" sz="1500" dirty="0"/>
              <a:t> </a:t>
            </a:r>
            <a:r>
              <a:rPr lang="en-US" sz="1500" dirty="0" err="1"/>
              <a:t>तो</a:t>
            </a:r>
            <a:r>
              <a:rPr lang="en-US" sz="15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08214" y="6707376"/>
            <a:ext cx="3711575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तारों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परमाणुओं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यात्रा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चक्र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भारी-तत्व</a:t>
            </a:r>
            <a:r>
              <a:rPr lang="en-US" sz="1500" dirty="0" smtClean="0"/>
              <a:t> </a:t>
            </a:r>
            <a:r>
              <a:rPr lang="en-US" sz="1500" dirty="0" err="1"/>
              <a:t>निरंतर</a:t>
            </a:r>
            <a:r>
              <a:rPr lang="en-US" sz="1500" dirty="0"/>
              <a:t> </a:t>
            </a:r>
            <a:r>
              <a:rPr lang="en-US" sz="1500" dirty="0" err="1"/>
              <a:t>समृद्ध</a:t>
            </a:r>
            <a:r>
              <a:rPr lang="en-US" sz="1500" dirty="0"/>
              <a:t> </a:t>
            </a:r>
            <a:r>
              <a:rPr lang="en-US" sz="1500" dirty="0" err="1"/>
              <a:t>होते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उदाहरण</a:t>
            </a:r>
            <a:r>
              <a:rPr lang="en-US" sz="1500" dirty="0" smtClean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धातु</a:t>
            </a:r>
            <a:r>
              <a:rPr lang="en-US" sz="1500" dirty="0"/>
              <a:t>: </a:t>
            </a:r>
            <a:r>
              <a:rPr lang="en-US" sz="1500" dirty="0" err="1"/>
              <a:t>लोहा</a:t>
            </a:r>
            <a:r>
              <a:rPr lang="en-US" sz="1500" dirty="0"/>
              <a:t>, </a:t>
            </a:r>
            <a:r>
              <a:rPr lang="en-US" sz="1500" dirty="0" err="1"/>
              <a:t>निकल</a:t>
            </a:r>
            <a:r>
              <a:rPr lang="en-US" sz="1500" dirty="0"/>
              <a:t>, </a:t>
            </a:r>
            <a:r>
              <a:rPr lang="en-US" sz="1500" dirty="0" err="1"/>
              <a:t>तांबा</a:t>
            </a:r>
            <a:r>
              <a:rPr lang="en-US" sz="1500" dirty="0"/>
              <a:t> </a:t>
            </a:r>
            <a:r>
              <a:rPr lang="en-US" sz="1500" dirty="0" err="1"/>
              <a:t>आदि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774803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424738" cy="98028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8610" name="Picture 2" descr="C:\Users\HP\Desktop\1000 BILLION SUNS\PIX\milSoleils6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" y="16585"/>
            <a:ext cx="7466012" cy="988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8498" y="8386008"/>
            <a:ext cx="11952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 </a:t>
            </a:r>
            <a:r>
              <a:rPr lang="en-US" sz="1500" dirty="0" err="1" smtClean="0"/>
              <a:t>मैं</a:t>
            </a:r>
            <a:r>
              <a:rPr lang="en-US" sz="1500" dirty="0" smtClean="0"/>
              <a:t> </a:t>
            </a:r>
            <a:r>
              <a:rPr lang="en-US" sz="1500" dirty="0" err="1"/>
              <a:t>पूरी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hi-IN" sz="1500" dirty="0" smtClean="0"/>
              <a:t>फेल</a:t>
            </a:r>
            <a:r>
              <a:rPr lang="en-US" sz="1500" dirty="0" smtClean="0"/>
              <a:t> </a:t>
            </a:r>
            <a:r>
              <a:rPr lang="hi-IN" sz="1500" dirty="0" smtClean="0"/>
              <a:t>हुआ</a:t>
            </a:r>
            <a:r>
              <a:rPr lang="en-US" sz="1500" dirty="0" smtClean="0"/>
              <a:t>...</a:t>
            </a:r>
            <a:endParaRPr lang="en-US" sz="1500" dirty="0"/>
          </a:p>
        </p:txBody>
      </p:sp>
      <p:sp>
        <p:nvSpPr>
          <p:cNvPr id="4" name="Rectangle 3"/>
          <p:cNvSpPr/>
          <p:nvPr/>
        </p:nvSpPr>
        <p:spPr>
          <a:xfrm>
            <a:off x="969169" y="615841"/>
            <a:ext cx="246734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आर्चीबाल्ड</a:t>
            </a:r>
            <a:r>
              <a:rPr lang="en-US" sz="1500" dirty="0"/>
              <a:t>, </a:t>
            </a:r>
            <a:r>
              <a:rPr lang="en-US" sz="1500" dirty="0" err="1"/>
              <a:t>तुम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रहे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397701" y="1835041"/>
            <a:ext cx="14670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मेरे</a:t>
            </a:r>
            <a:r>
              <a:rPr lang="en-US" sz="1500" dirty="0"/>
              <a:t> </a:t>
            </a:r>
            <a:r>
              <a:rPr lang="en-US" sz="1500" dirty="0" err="1"/>
              <a:t>साथ</a:t>
            </a:r>
            <a:r>
              <a:rPr lang="en-US" sz="1500" dirty="0"/>
              <a:t> </a:t>
            </a:r>
            <a:r>
              <a:rPr lang="en-US" sz="1500" dirty="0" err="1"/>
              <a:t>आओ</a:t>
            </a:r>
            <a:r>
              <a:rPr lang="en-US" sz="1500" dirty="0"/>
              <a:t>.... </a:t>
            </a:r>
          </a:p>
        </p:txBody>
      </p:sp>
      <p:sp>
        <p:nvSpPr>
          <p:cNvPr id="6" name="Rectangle 5"/>
          <p:cNvSpPr/>
          <p:nvPr/>
        </p:nvSpPr>
        <p:spPr>
          <a:xfrm>
            <a:off x="4474369" y="687576"/>
            <a:ext cx="238799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आकाशगंगाओं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बारे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जानते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उसके</a:t>
            </a:r>
            <a:r>
              <a:rPr lang="en-US" sz="1500" dirty="0"/>
              <a:t> </a:t>
            </a:r>
            <a:r>
              <a:rPr lang="en-US" sz="1500" dirty="0" err="1"/>
              <a:t>संश्लेषण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समय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447382" y="2747208"/>
            <a:ext cx="185578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यहाँ</a:t>
            </a:r>
            <a:r>
              <a:rPr lang="en-US" sz="1500" dirty="0"/>
              <a:t> </a:t>
            </a:r>
            <a:r>
              <a:rPr lang="en-US" sz="1500" dirty="0" err="1"/>
              <a:t>अवलोकन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प्राप्त</a:t>
            </a:r>
            <a:r>
              <a:rPr lang="en-US" sz="1500" dirty="0"/>
              <a:t> </a:t>
            </a:r>
            <a:r>
              <a:rPr lang="en-US" sz="1500" dirty="0" err="1"/>
              <a:t>सबसे</a:t>
            </a:r>
            <a:r>
              <a:rPr lang="en-US" sz="1500" dirty="0"/>
              <a:t> </a:t>
            </a:r>
            <a:r>
              <a:rPr lang="en-US" sz="1500" dirty="0" err="1"/>
              <a:t>अच्छा</a:t>
            </a:r>
            <a:r>
              <a:rPr lang="en-US" sz="1500" dirty="0"/>
              <a:t> </a:t>
            </a:r>
            <a:r>
              <a:rPr lang="en-US" sz="1500" dirty="0" err="1"/>
              <a:t>डेटा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710193" y="3509208"/>
            <a:ext cx="25449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जहाँ</a:t>
            </a:r>
            <a:r>
              <a:rPr lang="en-US" sz="1500" dirty="0"/>
              <a:t> </a:t>
            </a:r>
            <a:r>
              <a:rPr lang="en-US" sz="1500" dirty="0" err="1"/>
              <a:t>तक</a:t>
            </a:r>
            <a:r>
              <a:rPr lang="en-US" sz="1500" dirty="0"/>
              <a:t> </a:t>
            </a:r>
            <a:r>
              <a:rPr lang="en-US" sz="1500" dirty="0" err="1"/>
              <a:t>पदार्थ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बात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शायद</a:t>
            </a:r>
            <a:r>
              <a:rPr lang="en-US" sz="1500" dirty="0" smtClean="0"/>
              <a:t> </a:t>
            </a:r>
            <a:r>
              <a:rPr lang="en-US" sz="1500" dirty="0" err="1"/>
              <a:t>कुल</a:t>
            </a:r>
            <a:r>
              <a:rPr lang="en-US" sz="1500" dirty="0"/>
              <a:t> </a:t>
            </a:r>
            <a:r>
              <a:rPr lang="en-US" sz="1500" dirty="0" err="1"/>
              <a:t>दो</a:t>
            </a:r>
            <a:r>
              <a:rPr lang="en-US" sz="1500" dirty="0"/>
              <a:t> </a:t>
            </a:r>
            <a:r>
              <a:rPr lang="en-US" sz="1500" dirty="0" err="1"/>
              <a:t>सौ</a:t>
            </a:r>
            <a:r>
              <a:rPr lang="en-US" sz="1500" dirty="0"/>
              <a:t> </a:t>
            </a:r>
            <a:r>
              <a:rPr lang="en-US" sz="1500" dirty="0" err="1"/>
              <a:t>अरब</a:t>
            </a:r>
            <a:r>
              <a:rPr lang="en-US" sz="1500" dirty="0"/>
              <a:t> </a:t>
            </a:r>
            <a:r>
              <a:rPr lang="en-US" sz="1500" dirty="0" err="1"/>
              <a:t>सितारे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3559969" y="3583176"/>
            <a:ext cx="141603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उसमें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इंटरस्टेलर-गैस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17606" y="3606006"/>
            <a:ext cx="109036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hi-IN" sz="1500" dirty="0"/>
              <a:t>उन</a:t>
            </a:r>
            <a:r>
              <a:rPr lang="en-US" sz="1500" dirty="0" smtClean="0"/>
              <a:t> </a:t>
            </a:r>
            <a:r>
              <a:rPr lang="en-US" sz="1500" dirty="0" err="1" smtClean="0"/>
              <a:t>सब</a:t>
            </a:r>
            <a:endParaRPr lang="en-US" sz="1500" dirty="0" smtClean="0"/>
          </a:p>
          <a:p>
            <a:pPr algn="ctr"/>
            <a:r>
              <a:rPr lang="en-US" sz="1500" dirty="0" smtClean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घुमाएंगे</a:t>
            </a:r>
            <a:r>
              <a:rPr lang="en-US" sz="15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0193" y="6633408"/>
            <a:ext cx="121058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लेकिन</a:t>
            </a:r>
            <a:r>
              <a:rPr lang="en-US" sz="1500" dirty="0"/>
              <a:t> ...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क्या</a:t>
            </a:r>
            <a:r>
              <a:rPr lang="en-US" sz="1500" dirty="0" smtClean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रहा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71846" y="8873986"/>
            <a:ext cx="18213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लगता</a:t>
            </a:r>
            <a:r>
              <a:rPr lang="en-US" sz="1400" dirty="0"/>
              <a:t>  </a:t>
            </a:r>
            <a:r>
              <a:rPr lang="en-US" sz="1400" dirty="0" err="1"/>
              <a:t>है,सब</a:t>
            </a:r>
            <a:r>
              <a:rPr lang="en-US" sz="1400" dirty="0"/>
              <a:t> </a:t>
            </a:r>
            <a:r>
              <a:rPr lang="en-US" sz="1400" dirty="0" err="1"/>
              <a:t>कुछ</a:t>
            </a:r>
            <a:r>
              <a:rPr lang="en-US" sz="1400" dirty="0"/>
              <a:t> </a:t>
            </a:r>
            <a:endParaRPr lang="en-US" sz="1400" dirty="0" smtClean="0"/>
          </a:p>
          <a:p>
            <a:pPr algn="ctr"/>
            <a:r>
              <a:rPr lang="en-US" sz="1400" dirty="0" err="1" smtClean="0"/>
              <a:t>गायब</a:t>
            </a:r>
            <a:r>
              <a:rPr lang="en-US" sz="1400" dirty="0" smtClean="0"/>
              <a:t> </a:t>
            </a:r>
            <a:r>
              <a:rPr lang="en-US" sz="1400" dirty="0" err="1"/>
              <a:t>हो</a:t>
            </a:r>
            <a:r>
              <a:rPr lang="en-US" sz="1400" dirty="0"/>
              <a:t> </a:t>
            </a:r>
            <a:r>
              <a:rPr lang="en-US" sz="1400" dirty="0" err="1"/>
              <a:t>रहा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!!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68892" y="6557208"/>
            <a:ext cx="43486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सोफी</a:t>
            </a:r>
            <a:r>
              <a:rPr lang="en-US" sz="1500" dirty="0"/>
              <a:t>,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निराश</a:t>
            </a:r>
            <a:r>
              <a:rPr lang="en-US" sz="1500" dirty="0"/>
              <a:t> </a:t>
            </a:r>
            <a:r>
              <a:rPr lang="en-US" sz="1500" dirty="0" err="1"/>
              <a:t>हूं</a:t>
            </a:r>
            <a:r>
              <a:rPr lang="en-US" sz="1500" dirty="0"/>
              <a:t>. </a:t>
            </a:r>
            <a:r>
              <a:rPr lang="en-US" sz="1500" dirty="0" err="1"/>
              <a:t>मेरी</a:t>
            </a:r>
            <a:r>
              <a:rPr lang="en-US" sz="1500" dirty="0"/>
              <a:t> </a:t>
            </a:r>
            <a:r>
              <a:rPr lang="en-US" sz="1500" dirty="0" err="1"/>
              <a:t>आकाशगंगा</a:t>
            </a:r>
            <a:r>
              <a:rPr lang="en-US" sz="1500" dirty="0"/>
              <a:t> </a:t>
            </a:r>
            <a:r>
              <a:rPr lang="en-US" sz="1500" dirty="0" err="1"/>
              <a:t>पूरी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फट</a:t>
            </a:r>
            <a:r>
              <a:rPr lang="en-US" sz="1500" dirty="0"/>
              <a:t> </a:t>
            </a:r>
            <a:r>
              <a:rPr lang="en-US" sz="1500" dirty="0" err="1"/>
              <a:t>गई</a:t>
            </a:r>
            <a:r>
              <a:rPr lang="en-US" sz="1500" dirty="0"/>
              <a:t>, </a:t>
            </a:r>
            <a:r>
              <a:rPr lang="en-US" sz="1500" dirty="0" err="1"/>
              <a:t>जबकि</a:t>
            </a:r>
            <a:r>
              <a:rPr lang="en-US" sz="1500" dirty="0"/>
              <a:t> </a:t>
            </a:r>
            <a:r>
              <a:rPr lang="en-US" sz="1500" dirty="0" err="1"/>
              <a:t>मैंने</a:t>
            </a:r>
            <a:r>
              <a:rPr lang="en-US" sz="1500" dirty="0"/>
              <a:t> </a:t>
            </a:r>
            <a:r>
              <a:rPr lang="en-US" sz="1500" dirty="0" err="1"/>
              <a:t>नवीनतम</a:t>
            </a:r>
            <a:r>
              <a:rPr lang="en-US" sz="1500" dirty="0"/>
              <a:t> </a:t>
            </a:r>
            <a:r>
              <a:rPr lang="en-US" sz="1500" dirty="0" err="1"/>
              <a:t>अवलोकन</a:t>
            </a:r>
            <a:r>
              <a:rPr lang="en-US" sz="1500" dirty="0"/>
              <a:t> </a:t>
            </a:r>
            <a:r>
              <a:rPr lang="en-US" sz="1500" dirty="0" err="1"/>
              <a:t>डेटा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उपयोग</a:t>
            </a:r>
            <a:r>
              <a:rPr lang="en-US" sz="1500" dirty="0"/>
              <a:t> </a:t>
            </a:r>
            <a:r>
              <a:rPr lang="en-US" sz="1500" dirty="0" err="1"/>
              <a:t>किया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30947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424738" cy="98028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9634" name="Picture 2" descr="C:\Users\HP\Desktop\1000 BILLION SUNS\PIX\milSoleils68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38"/>
            <a:ext cx="7466013" cy="984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45369" y="8536176"/>
            <a:ext cx="51816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 </a:t>
            </a:r>
            <a:r>
              <a:rPr lang="en-US" sz="1500" dirty="0" err="1" smtClean="0"/>
              <a:t>जिसका</a:t>
            </a:r>
            <a:r>
              <a:rPr lang="en-US" sz="1500" dirty="0" smtClean="0"/>
              <a:t> </a:t>
            </a:r>
            <a:r>
              <a:rPr lang="en-US" sz="1500" dirty="0" err="1"/>
              <a:t>अर्थ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आकाशगंगा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अदृश्य-द्रव्यमान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पता</a:t>
            </a:r>
            <a:r>
              <a:rPr lang="en-US" sz="1500" dirty="0"/>
              <a:t> </a:t>
            </a:r>
            <a:r>
              <a:rPr lang="en-US" sz="1500" dirty="0" err="1"/>
              <a:t>लगाने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असमर्थ</a:t>
            </a:r>
            <a:r>
              <a:rPr lang="en-US" sz="1500" dirty="0"/>
              <a:t> </a:t>
            </a:r>
            <a:r>
              <a:rPr lang="en-US" sz="1500" dirty="0" err="1"/>
              <a:t>रहते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शायद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अदृश्य-द्रव्यमान</a:t>
            </a:r>
            <a:r>
              <a:rPr lang="en-US" sz="1500" dirty="0"/>
              <a:t> </a:t>
            </a:r>
            <a:r>
              <a:rPr lang="en-US" sz="1500" dirty="0" err="1"/>
              <a:t>सितारों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राख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अवशेष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आकाशगंगा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निर्माण</a:t>
            </a:r>
            <a:r>
              <a:rPr lang="en-US" sz="1500" dirty="0"/>
              <a:t> </a:t>
            </a:r>
            <a:r>
              <a:rPr lang="en-US" sz="1500" dirty="0" err="1"/>
              <a:t>काल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बने</a:t>
            </a:r>
            <a:r>
              <a:rPr lang="en-US" sz="1500" dirty="0"/>
              <a:t> </a:t>
            </a:r>
            <a:r>
              <a:rPr lang="en-US" sz="1500" dirty="0" err="1"/>
              <a:t>होंगे</a:t>
            </a:r>
            <a:r>
              <a:rPr lang="en-US" sz="15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493474"/>
            <a:ext cx="74247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गायब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द्रव्यमान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699293" y="1777206"/>
            <a:ext cx="56038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प्रतिनिधित्व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अपकेंद्री-बल</a:t>
            </a:r>
            <a:r>
              <a:rPr lang="en-US" sz="1500" dirty="0"/>
              <a:t>, </a:t>
            </a:r>
            <a:r>
              <a:rPr lang="en-US" sz="1500" dirty="0" err="1"/>
              <a:t>गुरुत्वाकर्षण-बल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अधिक</a:t>
            </a:r>
            <a:r>
              <a:rPr lang="en-US" sz="1500" dirty="0"/>
              <a:t> </a:t>
            </a:r>
            <a:r>
              <a:rPr lang="en-US" sz="1500" dirty="0" err="1"/>
              <a:t>मजबूत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उसमें</a:t>
            </a:r>
            <a:r>
              <a:rPr lang="en-US" sz="1500" dirty="0"/>
              <a:t> </a:t>
            </a:r>
            <a:r>
              <a:rPr lang="en-US" sz="1500" dirty="0" err="1"/>
              <a:t>शामिल</a:t>
            </a:r>
            <a:r>
              <a:rPr lang="en-US" sz="1500" dirty="0"/>
              <a:t> </a:t>
            </a:r>
            <a:r>
              <a:rPr lang="en-US" sz="1500" dirty="0" err="1"/>
              <a:t>द्रव्यमान</a:t>
            </a:r>
            <a:r>
              <a:rPr lang="en-US" sz="1500" dirty="0"/>
              <a:t>, </a:t>
            </a:r>
            <a:r>
              <a:rPr lang="en-US" sz="1500" dirty="0" err="1"/>
              <a:t>दोगुना</a:t>
            </a:r>
            <a:r>
              <a:rPr lang="en-US" sz="1500" dirty="0"/>
              <a:t> </a:t>
            </a:r>
            <a:r>
              <a:rPr lang="en-US" sz="1500" dirty="0" err="1"/>
              <a:t>कमज़ोर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731169" y="2767806"/>
            <a:ext cx="28733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यदि</a:t>
            </a:r>
            <a:r>
              <a:rPr lang="en-US" sz="1400" dirty="0"/>
              <a:t> </a:t>
            </a:r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en-US" sz="1400" dirty="0" err="1"/>
              <a:t>नवीनतम</a:t>
            </a:r>
            <a:r>
              <a:rPr lang="en-US" sz="1400" dirty="0"/>
              <a:t> </a:t>
            </a:r>
            <a:r>
              <a:rPr lang="en-US" sz="1400" dirty="0" err="1"/>
              <a:t>अवलोकन</a:t>
            </a:r>
            <a:r>
              <a:rPr lang="en-US" sz="1400" dirty="0"/>
              <a:t> </a:t>
            </a:r>
            <a:r>
              <a:rPr lang="en-US" sz="1400" dirty="0" err="1"/>
              <a:t>डेटा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का</a:t>
            </a:r>
            <a:r>
              <a:rPr lang="en-US" sz="1400" dirty="0" smtClean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err="1"/>
              <a:t>उपयोग</a:t>
            </a:r>
            <a:r>
              <a:rPr lang="en-US" sz="1400" dirty="0"/>
              <a:t> </a:t>
            </a:r>
            <a:r>
              <a:rPr lang="en-US" sz="1400" dirty="0" err="1"/>
              <a:t>करें</a:t>
            </a:r>
            <a:r>
              <a:rPr lang="en-US" sz="1400" dirty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err="1"/>
              <a:t>मॉडल</a:t>
            </a:r>
            <a:r>
              <a:rPr lang="en-US" sz="1400" dirty="0"/>
              <a:t> </a:t>
            </a:r>
            <a:r>
              <a:rPr lang="en-US" sz="1400" dirty="0" err="1"/>
              <a:t>बिल्कुल</a:t>
            </a:r>
            <a:r>
              <a:rPr lang="en-US" sz="1400" dirty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err="1"/>
              <a:t>फिट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होता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बहुत</a:t>
            </a:r>
            <a:r>
              <a:rPr lang="en-US" sz="1400" dirty="0"/>
              <a:t> </a:t>
            </a:r>
            <a:r>
              <a:rPr lang="en-US" sz="1400" dirty="0" err="1"/>
              <a:t>परेशान</a:t>
            </a:r>
            <a:r>
              <a:rPr lang="en-US" sz="1400" dirty="0"/>
              <a:t> </a:t>
            </a:r>
            <a:r>
              <a:rPr lang="en-US" sz="1400" dirty="0" err="1"/>
              <a:t>करने</a:t>
            </a:r>
            <a:r>
              <a:rPr lang="en-US" sz="1400" dirty="0"/>
              <a:t> </a:t>
            </a:r>
            <a:r>
              <a:rPr lang="en-US" sz="1400" dirty="0" err="1"/>
              <a:t>वाला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3712369" y="3682206"/>
            <a:ext cx="3048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दूसरे</a:t>
            </a:r>
            <a:r>
              <a:rPr lang="en-US" sz="1500" dirty="0"/>
              <a:t> </a:t>
            </a:r>
            <a:r>
              <a:rPr lang="en-US" sz="1500" dirty="0" err="1"/>
              <a:t>शब्दों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:</a:t>
            </a:r>
          </a:p>
          <a:p>
            <a:pPr algn="ctr"/>
            <a:r>
              <a:rPr lang="en-US" sz="1500" dirty="0"/>
              <a:t>200 </a:t>
            </a:r>
            <a:r>
              <a:rPr lang="en-US" sz="1500" dirty="0" err="1"/>
              <a:t>मिलियन</a:t>
            </a:r>
            <a:r>
              <a:rPr lang="en-US" sz="1500" dirty="0"/>
              <a:t> </a:t>
            </a:r>
            <a:r>
              <a:rPr lang="en-US" sz="1500" dirty="0" err="1"/>
              <a:t>तारें</a:t>
            </a:r>
            <a:r>
              <a:rPr lang="en-US" sz="1500" dirty="0"/>
              <a:t> </a:t>
            </a:r>
            <a:r>
              <a:rPr lang="en-US" sz="1500" dirty="0" err="1"/>
              <a:t>लुप्त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चुके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उनका</a:t>
            </a:r>
            <a:r>
              <a:rPr lang="en-US" sz="1500" dirty="0"/>
              <a:t> </a:t>
            </a:r>
            <a:r>
              <a:rPr lang="en-US" sz="1500" dirty="0" err="1"/>
              <a:t>द्रव्यमान</a:t>
            </a:r>
            <a:r>
              <a:rPr lang="en-US" sz="1500" dirty="0"/>
              <a:t> </a:t>
            </a:r>
            <a:r>
              <a:rPr lang="en-US" sz="1500" dirty="0" err="1"/>
              <a:t>कहाँ</a:t>
            </a:r>
            <a:r>
              <a:rPr lang="en-US" sz="1500" dirty="0"/>
              <a:t> </a:t>
            </a:r>
            <a:r>
              <a:rPr lang="en-US" sz="1500" dirty="0" err="1"/>
              <a:t>गया</a:t>
            </a:r>
            <a:r>
              <a:rPr lang="en-US" sz="1500" dirty="0"/>
              <a:t>? </a:t>
            </a:r>
            <a:r>
              <a:rPr lang="en-US" sz="1500" dirty="0" err="1"/>
              <a:t>कोई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अगर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जानकारी</a:t>
            </a:r>
            <a:r>
              <a:rPr lang="en-US" sz="1500" dirty="0"/>
              <a:t> </a:t>
            </a:r>
            <a:r>
              <a:rPr lang="en-US" sz="1500" dirty="0" err="1"/>
              <a:t>उपलब्ध</a:t>
            </a:r>
            <a:r>
              <a:rPr lang="en-US" sz="1500" dirty="0"/>
              <a:t> </a:t>
            </a:r>
            <a:r>
              <a:rPr lang="en-US" sz="1500" dirty="0" err="1"/>
              <a:t>कराएगा</a:t>
            </a:r>
            <a:r>
              <a:rPr lang="en-US" sz="1500" dirty="0"/>
              <a:t>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उसका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स्वागत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280988" y="5739606"/>
            <a:ext cx="20597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हमें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दिखता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बस</a:t>
            </a:r>
            <a:r>
              <a:rPr lang="en-US" sz="1500" dirty="0" smtClean="0"/>
              <a:t> </a:t>
            </a:r>
            <a:r>
              <a:rPr lang="en-US" sz="1500" dirty="0" err="1"/>
              <a:t>वही</a:t>
            </a:r>
            <a:r>
              <a:rPr lang="en-US" sz="1500" dirty="0"/>
              <a:t> </a:t>
            </a:r>
            <a:r>
              <a:rPr lang="en-US" sz="1500" dirty="0" err="1"/>
              <a:t>गिन</a:t>
            </a:r>
            <a:r>
              <a:rPr lang="en-US" sz="1500" dirty="0"/>
              <a:t> </a:t>
            </a:r>
            <a:r>
              <a:rPr lang="en-US" sz="1500" dirty="0" err="1"/>
              <a:t>सकते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3026569" y="5710078"/>
            <a:ext cx="371157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अपने</a:t>
            </a:r>
            <a:r>
              <a:rPr lang="en-US" sz="1500" dirty="0"/>
              <a:t> </a:t>
            </a:r>
            <a:r>
              <a:rPr lang="en-US" sz="1500" dirty="0" err="1"/>
              <a:t>जीवन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अंत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, </a:t>
            </a:r>
            <a:r>
              <a:rPr lang="en-US" sz="1500" dirty="0" err="1"/>
              <a:t>जब</a:t>
            </a:r>
            <a:r>
              <a:rPr lang="en-US" sz="1500" dirty="0"/>
              <a:t> </a:t>
            </a:r>
            <a:r>
              <a:rPr lang="en-US" sz="1500" dirty="0" err="1"/>
              <a:t>कोई</a:t>
            </a:r>
            <a:r>
              <a:rPr lang="en-US" sz="1500" dirty="0"/>
              <a:t> </a:t>
            </a:r>
            <a:r>
              <a:rPr lang="en-US" sz="1500" dirty="0" err="1"/>
              <a:t>तारा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अपने</a:t>
            </a:r>
            <a:r>
              <a:rPr lang="en-US" sz="1500" dirty="0" smtClean="0"/>
              <a:t> </a:t>
            </a:r>
            <a:r>
              <a:rPr lang="en-US" sz="1500" dirty="0" err="1"/>
              <a:t>द्रव्यमान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हिस्से</a:t>
            </a:r>
            <a:r>
              <a:rPr lang="en-US" sz="1500" dirty="0"/>
              <a:t> </a:t>
            </a:r>
            <a:r>
              <a:rPr lang="en-US" sz="1500" dirty="0" err="1"/>
              <a:t>बाहर</a:t>
            </a:r>
            <a:r>
              <a:rPr lang="en-US" sz="1500" dirty="0"/>
              <a:t> </a:t>
            </a:r>
            <a:r>
              <a:rPr lang="en-US" sz="1500" dirty="0" err="1"/>
              <a:t>फेंकता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तो</a:t>
            </a:r>
            <a:r>
              <a:rPr lang="en-US" sz="1500" dirty="0" smtClean="0"/>
              <a:t> </a:t>
            </a:r>
            <a:r>
              <a:rPr lang="en-US" sz="1500" dirty="0" err="1"/>
              <a:t>उस</a:t>
            </a:r>
            <a:r>
              <a:rPr lang="en-US" sz="1500" dirty="0"/>
              <a:t> </a:t>
            </a:r>
            <a:r>
              <a:rPr lang="en-US" sz="1500" dirty="0" err="1"/>
              <a:t>तारा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अवशेष</a:t>
            </a:r>
            <a:r>
              <a:rPr lang="en-US" sz="1500" dirty="0"/>
              <a:t> </a:t>
            </a:r>
            <a:r>
              <a:rPr lang="en-US" sz="1500" dirty="0" err="1"/>
              <a:t>सिर्फ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 smtClean="0"/>
              <a:t>सफेद-बौना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smtClean="0"/>
              <a:t> </a:t>
            </a:r>
            <a:r>
              <a:rPr lang="en-US" sz="1500" dirty="0"/>
              <a:t>(White Dwarf) </a:t>
            </a:r>
            <a:r>
              <a:rPr lang="en-US" sz="1500" dirty="0" err="1"/>
              <a:t>या</a:t>
            </a:r>
            <a:r>
              <a:rPr lang="en-US" sz="1500" dirty="0"/>
              <a:t> </a:t>
            </a:r>
            <a:r>
              <a:rPr lang="en-US" sz="1500" dirty="0" err="1"/>
              <a:t>काला-बौना</a:t>
            </a:r>
            <a:r>
              <a:rPr lang="en-US" sz="1500" dirty="0"/>
              <a:t> </a:t>
            </a:r>
            <a:r>
              <a:rPr lang="en-US" sz="1500" dirty="0" err="1"/>
              <a:t>बचता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आमतौर</a:t>
            </a:r>
            <a:r>
              <a:rPr lang="en-US" sz="1500" dirty="0" smtClean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उस</a:t>
            </a:r>
            <a:r>
              <a:rPr lang="en-US" sz="1500" dirty="0"/>
              <a:t> </a:t>
            </a:r>
            <a:r>
              <a:rPr lang="en-US" sz="1500" dirty="0" err="1"/>
              <a:t>तारे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उत्सर्जन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कम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उसे</a:t>
            </a:r>
            <a:r>
              <a:rPr lang="en-US" sz="1500" dirty="0"/>
              <a:t> </a:t>
            </a:r>
            <a:r>
              <a:rPr lang="en-US" sz="1500" dirty="0" err="1"/>
              <a:t>खोजना</a:t>
            </a:r>
            <a:r>
              <a:rPr lang="en-US" sz="1500" dirty="0"/>
              <a:t> </a:t>
            </a:r>
            <a:r>
              <a:rPr lang="en-US" sz="1500" dirty="0" err="1"/>
              <a:t>मुश्किल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081325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424738" cy="9802813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70658" name="Picture 2" descr="C:\Users\HP\Desktop\1000 BILLION SUNS\PIX\milSoleils69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6" y="0"/>
            <a:ext cx="7394032" cy="980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441407" y="2463006"/>
            <a:ext cx="371157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511970" y="532943"/>
            <a:ext cx="3581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सुपरनोवा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जीवन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अंत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, </a:t>
            </a:r>
            <a:r>
              <a:rPr lang="en-US" sz="1500" dirty="0" err="1"/>
              <a:t>तारे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बाहरी</a:t>
            </a:r>
            <a:r>
              <a:rPr lang="en-US" sz="1500" dirty="0"/>
              <a:t> </a:t>
            </a:r>
            <a:r>
              <a:rPr lang="en-US" sz="1500" dirty="0" err="1"/>
              <a:t>परत</a:t>
            </a:r>
            <a:r>
              <a:rPr lang="en-US" sz="1500" dirty="0"/>
              <a:t> </a:t>
            </a:r>
            <a:r>
              <a:rPr lang="en-US" sz="1500" dirty="0" err="1"/>
              <a:t>फट</a:t>
            </a:r>
            <a:r>
              <a:rPr lang="en-US" sz="1500" dirty="0"/>
              <a:t> </a:t>
            </a:r>
            <a:r>
              <a:rPr lang="en-US" sz="1500" dirty="0" err="1"/>
              <a:t>जाती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उसके</a:t>
            </a:r>
            <a:r>
              <a:rPr lang="en-US" sz="1500" dirty="0"/>
              <a:t> </a:t>
            </a:r>
            <a:r>
              <a:rPr lang="en-US" sz="1500" dirty="0" err="1"/>
              <a:t>परिणाम</a:t>
            </a:r>
            <a:r>
              <a:rPr lang="en-US" sz="1500" dirty="0"/>
              <a:t> </a:t>
            </a:r>
            <a:r>
              <a:rPr lang="en-US" sz="1500" dirty="0" err="1"/>
              <a:t>स्वरुप</a:t>
            </a:r>
            <a:r>
              <a:rPr lang="en-US" sz="1500" dirty="0"/>
              <a:t> </a:t>
            </a:r>
            <a:r>
              <a:rPr lang="en-US" sz="1500" dirty="0" err="1"/>
              <a:t>ज़बरदस्त</a:t>
            </a:r>
            <a:r>
              <a:rPr lang="en-US" sz="1500" dirty="0"/>
              <a:t> </a:t>
            </a:r>
            <a:r>
              <a:rPr lang="en-US" sz="1500" dirty="0" err="1"/>
              <a:t>संपीडन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कारण</a:t>
            </a:r>
            <a:r>
              <a:rPr lang="en-US" sz="1500" dirty="0"/>
              <a:t> </a:t>
            </a:r>
            <a:r>
              <a:rPr lang="en-US" sz="1500" dirty="0" err="1"/>
              <a:t>केंद्रीय</a:t>
            </a:r>
            <a:r>
              <a:rPr lang="en-US" sz="1500" dirty="0"/>
              <a:t> </a:t>
            </a:r>
            <a:r>
              <a:rPr lang="en-US" sz="1500" dirty="0" err="1"/>
              <a:t>नाभिक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एक</a:t>
            </a:r>
            <a:r>
              <a:rPr lang="en-US" sz="1500" dirty="0" smtClean="0"/>
              <a:t> </a:t>
            </a:r>
            <a:r>
              <a:rPr lang="en-US" sz="1500" dirty="0" err="1"/>
              <a:t>ब्लैक-होल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परिवर्तित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जाता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147889" y="3535107"/>
            <a:ext cx="19812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ऐसी</a:t>
            </a:r>
            <a:r>
              <a:rPr lang="en-US" sz="1500" dirty="0"/>
              <a:t> </a:t>
            </a:r>
            <a:r>
              <a:rPr lang="en-US" sz="1500" dirty="0" err="1"/>
              <a:t>कई</a:t>
            </a:r>
            <a:r>
              <a:rPr lang="en-US" sz="1500" dirty="0"/>
              <a:t> </a:t>
            </a:r>
            <a:r>
              <a:rPr lang="en-US" sz="1500" dirty="0" err="1"/>
              <a:t>वस्तुएं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जिनका</a:t>
            </a:r>
            <a:r>
              <a:rPr lang="en-US" sz="1500" dirty="0"/>
              <a:t> </a:t>
            </a:r>
            <a:r>
              <a:rPr lang="en-US" sz="1500" dirty="0" err="1"/>
              <a:t>अवलोकन</a:t>
            </a:r>
            <a:r>
              <a:rPr lang="en-US" sz="1500" dirty="0"/>
              <a:t> </a:t>
            </a:r>
            <a:r>
              <a:rPr lang="en-US" sz="1500" dirty="0" err="1"/>
              <a:t>करना</a:t>
            </a:r>
            <a:r>
              <a:rPr lang="en-US" sz="1500" dirty="0"/>
              <a:t> </a:t>
            </a:r>
            <a:r>
              <a:rPr lang="en-US" sz="1500" dirty="0" err="1"/>
              <a:t>मुश्किल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435769" y="4788222"/>
            <a:ext cx="3711575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ऐसे</a:t>
            </a:r>
            <a:r>
              <a:rPr lang="en-US" sz="1500" dirty="0"/>
              <a:t> </a:t>
            </a:r>
            <a:r>
              <a:rPr lang="en-US" sz="1500" dirty="0" err="1"/>
              <a:t>आदिम</a:t>
            </a:r>
            <a:r>
              <a:rPr lang="en-US" sz="1500" dirty="0"/>
              <a:t> </a:t>
            </a:r>
            <a:r>
              <a:rPr lang="en-US" sz="1500" dirty="0" err="1"/>
              <a:t>तारे</a:t>
            </a:r>
            <a:r>
              <a:rPr lang="en-US" sz="1500" dirty="0"/>
              <a:t> </a:t>
            </a:r>
            <a:r>
              <a:rPr lang="en-US" sz="1500" dirty="0" err="1"/>
              <a:t>अभी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जो</a:t>
            </a:r>
            <a:r>
              <a:rPr lang="en-US" sz="1500" dirty="0" smtClean="0"/>
              <a:t> </a:t>
            </a:r>
            <a:r>
              <a:rPr lang="en-US" sz="1500" dirty="0" err="1"/>
              <a:t>आकाशगंगा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समय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पैदा</a:t>
            </a:r>
            <a:r>
              <a:rPr lang="en-US" sz="1500" dirty="0"/>
              <a:t> </a:t>
            </a:r>
            <a:r>
              <a:rPr lang="en-US" sz="1500" dirty="0" err="1"/>
              <a:t>हुए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लेकिन</a:t>
            </a:r>
            <a:r>
              <a:rPr lang="en-US" sz="1500" dirty="0" smtClean="0"/>
              <a:t> </a:t>
            </a:r>
            <a:r>
              <a:rPr lang="en-US" sz="1500" dirty="0" err="1"/>
              <a:t>जिनका</a:t>
            </a:r>
            <a:r>
              <a:rPr lang="en-US" sz="1500" dirty="0"/>
              <a:t> </a:t>
            </a:r>
            <a:r>
              <a:rPr lang="en-US" sz="1500" dirty="0" err="1"/>
              <a:t>पता</a:t>
            </a:r>
            <a:r>
              <a:rPr lang="en-US" sz="1500" dirty="0"/>
              <a:t> </a:t>
            </a:r>
            <a:r>
              <a:rPr lang="en-US" sz="1500" dirty="0" err="1"/>
              <a:t>लगाना</a:t>
            </a:r>
            <a:r>
              <a:rPr lang="en-US" sz="1500" dirty="0"/>
              <a:t> </a:t>
            </a:r>
            <a:r>
              <a:rPr lang="en-US" sz="1500" dirty="0" err="1"/>
              <a:t>अत्यंत</a:t>
            </a:r>
            <a:r>
              <a:rPr lang="en-US" sz="1500" dirty="0"/>
              <a:t> </a:t>
            </a:r>
            <a:r>
              <a:rPr lang="en-US" sz="1500" dirty="0" err="1"/>
              <a:t>दुर्लभ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3407569" y="6245711"/>
            <a:ext cx="32004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हां</a:t>
            </a:r>
            <a:r>
              <a:rPr lang="en-US" sz="1500" dirty="0"/>
              <a:t>, </a:t>
            </a:r>
            <a:r>
              <a:rPr lang="en-US" sz="1500" dirty="0" err="1"/>
              <a:t>वास्तव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,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पुराने</a:t>
            </a:r>
            <a:r>
              <a:rPr lang="en-US" sz="1500" dirty="0"/>
              <a:t> </a:t>
            </a:r>
            <a:r>
              <a:rPr lang="en-US" sz="1500" dirty="0" err="1"/>
              <a:t>सितारे</a:t>
            </a:r>
            <a:r>
              <a:rPr lang="en-US" sz="1500" dirty="0"/>
              <a:t> </a:t>
            </a:r>
            <a:r>
              <a:rPr lang="en-US" sz="1500" dirty="0" err="1"/>
              <a:t>ग्लोब्यूलर-क्लस्टर्स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समूहबद्ध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लगभग</a:t>
            </a:r>
            <a:r>
              <a:rPr lang="en-US" sz="1500" dirty="0"/>
              <a:t> </a:t>
            </a:r>
            <a:r>
              <a:rPr lang="en-US" sz="1500" dirty="0" err="1"/>
              <a:t>पंद्रह</a:t>
            </a:r>
            <a:r>
              <a:rPr lang="en-US" sz="1500" dirty="0"/>
              <a:t> </a:t>
            </a:r>
            <a:r>
              <a:rPr lang="en-US" sz="1500" dirty="0" err="1"/>
              <a:t>अरब</a:t>
            </a:r>
            <a:r>
              <a:rPr lang="en-US" sz="1500" dirty="0"/>
              <a:t> </a:t>
            </a:r>
            <a:r>
              <a:rPr lang="en-US" sz="1500" dirty="0" err="1"/>
              <a:t>वर्षों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जल</a:t>
            </a:r>
            <a:r>
              <a:rPr lang="en-US" sz="1500" dirty="0"/>
              <a:t> </a:t>
            </a:r>
            <a:r>
              <a:rPr lang="en-US" sz="1500" dirty="0" err="1"/>
              <a:t>रहे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और</a:t>
            </a:r>
            <a:r>
              <a:rPr lang="en-US" sz="1500" dirty="0" smtClean="0"/>
              <a:t> </a:t>
            </a:r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en-US" sz="1500" dirty="0" err="1"/>
              <a:t>प्रत्येक</a:t>
            </a:r>
            <a:r>
              <a:rPr lang="en-US" sz="1500" dirty="0"/>
              <a:t> </a:t>
            </a:r>
            <a:r>
              <a:rPr lang="en-US" sz="1500" dirty="0" err="1"/>
              <a:t>आकाशगंगा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एक</a:t>
            </a:r>
            <a:r>
              <a:rPr lang="en-US" sz="1500" dirty="0" smtClean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समय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पैदा</a:t>
            </a:r>
            <a:r>
              <a:rPr lang="en-US" sz="1500" dirty="0"/>
              <a:t> </a:t>
            </a:r>
            <a:r>
              <a:rPr lang="en-US" sz="1500" dirty="0" err="1"/>
              <a:t>हुए</a:t>
            </a:r>
            <a:r>
              <a:rPr lang="en-US" sz="1500" dirty="0"/>
              <a:t> </a:t>
            </a:r>
            <a:r>
              <a:rPr lang="en-US" sz="1500" dirty="0" err="1"/>
              <a:t>होंगे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0311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424738" cy="98028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HP\Desktop\1000 BILLION SUNS\PIX\milSoleils0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89"/>
            <a:ext cx="7488238" cy="981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45769" y="9321006"/>
            <a:ext cx="16216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वो</a:t>
            </a:r>
            <a:r>
              <a:rPr lang="en-US" sz="1400" dirty="0" smtClean="0"/>
              <a:t> </a:t>
            </a:r>
            <a:r>
              <a:rPr lang="en-US" sz="1400" dirty="0" err="1"/>
              <a:t>बेहद</a:t>
            </a:r>
            <a:r>
              <a:rPr lang="en-US" sz="1400" dirty="0"/>
              <a:t> </a:t>
            </a:r>
            <a:r>
              <a:rPr lang="en-US" sz="1400" dirty="0" err="1"/>
              <a:t>गर्म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!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3206"/>
            <a:ext cx="74882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ग्रहों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का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ब्रह्मांड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4018715" y="1164629"/>
            <a:ext cx="22781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आर्चीबाल्ड</a:t>
            </a:r>
            <a:r>
              <a:rPr lang="en-US" sz="1400" dirty="0"/>
              <a:t>, </a:t>
            </a:r>
            <a:r>
              <a:rPr lang="en-US" sz="1400" dirty="0" err="1"/>
              <a:t>सोफी</a:t>
            </a:r>
            <a:r>
              <a:rPr lang="en-US" sz="1400" dirty="0"/>
              <a:t>, </a:t>
            </a:r>
            <a:r>
              <a:rPr lang="en-US" sz="1400" dirty="0" err="1"/>
              <a:t>तुम</a:t>
            </a:r>
            <a:r>
              <a:rPr lang="en-US" sz="1400" dirty="0"/>
              <a:t> </a:t>
            </a:r>
            <a:r>
              <a:rPr lang="en-US" sz="1400" dirty="0" err="1"/>
              <a:t>कहाँ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1575702" y="1987441"/>
            <a:ext cx="61266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अरे</a:t>
            </a:r>
            <a:r>
              <a:rPr lang="en-US" sz="1500" dirty="0"/>
              <a:t> ...</a:t>
            </a:r>
          </a:p>
        </p:txBody>
      </p:sp>
      <p:sp>
        <p:nvSpPr>
          <p:cNvPr id="7" name="Rectangle 6"/>
          <p:cNvSpPr/>
          <p:nvPr/>
        </p:nvSpPr>
        <p:spPr>
          <a:xfrm>
            <a:off x="4253555" y="3301347"/>
            <a:ext cx="19575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पैर</a:t>
            </a:r>
            <a:r>
              <a:rPr lang="en-US" sz="1400" dirty="0" smtClean="0"/>
              <a:t> </a:t>
            </a:r>
            <a:r>
              <a:rPr lang="en-US" sz="1400" dirty="0" err="1"/>
              <a:t>टिकाने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कुछ</a:t>
            </a:r>
            <a:r>
              <a:rPr lang="en-US" sz="1400" dirty="0"/>
              <a:t> </a:t>
            </a:r>
            <a:r>
              <a:rPr lang="en-US" sz="1400" dirty="0" err="1" smtClean="0"/>
              <a:t>नहीं</a:t>
            </a:r>
            <a:r>
              <a:rPr lang="en-US" sz="1400" dirty="0" smtClean="0"/>
              <a:t>!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1362796" y="3780590"/>
            <a:ext cx="15279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/>
              <a:t>टायरसियस</a:t>
            </a:r>
            <a:r>
              <a:rPr lang="en-US" sz="1400" dirty="0" smtClean="0"/>
              <a:t> </a:t>
            </a:r>
            <a:r>
              <a:rPr lang="en-US" sz="1400" dirty="0" err="1"/>
              <a:t>कहां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5354345" y="1701006"/>
            <a:ext cx="11528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i-IN" sz="1400" dirty="0" smtClean="0"/>
              <a:t>हम</a:t>
            </a:r>
            <a:r>
              <a:rPr lang="en-US" sz="1400" dirty="0" smtClean="0"/>
              <a:t> </a:t>
            </a:r>
            <a:r>
              <a:rPr lang="hi-IN" sz="1400" dirty="0" smtClean="0"/>
              <a:t>यहाँ</a:t>
            </a:r>
            <a:r>
              <a:rPr lang="en-US" sz="1400" dirty="0" smtClean="0"/>
              <a:t> </a:t>
            </a:r>
            <a:r>
              <a:rPr lang="hi-IN" sz="1400" dirty="0" smtClean="0"/>
              <a:t>हैं</a:t>
            </a:r>
            <a:r>
              <a:rPr lang="hi-IN" sz="1400" dirty="0"/>
              <a:t>.... 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6045070" y="4060229"/>
            <a:ext cx="6591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ठीक</a:t>
            </a:r>
            <a:r>
              <a:rPr lang="en-US" sz="1400" dirty="0"/>
              <a:t> ...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4322" y="6283186"/>
            <a:ext cx="1749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आर्चीबाल्ड</a:t>
            </a:r>
            <a:r>
              <a:rPr lang="en-US" sz="1400" dirty="0"/>
              <a:t> ...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मैं</a:t>
            </a:r>
            <a:r>
              <a:rPr lang="en-US" sz="1400" dirty="0" smtClean="0"/>
              <a:t> </a:t>
            </a:r>
            <a:r>
              <a:rPr lang="en-US" sz="1400" dirty="0" err="1"/>
              <a:t>तैर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सकता</a:t>
            </a:r>
            <a:r>
              <a:rPr lang="en-US" sz="1400" dirty="0"/>
              <a:t>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63739" y="6249555"/>
            <a:ext cx="21774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उससे</a:t>
            </a:r>
            <a:r>
              <a:rPr lang="en-US" sz="1400" dirty="0"/>
              <a:t> </a:t>
            </a:r>
            <a:r>
              <a:rPr lang="hi-IN" sz="1400" dirty="0" smtClean="0"/>
              <a:t>कुछ</a:t>
            </a:r>
            <a:r>
              <a:rPr lang="en-US" sz="1400" dirty="0" smtClean="0"/>
              <a:t> </a:t>
            </a:r>
            <a:r>
              <a:rPr lang="hi-IN" sz="1400" dirty="0" smtClean="0"/>
              <a:t>फर्क</a:t>
            </a:r>
            <a:r>
              <a:rPr lang="en-US" sz="1400" dirty="0" smtClean="0"/>
              <a:t> </a:t>
            </a:r>
            <a:r>
              <a:rPr lang="hi-IN" sz="1400" dirty="0" smtClean="0"/>
              <a:t>नहीं</a:t>
            </a:r>
            <a:r>
              <a:rPr lang="en-US" sz="1400" dirty="0" smtClean="0"/>
              <a:t> </a:t>
            </a:r>
            <a:r>
              <a:rPr lang="en-US" sz="1400" dirty="0" err="1" smtClean="0"/>
              <a:t>पड़ता</a:t>
            </a:r>
            <a:r>
              <a:rPr lang="en-US" sz="1400" dirty="0" smtClean="0"/>
              <a:t> </a:t>
            </a:r>
            <a:r>
              <a:rPr lang="en-US" sz="1400" dirty="0" err="1"/>
              <a:t>है</a:t>
            </a:r>
            <a:r>
              <a:rPr lang="en-US" sz="1400" dirty="0"/>
              <a:t>, </a:t>
            </a:r>
            <a:r>
              <a:rPr lang="en-US" sz="1400" dirty="0" err="1"/>
              <a:t>तुम</a:t>
            </a:r>
            <a:r>
              <a:rPr lang="en-US" sz="1400" dirty="0"/>
              <a:t> </a:t>
            </a:r>
            <a:r>
              <a:rPr lang="en-US" sz="1400" dirty="0" err="1"/>
              <a:t>तैर</a:t>
            </a:r>
            <a:r>
              <a:rPr lang="en-US" sz="1400" dirty="0"/>
              <a:t> </a:t>
            </a:r>
            <a:r>
              <a:rPr lang="en-US" sz="1400" dirty="0" err="1"/>
              <a:t>रहे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!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97068" y="6480388"/>
            <a:ext cx="9605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en-US" sz="1400" dirty="0" err="1"/>
              <a:t>कहाँ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88169" y="7982365"/>
            <a:ext cx="23485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en-US" sz="1400" dirty="0" err="1"/>
              <a:t>लोग</a:t>
            </a:r>
            <a:r>
              <a:rPr lang="en-US" sz="1400" dirty="0"/>
              <a:t> </a:t>
            </a:r>
            <a:r>
              <a:rPr lang="en-US" sz="1400" dirty="0" err="1"/>
              <a:t>फिर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ब्रह्मांड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 ...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60767" y="7873206"/>
            <a:ext cx="17940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 smtClean="0"/>
              <a:t>सूप</a:t>
            </a:r>
            <a:r>
              <a:rPr lang="en-US" sz="1400" dirty="0" smtClean="0"/>
              <a:t>! </a:t>
            </a:r>
            <a:r>
              <a:rPr lang="en-US" sz="1400" dirty="0" err="1" smtClean="0"/>
              <a:t>वो</a:t>
            </a:r>
            <a:r>
              <a:rPr lang="en-US" sz="1400" dirty="0" smtClean="0"/>
              <a:t> </a:t>
            </a:r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226302" y="4060229"/>
            <a:ext cx="5982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यहाँ</a:t>
            </a:r>
            <a:r>
              <a:rPr lang="en-US" sz="1400" dirty="0"/>
              <a:t>!..</a:t>
            </a:r>
          </a:p>
        </p:txBody>
      </p:sp>
    </p:spTree>
    <p:extLst>
      <p:ext uri="{BB962C8B-B14F-4D97-AF65-F5344CB8AC3E}">
        <p14:creationId xmlns:p14="http://schemas.microsoft.com/office/powerpoint/2010/main" val="349755147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424738" cy="9802813"/>
          </a:xfrm>
          <a:solidFill>
            <a:schemeClr val="bg1"/>
          </a:solidFill>
        </p:spPr>
        <p:txBody>
          <a:bodyPr/>
          <a:lstStyle/>
          <a:p>
            <a:endParaRPr lang="en-US" sz="1300" dirty="0"/>
          </a:p>
        </p:txBody>
      </p:sp>
      <p:pic>
        <p:nvPicPr>
          <p:cNvPr id="71682" name="Picture 2" descr="C:\Users\HP\Desktop\1000 BILLION SUNS\PIX\milSoleils7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6" y="1"/>
            <a:ext cx="7394032" cy="1009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88169" y="9485818"/>
            <a:ext cx="60960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 err="1" smtClean="0"/>
              <a:t>किसी</a:t>
            </a:r>
            <a:r>
              <a:rPr lang="en-US" sz="1300" dirty="0" smtClean="0"/>
              <a:t> </a:t>
            </a:r>
            <a:r>
              <a:rPr lang="en-US" sz="1300" dirty="0" err="1"/>
              <a:t>टकराव</a:t>
            </a:r>
            <a:r>
              <a:rPr lang="en-US" sz="1300" dirty="0"/>
              <a:t> </a:t>
            </a:r>
            <a:r>
              <a:rPr lang="en-US" sz="1300" dirty="0" err="1"/>
              <a:t>वाले</a:t>
            </a:r>
            <a:r>
              <a:rPr lang="en-US" sz="1300" dirty="0"/>
              <a:t> </a:t>
            </a:r>
            <a:r>
              <a:rPr lang="en-US" sz="1300" dirty="0" err="1"/>
              <a:t>क्लस्टर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वाष्पीकरण</a:t>
            </a:r>
            <a:r>
              <a:rPr lang="en-US" sz="1300" dirty="0"/>
              <a:t> </a:t>
            </a:r>
            <a:r>
              <a:rPr lang="en-US" sz="1300" dirty="0" err="1" smtClean="0"/>
              <a:t>की</a:t>
            </a:r>
            <a:r>
              <a:rPr lang="en-US" sz="1300" dirty="0" smtClean="0"/>
              <a:t> </a:t>
            </a:r>
            <a:r>
              <a:rPr lang="en-US" sz="1300" dirty="0" err="1" smtClean="0"/>
              <a:t>गति</a:t>
            </a:r>
            <a:r>
              <a:rPr lang="en-US" sz="1300" dirty="0" smtClean="0"/>
              <a:t> </a:t>
            </a:r>
            <a:r>
              <a:rPr lang="en-US" sz="1300" dirty="0" err="1"/>
              <a:t>उसके</a:t>
            </a:r>
            <a:r>
              <a:rPr lang="en-US" sz="1300" dirty="0"/>
              <a:t> </a:t>
            </a:r>
            <a:r>
              <a:rPr lang="en-US" sz="1300" dirty="0" err="1"/>
              <a:t>द्रव्यमान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समानुपाती</a:t>
            </a:r>
            <a:r>
              <a:rPr lang="en-US" sz="1300" dirty="0"/>
              <a:t> </a:t>
            </a:r>
            <a:r>
              <a:rPr lang="en-US" sz="1300" dirty="0" err="1"/>
              <a:t>होती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740568" y="611376"/>
            <a:ext cx="502920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जहाँ</a:t>
            </a:r>
            <a:r>
              <a:rPr lang="en-US" sz="1300" dirty="0"/>
              <a:t> </a:t>
            </a:r>
            <a:r>
              <a:rPr lang="en-US" sz="1300" dirty="0" err="1"/>
              <a:t>तक</a:t>
            </a:r>
            <a:r>
              <a:rPr lang="en-US" sz="1300" dirty="0"/>
              <a:t> </a:t>
            </a:r>
            <a:r>
              <a:rPr lang="en-US" sz="1300" dirty="0" err="1"/>
              <a:t>ऐसे</a:t>
            </a:r>
            <a:r>
              <a:rPr lang="en-US" sz="1300" dirty="0"/>
              <a:t> </a:t>
            </a:r>
            <a:r>
              <a:rPr lang="en-US" sz="1300" dirty="0" err="1"/>
              <a:t>दूसरे</a:t>
            </a:r>
            <a:r>
              <a:rPr lang="en-US" sz="1300" dirty="0"/>
              <a:t> </a:t>
            </a:r>
            <a:r>
              <a:rPr lang="en-US" sz="1300" dirty="0" err="1"/>
              <a:t>तारों</a:t>
            </a:r>
            <a:r>
              <a:rPr lang="en-US" sz="1300" dirty="0"/>
              <a:t> </a:t>
            </a:r>
            <a:r>
              <a:rPr lang="en-US" sz="1300" dirty="0" err="1"/>
              <a:t>की</a:t>
            </a:r>
            <a:r>
              <a:rPr lang="en-US" sz="1300" dirty="0"/>
              <a:t> </a:t>
            </a:r>
            <a:r>
              <a:rPr lang="en-US" sz="1300" dirty="0" err="1"/>
              <a:t>बात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 </a:t>
            </a:r>
            <a:r>
              <a:rPr lang="en-US" sz="1300" dirty="0" err="1"/>
              <a:t>वे</a:t>
            </a:r>
            <a:r>
              <a:rPr lang="en-US" sz="1300" dirty="0"/>
              <a:t> </a:t>
            </a:r>
            <a:r>
              <a:rPr lang="en-US" sz="1300" dirty="0" err="1"/>
              <a:t>आकाशगंगा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चार</a:t>
            </a:r>
            <a:r>
              <a:rPr lang="en-US" sz="1300" dirty="0"/>
              <a:t> </a:t>
            </a:r>
            <a:r>
              <a:rPr lang="en-US" sz="1300" dirty="0" err="1"/>
              <a:t>कोनों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बिखरे</a:t>
            </a:r>
            <a:r>
              <a:rPr lang="en-US" sz="1300" dirty="0"/>
              <a:t> </a:t>
            </a:r>
            <a:r>
              <a:rPr lang="en-US" sz="1300" dirty="0" err="1"/>
              <a:t>हुए</a:t>
            </a:r>
            <a:r>
              <a:rPr lang="en-US" sz="1300" dirty="0"/>
              <a:t> </a:t>
            </a:r>
            <a:r>
              <a:rPr lang="en-US" sz="1300" dirty="0" err="1"/>
              <a:t>होंगे</a:t>
            </a:r>
            <a:r>
              <a:rPr lang="en-US" sz="1300" dirty="0"/>
              <a:t>, </a:t>
            </a:r>
            <a:r>
              <a:rPr lang="en-US" sz="1300" dirty="0" err="1"/>
              <a:t>या</a:t>
            </a:r>
            <a:r>
              <a:rPr lang="en-US" sz="1300" dirty="0"/>
              <a:t> </a:t>
            </a:r>
            <a:r>
              <a:rPr lang="en-US" sz="1300" dirty="0" err="1"/>
              <a:t>फिर</a:t>
            </a:r>
            <a:r>
              <a:rPr lang="en-US" sz="1300" dirty="0"/>
              <a:t> </a:t>
            </a:r>
            <a:r>
              <a:rPr lang="en-US" sz="1300" dirty="0" err="1"/>
              <a:t>वे</a:t>
            </a:r>
            <a:r>
              <a:rPr lang="en-US" sz="1300" dirty="0"/>
              <a:t> </a:t>
            </a:r>
            <a:r>
              <a:rPr lang="en-US" sz="1300" dirty="0" err="1"/>
              <a:t>काले</a:t>
            </a:r>
            <a:r>
              <a:rPr lang="en-US" sz="1300" dirty="0"/>
              <a:t> </a:t>
            </a:r>
            <a:r>
              <a:rPr lang="en-US" sz="1300" dirty="0" err="1"/>
              <a:t>या</a:t>
            </a:r>
            <a:r>
              <a:rPr lang="en-US" sz="1300" dirty="0"/>
              <a:t> </a:t>
            </a:r>
            <a:r>
              <a:rPr lang="en-US" sz="1300" dirty="0" err="1"/>
              <a:t>सफेद</a:t>
            </a:r>
            <a:r>
              <a:rPr lang="en-US" sz="1300" dirty="0"/>
              <a:t> </a:t>
            </a:r>
            <a:r>
              <a:rPr lang="en-US" sz="1300" dirty="0" err="1"/>
              <a:t>बौने</a:t>
            </a:r>
            <a:r>
              <a:rPr lang="en-US" sz="1300" dirty="0"/>
              <a:t> </a:t>
            </a:r>
            <a:r>
              <a:rPr lang="en-US" sz="1300" dirty="0" err="1"/>
              <a:t>बन</a:t>
            </a:r>
            <a:r>
              <a:rPr lang="en-US" sz="1300" dirty="0"/>
              <a:t> </a:t>
            </a:r>
            <a:r>
              <a:rPr lang="en-US" sz="1300" dirty="0" err="1"/>
              <a:t>गए</a:t>
            </a:r>
            <a:r>
              <a:rPr lang="en-US" sz="1300" dirty="0"/>
              <a:t> </a:t>
            </a:r>
            <a:r>
              <a:rPr lang="en-US" sz="1300" dirty="0" err="1"/>
              <a:t>होंगे</a:t>
            </a:r>
            <a:r>
              <a:rPr lang="en-US" sz="1300" dirty="0"/>
              <a:t>,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या</a:t>
            </a:r>
            <a:r>
              <a:rPr lang="en-US" sz="1300" dirty="0" smtClean="0"/>
              <a:t> </a:t>
            </a:r>
            <a:r>
              <a:rPr lang="en-US" sz="1300" dirty="0" err="1"/>
              <a:t>फिर</a:t>
            </a:r>
            <a:r>
              <a:rPr lang="en-US" sz="1300" dirty="0"/>
              <a:t> </a:t>
            </a:r>
            <a:r>
              <a:rPr lang="en-US" sz="1300" dirty="0" err="1"/>
              <a:t>पता</a:t>
            </a:r>
            <a:r>
              <a:rPr lang="en-US" sz="1300" dirty="0"/>
              <a:t> न </a:t>
            </a:r>
            <a:r>
              <a:rPr lang="en-US" sz="1300" dirty="0" err="1"/>
              <a:t>लगने</a:t>
            </a:r>
            <a:r>
              <a:rPr lang="en-US" sz="1300" dirty="0"/>
              <a:t> </a:t>
            </a:r>
            <a:r>
              <a:rPr lang="en-US" sz="1300" dirty="0" err="1"/>
              <a:t>वाले</a:t>
            </a:r>
            <a:r>
              <a:rPr lang="en-US" sz="1300" dirty="0"/>
              <a:t> </a:t>
            </a:r>
            <a:r>
              <a:rPr lang="en-US" sz="1300" dirty="0" err="1"/>
              <a:t>ब्लैक-होल</a:t>
            </a:r>
            <a:r>
              <a:rPr lang="en-US" sz="1300" dirty="0"/>
              <a:t> </a:t>
            </a:r>
            <a:r>
              <a:rPr lang="en-US" sz="1300" dirty="0" err="1"/>
              <a:t>बन</a:t>
            </a:r>
            <a:r>
              <a:rPr lang="en-US" sz="1300" dirty="0"/>
              <a:t> </a:t>
            </a:r>
            <a:r>
              <a:rPr lang="en-US" sz="1300" dirty="0" err="1"/>
              <a:t>गए</a:t>
            </a:r>
            <a:r>
              <a:rPr lang="en-US" sz="1300" dirty="0"/>
              <a:t> </a:t>
            </a:r>
            <a:r>
              <a:rPr lang="en-US" sz="1300" dirty="0" err="1"/>
              <a:t>होंगे</a:t>
            </a:r>
            <a:r>
              <a:rPr lang="en-US" sz="13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937544" y="1633299"/>
            <a:ext cx="5029200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>
                <a:solidFill>
                  <a:srgbClr val="FF0000"/>
                </a:solidFill>
              </a:rPr>
              <a:t>तारों</a:t>
            </a:r>
            <a:r>
              <a:rPr lang="en-US" sz="1300" dirty="0">
                <a:solidFill>
                  <a:srgbClr val="FF0000"/>
                </a:solidFill>
              </a:rPr>
              <a:t> </a:t>
            </a:r>
            <a:r>
              <a:rPr lang="en-US" sz="1300" dirty="0" err="1">
                <a:solidFill>
                  <a:srgbClr val="FF0000"/>
                </a:solidFill>
              </a:rPr>
              <a:t>के</a:t>
            </a:r>
            <a:r>
              <a:rPr lang="en-US" sz="1300" dirty="0">
                <a:solidFill>
                  <a:srgbClr val="FF0000"/>
                </a:solidFill>
              </a:rPr>
              <a:t> </a:t>
            </a:r>
            <a:r>
              <a:rPr lang="en-US" sz="1300" dirty="0" err="1">
                <a:solidFill>
                  <a:srgbClr val="FF0000"/>
                </a:solidFill>
              </a:rPr>
              <a:t>समूह</a:t>
            </a:r>
            <a:r>
              <a:rPr lang="en-US" sz="1300" dirty="0">
                <a:solidFill>
                  <a:srgbClr val="FF0000"/>
                </a:solidFill>
              </a:rPr>
              <a:t> </a:t>
            </a:r>
            <a:endParaRPr lang="en-US" sz="1300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1300" dirty="0" smtClean="0">
                <a:solidFill>
                  <a:srgbClr val="FF0000"/>
                </a:solidFill>
              </a:rPr>
              <a:t>(</a:t>
            </a:r>
            <a:r>
              <a:rPr lang="en-US" sz="1300" dirty="0" err="1">
                <a:solidFill>
                  <a:srgbClr val="FF0000"/>
                </a:solidFill>
              </a:rPr>
              <a:t>स्टेलर-क्लस्टर्स</a:t>
            </a:r>
            <a:r>
              <a:rPr lang="en-US" sz="13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969169" y="2975808"/>
            <a:ext cx="49515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गोलाकार</a:t>
            </a:r>
            <a:r>
              <a:rPr lang="en-US" sz="1300" dirty="0"/>
              <a:t> (</a:t>
            </a:r>
            <a:r>
              <a:rPr lang="en-US" sz="1300" dirty="0" err="1"/>
              <a:t>ग्लोब्यूलर</a:t>
            </a:r>
            <a:r>
              <a:rPr lang="en-US" sz="1300" dirty="0"/>
              <a:t>) </a:t>
            </a:r>
            <a:r>
              <a:rPr lang="en-US" sz="1300" dirty="0" err="1"/>
              <a:t>क्लस्टर</a:t>
            </a:r>
            <a:r>
              <a:rPr lang="en-US" sz="1300" dirty="0"/>
              <a:t> </a:t>
            </a:r>
            <a:r>
              <a:rPr lang="en-US" sz="1300" dirty="0" err="1"/>
              <a:t>एक-सौ</a:t>
            </a:r>
            <a:r>
              <a:rPr lang="en-US" sz="1300" dirty="0"/>
              <a:t> </a:t>
            </a:r>
            <a:r>
              <a:rPr lang="en-US" sz="1300" dirty="0" err="1"/>
              <a:t>हजार</a:t>
            </a:r>
            <a:r>
              <a:rPr lang="en-US" sz="1300" dirty="0"/>
              <a:t> </a:t>
            </a:r>
            <a:r>
              <a:rPr lang="en-US" sz="1300" dirty="0" err="1"/>
              <a:t>सितारों</a:t>
            </a:r>
            <a:r>
              <a:rPr lang="en-US" sz="1300" dirty="0"/>
              <a:t> </a:t>
            </a:r>
            <a:r>
              <a:rPr lang="en-US" sz="1300" dirty="0" err="1"/>
              <a:t>की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संरचना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, </a:t>
            </a:r>
            <a:r>
              <a:rPr lang="en-US" sz="1300" dirty="0" err="1"/>
              <a:t>जो</a:t>
            </a:r>
            <a:r>
              <a:rPr lang="en-US" sz="1300" dirty="0"/>
              <a:t> </a:t>
            </a:r>
            <a:r>
              <a:rPr lang="en-US" sz="1300" dirty="0" err="1"/>
              <a:t>आकाशगंगाओं</a:t>
            </a:r>
            <a:r>
              <a:rPr lang="en-US" sz="1300" dirty="0"/>
              <a:t> (*)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जन्म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समय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ही</a:t>
            </a:r>
            <a:r>
              <a:rPr lang="en-US" sz="1300" dirty="0"/>
              <a:t> </a:t>
            </a:r>
            <a:r>
              <a:rPr lang="en-US" sz="1300" dirty="0" err="1"/>
              <a:t>बनी</a:t>
            </a:r>
            <a:r>
              <a:rPr lang="en-US" sz="1300" dirty="0"/>
              <a:t> </a:t>
            </a:r>
            <a:r>
              <a:rPr lang="en-US" sz="1300" dirty="0" err="1"/>
              <a:t>हुई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255169" y="4573776"/>
            <a:ext cx="289560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लेकिन</a:t>
            </a:r>
            <a:r>
              <a:rPr lang="en-US" sz="1300" dirty="0"/>
              <a:t> </a:t>
            </a:r>
            <a:r>
              <a:rPr lang="en-US" sz="1300" dirty="0" err="1"/>
              <a:t>आकाशगंगाओं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छोटे</a:t>
            </a:r>
            <a:r>
              <a:rPr lang="en-US" sz="1300" dirty="0"/>
              <a:t>,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हाल</a:t>
            </a:r>
            <a:r>
              <a:rPr lang="en-US" sz="1300" dirty="0" smtClean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क्लस्टर</a:t>
            </a:r>
            <a:r>
              <a:rPr lang="en-US" sz="1300" dirty="0"/>
              <a:t> </a:t>
            </a:r>
            <a:r>
              <a:rPr lang="en-US" sz="1300" dirty="0" err="1"/>
              <a:t>भी</a:t>
            </a:r>
            <a:r>
              <a:rPr lang="en-US" sz="1300" dirty="0"/>
              <a:t> </a:t>
            </a:r>
            <a:r>
              <a:rPr lang="en-US" sz="1300" dirty="0" err="1"/>
              <a:t>मौजूद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,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जो</a:t>
            </a:r>
            <a:r>
              <a:rPr lang="en-US" sz="1300" dirty="0" smtClean="0"/>
              <a:t> </a:t>
            </a:r>
            <a:r>
              <a:rPr lang="en-US" sz="1300" dirty="0" err="1"/>
              <a:t>अब</a:t>
            </a:r>
            <a:r>
              <a:rPr lang="en-US" sz="1300" dirty="0"/>
              <a:t> </a:t>
            </a:r>
            <a:r>
              <a:rPr lang="en-US" sz="1300" dirty="0" err="1"/>
              <a:t>तेजी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बिखरते</a:t>
            </a:r>
            <a:r>
              <a:rPr lang="en-US" sz="1300" dirty="0"/>
              <a:t> </a:t>
            </a:r>
            <a:r>
              <a:rPr lang="en-US" sz="1300" dirty="0" err="1"/>
              <a:t>जा</a:t>
            </a:r>
            <a:r>
              <a:rPr lang="en-US" sz="1300" dirty="0"/>
              <a:t> </a:t>
            </a:r>
            <a:r>
              <a:rPr lang="en-US" sz="1300" dirty="0" err="1"/>
              <a:t>रहे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102770" y="5892006"/>
            <a:ext cx="350519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ये</a:t>
            </a:r>
            <a:r>
              <a:rPr lang="en-US" sz="1300" dirty="0"/>
              <a:t> </a:t>
            </a:r>
            <a:r>
              <a:rPr lang="en-US" sz="1300" dirty="0" err="1"/>
              <a:t>मिनी-क्लस्टर्स</a:t>
            </a:r>
            <a:r>
              <a:rPr lang="en-US" sz="1300" dirty="0"/>
              <a:t> </a:t>
            </a:r>
            <a:r>
              <a:rPr lang="en-US" sz="1300" dirty="0" err="1"/>
              <a:t>उथले</a:t>
            </a:r>
            <a:r>
              <a:rPr lang="en-US" sz="1300" dirty="0"/>
              <a:t> </a:t>
            </a:r>
            <a:r>
              <a:rPr lang="en-US" sz="1300" dirty="0" err="1"/>
              <a:t>किनारों</a:t>
            </a:r>
            <a:r>
              <a:rPr lang="en-US" sz="1300" dirty="0"/>
              <a:t> </a:t>
            </a:r>
            <a:r>
              <a:rPr lang="en-US" sz="1300" dirty="0" err="1"/>
              <a:t>वाली</a:t>
            </a:r>
            <a:r>
              <a:rPr lang="en-US" sz="1300" dirty="0"/>
              <a:t> </a:t>
            </a:r>
            <a:r>
              <a:rPr lang="en-US" sz="1300" dirty="0" err="1"/>
              <a:t>बेसिनों</a:t>
            </a:r>
            <a:r>
              <a:rPr lang="en-US" sz="1300" dirty="0"/>
              <a:t> </a:t>
            </a:r>
            <a:r>
              <a:rPr lang="en-US" sz="1300" dirty="0" err="1"/>
              <a:t>का</a:t>
            </a:r>
            <a:r>
              <a:rPr lang="en-US" sz="1300" dirty="0"/>
              <a:t> </a:t>
            </a:r>
            <a:r>
              <a:rPr lang="en-US" sz="1300" dirty="0" err="1"/>
              <a:t>प्रतिनिधित्व</a:t>
            </a:r>
            <a:r>
              <a:rPr lang="en-US" sz="1300" dirty="0"/>
              <a:t> </a:t>
            </a:r>
            <a:r>
              <a:rPr lang="en-US" sz="1300" dirty="0" err="1"/>
              <a:t>करते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 </a:t>
            </a:r>
            <a:r>
              <a:rPr lang="en-US" sz="1300" dirty="0" err="1"/>
              <a:t>जहां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तारों</a:t>
            </a:r>
            <a:r>
              <a:rPr lang="en-US" sz="1300" dirty="0"/>
              <a:t>, </a:t>
            </a:r>
            <a:r>
              <a:rPr lang="en-US" sz="1300" dirty="0" err="1"/>
              <a:t>टकरावों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कारण</a:t>
            </a:r>
            <a:r>
              <a:rPr lang="en-US" sz="1300" dirty="0"/>
              <a:t> </a:t>
            </a:r>
            <a:r>
              <a:rPr lang="en-US" sz="1300" dirty="0" err="1"/>
              <a:t>त्वरित</a:t>
            </a:r>
            <a:r>
              <a:rPr lang="en-US" sz="1300" dirty="0"/>
              <a:t> </a:t>
            </a:r>
            <a:r>
              <a:rPr lang="en-US" sz="1300" dirty="0" err="1"/>
              <a:t>होते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अपेक्षाकृत</a:t>
            </a:r>
            <a:r>
              <a:rPr lang="en-US" sz="1300" dirty="0"/>
              <a:t> </a:t>
            </a:r>
            <a:r>
              <a:rPr lang="en-US" sz="1300" dirty="0" err="1"/>
              <a:t>आसानी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बचकर</a:t>
            </a:r>
            <a:r>
              <a:rPr lang="en-US" sz="1300" dirty="0"/>
              <a:t> </a:t>
            </a:r>
            <a:r>
              <a:rPr lang="en-US" sz="1300" dirty="0" err="1"/>
              <a:t>निकल</a:t>
            </a:r>
            <a:r>
              <a:rPr lang="en-US" sz="1300" dirty="0"/>
              <a:t> </a:t>
            </a:r>
            <a:r>
              <a:rPr lang="en-US" sz="1300" dirty="0" err="1"/>
              <a:t>सकते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121569" y="7922111"/>
            <a:ext cx="2668453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जब</a:t>
            </a:r>
            <a:r>
              <a:rPr lang="en-US" sz="1300" dirty="0"/>
              <a:t> </a:t>
            </a:r>
            <a:r>
              <a:rPr lang="en-US" sz="1300" dirty="0" err="1"/>
              <a:t>क्लस्टर</a:t>
            </a:r>
            <a:r>
              <a:rPr lang="en-US" sz="1300" dirty="0"/>
              <a:t> </a:t>
            </a:r>
            <a:r>
              <a:rPr lang="en-US" sz="1300" dirty="0" err="1"/>
              <a:t>अव्यवस्थित</a:t>
            </a:r>
            <a:r>
              <a:rPr lang="en-US" sz="1300" dirty="0"/>
              <a:t> </a:t>
            </a:r>
            <a:r>
              <a:rPr lang="en-US" sz="1300" dirty="0" err="1"/>
              <a:t>होता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,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तब</a:t>
            </a:r>
            <a:r>
              <a:rPr lang="en-US" sz="1300" dirty="0" smtClean="0"/>
              <a:t> </a:t>
            </a:r>
            <a:r>
              <a:rPr lang="en-US" sz="1300" dirty="0" err="1"/>
              <a:t>तारे</a:t>
            </a:r>
            <a:r>
              <a:rPr lang="en-US" sz="1300" dirty="0"/>
              <a:t> </a:t>
            </a:r>
            <a:r>
              <a:rPr lang="en-US" sz="1300" dirty="0" err="1"/>
              <a:t>पूरी</a:t>
            </a:r>
            <a:r>
              <a:rPr lang="en-US" sz="1300" dirty="0"/>
              <a:t> </a:t>
            </a:r>
            <a:r>
              <a:rPr lang="en-US" sz="1300" dirty="0" err="1"/>
              <a:t>आकाशगंगा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,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बेतरतीब</a:t>
            </a:r>
            <a:r>
              <a:rPr lang="en-US" sz="1300" dirty="0" smtClean="0"/>
              <a:t> </a:t>
            </a:r>
            <a:r>
              <a:rPr lang="en-US" sz="1300" dirty="0" err="1"/>
              <a:t>ढंग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इधर-उधर</a:t>
            </a: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बिखरते</a:t>
            </a:r>
            <a:r>
              <a:rPr lang="en-US" sz="1300" dirty="0" smtClean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, </a:t>
            </a:r>
            <a:r>
              <a:rPr lang="en-US" sz="1300" dirty="0" err="1"/>
              <a:t>अकेले</a:t>
            </a:r>
            <a:r>
              <a:rPr lang="en-US" sz="1300" dirty="0"/>
              <a:t> </a:t>
            </a:r>
            <a:r>
              <a:rPr lang="en-US" sz="1300" dirty="0" err="1"/>
              <a:t>या</a:t>
            </a:r>
            <a:r>
              <a:rPr lang="en-US" sz="1300" dirty="0"/>
              <a:t> </a:t>
            </a:r>
            <a:r>
              <a:rPr lang="en-US" sz="1300" dirty="0" err="1"/>
              <a:t>जोड़ियों</a:t>
            </a: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में</a:t>
            </a:r>
            <a:r>
              <a:rPr lang="en-US" sz="1300" dirty="0" smtClean="0"/>
              <a:t> </a:t>
            </a:r>
            <a:r>
              <a:rPr lang="en-US" sz="1300" dirty="0"/>
              <a:t>(</a:t>
            </a:r>
            <a:r>
              <a:rPr lang="en-US" sz="1300" dirty="0" err="1"/>
              <a:t>डबल-स्टार्स</a:t>
            </a:r>
            <a:r>
              <a:rPr lang="en-US" sz="13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95380908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424738" cy="98028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72706" name="Picture 2" descr="C:\Users\HP\Desktop\1000 BILLION SUNS\PIX\milSoleils7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24738" cy="984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750969" y="1000424"/>
            <a:ext cx="371157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2259013" y="685343"/>
            <a:ext cx="396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समान</a:t>
            </a:r>
            <a:r>
              <a:rPr lang="en-US" sz="1500" dirty="0"/>
              <a:t> </a:t>
            </a:r>
            <a:r>
              <a:rPr lang="en-US" sz="1500" dirty="0" err="1"/>
              <a:t>या</a:t>
            </a:r>
            <a:r>
              <a:rPr lang="en-US" sz="1500" dirty="0"/>
              <a:t> </a:t>
            </a:r>
            <a:r>
              <a:rPr lang="en-US" sz="1500" dirty="0" err="1"/>
              <a:t>अलग-अलग</a:t>
            </a:r>
            <a:r>
              <a:rPr lang="en-US" sz="1500" dirty="0"/>
              <a:t> </a:t>
            </a:r>
            <a:r>
              <a:rPr lang="en-US" sz="1500" dirty="0" err="1"/>
              <a:t>द्रव्यमान</a:t>
            </a:r>
            <a:r>
              <a:rPr lang="en-US" sz="1500" dirty="0"/>
              <a:t> </a:t>
            </a:r>
            <a:r>
              <a:rPr lang="en-US" sz="1500" dirty="0" err="1"/>
              <a:t>वाले</a:t>
            </a:r>
            <a:r>
              <a:rPr lang="en-US" sz="1500" dirty="0"/>
              <a:t> </a:t>
            </a:r>
            <a:r>
              <a:rPr lang="en-US" sz="1500" dirty="0" err="1"/>
              <a:t>दो</a:t>
            </a:r>
            <a:r>
              <a:rPr lang="en-US" sz="1500" dirty="0"/>
              <a:t> </a:t>
            </a:r>
            <a:r>
              <a:rPr lang="en-US" sz="1500" dirty="0" err="1"/>
              <a:t>तारों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गठन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स्थिर</a:t>
            </a:r>
            <a:r>
              <a:rPr lang="en-US" sz="1500" dirty="0"/>
              <a:t> </a:t>
            </a:r>
            <a:r>
              <a:rPr lang="en-US" sz="1500" dirty="0" err="1"/>
              <a:t>सिस्टम</a:t>
            </a:r>
            <a:r>
              <a:rPr lang="en-US" sz="1500" dirty="0"/>
              <a:t> </a:t>
            </a:r>
            <a:r>
              <a:rPr lang="en-US" sz="1500" dirty="0" err="1"/>
              <a:t>बनता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ऐसे</a:t>
            </a:r>
            <a:r>
              <a:rPr lang="en-US" sz="1500" dirty="0"/>
              <a:t> </a:t>
            </a:r>
            <a:r>
              <a:rPr lang="en-US" sz="1500" dirty="0" err="1"/>
              <a:t>बाइनरी</a:t>
            </a:r>
            <a:r>
              <a:rPr lang="en-US" sz="1500" dirty="0"/>
              <a:t> </a:t>
            </a:r>
            <a:r>
              <a:rPr lang="en-US" sz="1500" dirty="0" err="1"/>
              <a:t>सिस्टम</a:t>
            </a:r>
            <a:r>
              <a:rPr lang="en-US" sz="1500" dirty="0"/>
              <a:t>, </a:t>
            </a:r>
            <a:r>
              <a:rPr lang="en-US" sz="1500" dirty="0" err="1"/>
              <a:t>आकाशगंगाओं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बहुतायत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पाए</a:t>
            </a:r>
            <a:r>
              <a:rPr lang="en-US" sz="1500" dirty="0"/>
              <a:t> </a:t>
            </a:r>
            <a:r>
              <a:rPr lang="en-US" sz="1500" dirty="0" err="1"/>
              <a:t>जाते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en-US" sz="1500" dirty="0" err="1"/>
              <a:t>स्टार-क्लस्टर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प्राचीन</a:t>
            </a:r>
            <a:r>
              <a:rPr lang="en-US" sz="1500" dirty="0"/>
              <a:t> </a:t>
            </a:r>
            <a:r>
              <a:rPr lang="en-US" sz="1500" dirty="0" err="1"/>
              <a:t>सदस्य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615950" y="2978041"/>
            <a:ext cx="3711575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आकाशगंगाएं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अपने</a:t>
            </a:r>
            <a:r>
              <a:rPr lang="en-US" sz="1500" dirty="0"/>
              <a:t> </a:t>
            </a:r>
            <a:r>
              <a:rPr lang="en-US" sz="1500" dirty="0" err="1"/>
              <a:t>तारे</a:t>
            </a:r>
            <a:r>
              <a:rPr lang="en-US" sz="1500" dirty="0"/>
              <a:t> </a:t>
            </a:r>
            <a:r>
              <a:rPr lang="en-US" sz="1500" dirty="0" err="1"/>
              <a:t>खोती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892969" y="3910806"/>
            <a:ext cx="3711575" cy="17081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ऐसा</a:t>
            </a:r>
            <a:r>
              <a:rPr lang="en-US" sz="1500" dirty="0"/>
              <a:t> </a:t>
            </a:r>
            <a:r>
              <a:rPr lang="en-US" sz="1500" dirty="0" err="1"/>
              <a:t>होने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, </a:t>
            </a:r>
            <a:r>
              <a:rPr lang="en-US" sz="1500" dirty="0" err="1"/>
              <a:t>सितारों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टकराव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माध्यम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श्रेष्ठ</a:t>
            </a:r>
            <a:r>
              <a:rPr lang="en-US" sz="1500" dirty="0"/>
              <a:t> </a:t>
            </a:r>
            <a:r>
              <a:rPr lang="en-US" sz="1500" dirty="0" err="1"/>
              <a:t>सुपर-स्पीड</a:t>
            </a:r>
            <a:r>
              <a:rPr lang="en-US" sz="1500" dirty="0"/>
              <a:t> </a:t>
            </a:r>
            <a:r>
              <a:rPr lang="en-US" sz="1500" dirty="0" err="1"/>
              <a:t>प्राप्त</a:t>
            </a:r>
            <a:r>
              <a:rPr lang="en-US" sz="1500" dirty="0"/>
              <a:t> </a:t>
            </a:r>
            <a:r>
              <a:rPr lang="en-US" sz="1500" dirty="0" err="1"/>
              <a:t>करनी</a:t>
            </a:r>
            <a:r>
              <a:rPr lang="en-US" sz="1500" dirty="0"/>
              <a:t> </a:t>
            </a:r>
            <a:r>
              <a:rPr lang="en-US" sz="1500" dirty="0" err="1"/>
              <a:t>होगी</a:t>
            </a:r>
            <a:r>
              <a:rPr lang="en-US" sz="1500" dirty="0"/>
              <a:t>,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पलायन-गति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अधिक</a:t>
            </a:r>
            <a:r>
              <a:rPr lang="en-US" sz="1500" dirty="0"/>
              <a:t> </a:t>
            </a:r>
            <a:r>
              <a:rPr lang="en-US" sz="1500" dirty="0" err="1"/>
              <a:t>होगी</a:t>
            </a:r>
            <a:r>
              <a:rPr lang="en-US" sz="1500" dirty="0"/>
              <a:t>. </a:t>
            </a:r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तारे</a:t>
            </a:r>
            <a:r>
              <a:rPr lang="en-US" sz="1500" dirty="0"/>
              <a:t> </a:t>
            </a:r>
            <a:r>
              <a:rPr lang="en-US" sz="1500" dirty="0" err="1"/>
              <a:t>आकाशगंगा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 </a:t>
            </a:r>
            <a:r>
              <a:rPr lang="en-US" sz="1500" dirty="0" err="1"/>
              <a:t>इधर-उधर</a:t>
            </a:r>
            <a:r>
              <a:rPr lang="en-US" sz="1500" dirty="0"/>
              <a:t> </a:t>
            </a:r>
            <a:r>
              <a:rPr lang="en-US" sz="1500" dirty="0" err="1"/>
              <a:t>छितरे</a:t>
            </a:r>
            <a:r>
              <a:rPr lang="en-US" sz="1500" dirty="0"/>
              <a:t> </a:t>
            </a:r>
            <a:r>
              <a:rPr lang="en-US" sz="1500" dirty="0" err="1"/>
              <a:t>हुए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इसलिए</a:t>
            </a:r>
            <a:r>
              <a:rPr lang="en-US" sz="1500" dirty="0"/>
              <a:t> </a:t>
            </a:r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en-US" sz="1500" dirty="0" err="1"/>
              <a:t>एक-दूसरे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टकराते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en-US" sz="1500" dirty="0" err="1"/>
              <a:t>एक-दूसरे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कभी</a:t>
            </a:r>
            <a:r>
              <a:rPr lang="en-US" sz="1500" dirty="0"/>
              <a:t> </a:t>
            </a:r>
            <a:r>
              <a:rPr lang="en-US" sz="1500" dirty="0" err="1"/>
              <a:t>मिलते</a:t>
            </a:r>
            <a:r>
              <a:rPr lang="en-US" sz="1500" dirty="0"/>
              <a:t> </a:t>
            </a:r>
            <a:r>
              <a:rPr lang="en-US" sz="1500" dirty="0" err="1"/>
              <a:t>तक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err="1"/>
              <a:t>इसलिए</a:t>
            </a:r>
            <a:r>
              <a:rPr lang="en-US" sz="1500" dirty="0"/>
              <a:t> </a:t>
            </a:r>
            <a:r>
              <a:rPr lang="en-US" sz="1500" dirty="0" err="1"/>
              <a:t>आकाशगंगायें</a:t>
            </a:r>
            <a:r>
              <a:rPr lang="en-US" sz="1500" dirty="0"/>
              <a:t> </a:t>
            </a:r>
            <a:r>
              <a:rPr lang="en-US" sz="1500" dirty="0" err="1"/>
              <a:t>अपने</a:t>
            </a:r>
            <a:r>
              <a:rPr lang="en-US" sz="1500" dirty="0"/>
              <a:t> </a:t>
            </a:r>
            <a:r>
              <a:rPr lang="en-US" sz="1500" dirty="0" err="1"/>
              <a:t>सितारे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खोती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331369" y="6102241"/>
            <a:ext cx="37338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 smtClean="0"/>
              <a:t>अगर</a:t>
            </a:r>
            <a:r>
              <a:rPr lang="en-US" sz="1500" dirty="0" smtClean="0"/>
              <a:t> </a:t>
            </a:r>
            <a:r>
              <a:rPr lang="en-US" sz="1500" dirty="0" err="1"/>
              <a:t>मौका</a:t>
            </a:r>
            <a:r>
              <a:rPr lang="en-US" sz="1500" dirty="0"/>
              <a:t> </a:t>
            </a:r>
            <a:r>
              <a:rPr lang="en-US" sz="1500" dirty="0" err="1"/>
              <a:t>मिलेगा</a:t>
            </a:r>
            <a:r>
              <a:rPr lang="en-US" sz="1500" dirty="0"/>
              <a:t>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 smtClean="0"/>
              <a:t>पसंद</a:t>
            </a:r>
            <a:r>
              <a:rPr lang="en-US" sz="1500" dirty="0" smtClean="0"/>
              <a:t> </a:t>
            </a:r>
            <a:r>
              <a:rPr lang="en-US" sz="1500" dirty="0" err="1" smtClean="0"/>
              <a:t>करूंगा</a:t>
            </a:r>
            <a:r>
              <a:rPr lang="en-US" sz="1500" dirty="0" smtClean="0"/>
              <a:t>….</a:t>
            </a:r>
            <a:endParaRPr lang="en-US" sz="1500" dirty="0"/>
          </a:p>
        </p:txBody>
      </p:sp>
      <p:sp>
        <p:nvSpPr>
          <p:cNvPr id="8" name="Rectangle 7"/>
          <p:cNvSpPr/>
          <p:nvPr/>
        </p:nvSpPr>
        <p:spPr>
          <a:xfrm>
            <a:off x="1197769" y="6857543"/>
            <a:ext cx="50347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सितारों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छोटे</a:t>
            </a:r>
            <a:r>
              <a:rPr lang="en-US" sz="1500" dirty="0"/>
              <a:t> </a:t>
            </a:r>
            <a:r>
              <a:rPr lang="en-US" sz="1500" dirty="0" err="1"/>
              <a:t>समूह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अवलोकन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रहा</a:t>
            </a:r>
            <a:r>
              <a:rPr lang="en-US" sz="1500" dirty="0"/>
              <a:t> </a:t>
            </a:r>
            <a:r>
              <a:rPr lang="en-US" sz="1500" dirty="0" err="1"/>
              <a:t>हूं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जो</a:t>
            </a:r>
            <a:r>
              <a:rPr lang="en-US" sz="1500" dirty="0" smtClean="0"/>
              <a:t> </a:t>
            </a:r>
            <a:r>
              <a:rPr lang="en-US" sz="1500" dirty="0" err="1"/>
              <a:t>अभी-अभी</a:t>
            </a:r>
            <a:r>
              <a:rPr lang="en-US" sz="1500" dirty="0"/>
              <a:t> </a:t>
            </a:r>
            <a:r>
              <a:rPr lang="en-US" sz="1500" dirty="0" err="1"/>
              <a:t>पैदा</a:t>
            </a:r>
            <a:r>
              <a:rPr lang="en-US" sz="1500" dirty="0"/>
              <a:t> </a:t>
            </a:r>
            <a:r>
              <a:rPr lang="en-US" sz="1500" dirty="0" err="1"/>
              <a:t>हुआ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मूल</a:t>
            </a:r>
            <a:r>
              <a:rPr lang="en-US" sz="1500" dirty="0"/>
              <a:t> </a:t>
            </a:r>
            <a:r>
              <a:rPr lang="en-US" sz="1500" dirty="0" err="1"/>
              <a:t>रूप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युवा</a:t>
            </a:r>
            <a:r>
              <a:rPr lang="en-US" sz="1500" dirty="0"/>
              <a:t> </a:t>
            </a:r>
            <a:r>
              <a:rPr lang="en-US" sz="1500" dirty="0" err="1"/>
              <a:t>आकाशगंगा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व्यवहार</a:t>
            </a:r>
            <a:r>
              <a:rPr lang="en-US" sz="1500" dirty="0"/>
              <a:t> </a:t>
            </a:r>
            <a:r>
              <a:rPr lang="en-US" sz="1500" dirty="0" err="1"/>
              <a:t>करते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en-US" sz="1500" dirty="0" err="1"/>
              <a:t>गर्म</a:t>
            </a:r>
            <a:r>
              <a:rPr lang="en-US" sz="1500" dirty="0"/>
              <a:t> </a:t>
            </a:r>
            <a:r>
              <a:rPr lang="en-US" sz="1500" dirty="0" err="1"/>
              <a:t>होते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en-US" sz="1500" dirty="0" err="1"/>
              <a:t>चारों</a:t>
            </a:r>
            <a:r>
              <a:rPr lang="en-US" sz="1500" dirty="0"/>
              <a:t> </a:t>
            </a:r>
            <a:r>
              <a:rPr lang="en-US" sz="1500" dirty="0" err="1"/>
              <a:t>ओर</a:t>
            </a:r>
            <a:r>
              <a:rPr lang="en-US" sz="1500" dirty="0"/>
              <a:t> </a:t>
            </a:r>
            <a:r>
              <a:rPr lang="en-US" sz="1500" dirty="0" err="1"/>
              <a:t>गैस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धूल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प्रभामंडल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घिरे</a:t>
            </a:r>
            <a:r>
              <a:rPr lang="en-US" sz="1500" dirty="0"/>
              <a:t> </a:t>
            </a:r>
            <a:r>
              <a:rPr lang="en-US" sz="1500" dirty="0" err="1"/>
              <a:t>होते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: </a:t>
            </a:r>
            <a:r>
              <a:rPr lang="en-US" sz="1500" dirty="0" err="1"/>
              <a:t>निश्चित</a:t>
            </a:r>
            <a:r>
              <a:rPr lang="en-US" sz="1500" dirty="0"/>
              <a:t> </a:t>
            </a:r>
            <a:r>
              <a:rPr lang="en-US" sz="1500" dirty="0" err="1"/>
              <a:t>रूप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उनका</a:t>
            </a:r>
            <a:r>
              <a:rPr lang="en-US" sz="1500" dirty="0"/>
              <a:t> </a:t>
            </a:r>
            <a:r>
              <a:rPr lang="en-US" sz="1500" dirty="0" err="1"/>
              <a:t>वातावरण</a:t>
            </a:r>
            <a:r>
              <a:rPr lang="en-US" sz="1500" dirty="0"/>
              <a:t> ...</a:t>
            </a:r>
          </a:p>
        </p:txBody>
      </p:sp>
    </p:spTree>
    <p:extLst>
      <p:ext uri="{BB962C8B-B14F-4D97-AF65-F5344CB8AC3E}">
        <p14:creationId xmlns:p14="http://schemas.microsoft.com/office/powerpoint/2010/main" val="227241719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1000 BILLION SUNS\PIX\milSoleils7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2" y="-1"/>
            <a:ext cx="7446169" cy="980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3369" y="373340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ग्रहों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4169" y="1142543"/>
            <a:ext cx="3711575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युवा</a:t>
            </a:r>
            <a:r>
              <a:rPr lang="en-US" sz="1500" dirty="0"/>
              <a:t> </a:t>
            </a:r>
            <a:r>
              <a:rPr lang="en-US" sz="1500" dirty="0" err="1"/>
              <a:t>सितारे</a:t>
            </a:r>
            <a:r>
              <a:rPr lang="en-US" sz="1500" dirty="0"/>
              <a:t> </a:t>
            </a:r>
            <a:r>
              <a:rPr lang="en-US" sz="1500" dirty="0" err="1"/>
              <a:t>अपने</a:t>
            </a:r>
            <a:r>
              <a:rPr lang="en-US" sz="1500" dirty="0"/>
              <a:t> </a:t>
            </a:r>
            <a:r>
              <a:rPr lang="en-US" sz="1500" dirty="0" err="1"/>
              <a:t>मिनी-क्लस्टर्स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आगे-पीछे</a:t>
            </a:r>
            <a:r>
              <a:rPr lang="en-US" sz="1500" dirty="0"/>
              <a:t> </a:t>
            </a:r>
            <a:r>
              <a:rPr lang="en-US" sz="1500" dirty="0" err="1"/>
              <a:t>आते-जाते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err="1"/>
              <a:t>जैसे</a:t>
            </a:r>
            <a:r>
              <a:rPr lang="en-US" sz="1500" dirty="0"/>
              <a:t> </a:t>
            </a:r>
            <a:r>
              <a:rPr lang="en-US" sz="1500" dirty="0" err="1"/>
              <a:t>किसी</a:t>
            </a:r>
            <a:r>
              <a:rPr lang="en-US" sz="1500" dirty="0"/>
              <a:t> </a:t>
            </a:r>
            <a:r>
              <a:rPr lang="en-US" sz="1500" dirty="0" err="1"/>
              <a:t>अच्छी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तेल</a:t>
            </a:r>
            <a:r>
              <a:rPr lang="en-US" sz="1500" dirty="0"/>
              <a:t> </a:t>
            </a:r>
            <a:r>
              <a:rPr lang="en-US" sz="1500" dirty="0" err="1"/>
              <a:t>लगे</a:t>
            </a:r>
            <a:r>
              <a:rPr lang="en-US" sz="1500" dirty="0"/>
              <a:t> </a:t>
            </a:r>
            <a:r>
              <a:rPr lang="en-US" sz="1500" dirty="0" err="1"/>
              <a:t>तवे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, </a:t>
            </a:r>
            <a:r>
              <a:rPr lang="en-US" sz="1500" dirty="0" err="1"/>
              <a:t>अंडा</a:t>
            </a:r>
            <a:r>
              <a:rPr lang="en-US" sz="1500" dirty="0"/>
              <a:t> </a:t>
            </a:r>
            <a:r>
              <a:rPr lang="en-US" sz="1500" dirty="0" err="1"/>
              <a:t>आगे-पीछे</a:t>
            </a:r>
            <a:r>
              <a:rPr lang="en-US" sz="1500" dirty="0"/>
              <a:t> </a:t>
            </a:r>
            <a:r>
              <a:rPr lang="en-US" sz="1500" dirty="0" err="1"/>
              <a:t>तैरता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टकरावों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उनके</a:t>
            </a:r>
            <a:r>
              <a:rPr lang="en-US" sz="1500" dirty="0"/>
              <a:t> </a:t>
            </a:r>
            <a:r>
              <a:rPr lang="en-US" sz="1500" dirty="0" err="1"/>
              <a:t>छोटे</a:t>
            </a:r>
            <a:r>
              <a:rPr lang="en-US" sz="1500" dirty="0"/>
              <a:t> </a:t>
            </a:r>
            <a:r>
              <a:rPr lang="en-US" sz="1500" dirty="0" err="1"/>
              <a:t>प्रभामंडल</a:t>
            </a:r>
            <a:r>
              <a:rPr lang="en-US" sz="1500" dirty="0"/>
              <a:t> </a:t>
            </a:r>
            <a:r>
              <a:rPr lang="en-US" sz="1500" dirty="0" err="1"/>
              <a:t>घूमने</a:t>
            </a:r>
            <a:r>
              <a:rPr lang="en-US" sz="1500" dirty="0"/>
              <a:t> </a:t>
            </a:r>
            <a:r>
              <a:rPr lang="en-US" sz="1500" dirty="0" err="1"/>
              <a:t>लगते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743994" y="2518608"/>
            <a:ext cx="3711575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क्लस्टर</a:t>
            </a:r>
            <a:r>
              <a:rPr lang="en-US" sz="1500" dirty="0"/>
              <a:t>,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बीजाणु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r>
              <a:rPr lang="en-US" sz="1500" dirty="0" err="1"/>
              <a:t>अव्यवस्थित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गया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तारे</a:t>
            </a:r>
            <a:r>
              <a:rPr lang="en-US" sz="1500" dirty="0"/>
              <a:t> </a:t>
            </a:r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शांत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गए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उनमें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हूँ</a:t>
            </a:r>
            <a:r>
              <a:rPr lang="en-US" sz="15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88169" y="4421376"/>
            <a:ext cx="2667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अपकेंद्री-बल</a:t>
            </a:r>
            <a:r>
              <a:rPr lang="en-US" sz="1500" dirty="0"/>
              <a:t>, </a:t>
            </a:r>
            <a:r>
              <a:rPr lang="en-US" sz="1500" dirty="0" err="1"/>
              <a:t>प्रभामंडल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धूल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वापस</a:t>
            </a:r>
            <a:r>
              <a:rPr lang="en-US" sz="1500" dirty="0"/>
              <a:t> </a:t>
            </a:r>
            <a:r>
              <a:rPr lang="en-US" sz="1500" dirty="0" err="1"/>
              <a:t>तारे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गिरने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रोकता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वो</a:t>
            </a:r>
            <a:r>
              <a:rPr lang="en-US" sz="1500" dirty="0" smtClean="0"/>
              <a:t> </a:t>
            </a:r>
            <a:r>
              <a:rPr lang="en-US" sz="1500" dirty="0" err="1"/>
              <a:t>छल्लों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इकट्ठे</a:t>
            </a:r>
            <a:r>
              <a:rPr lang="en-US" sz="1500" dirty="0"/>
              <a:t> </a:t>
            </a:r>
            <a:r>
              <a:rPr lang="en-US" sz="1500" dirty="0" err="1"/>
              <a:t>होते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4398169" y="4423608"/>
            <a:ext cx="22098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प्रत्येक</a:t>
            </a:r>
            <a:r>
              <a:rPr lang="en-US" sz="1500" dirty="0"/>
              <a:t> </a:t>
            </a:r>
            <a:r>
              <a:rPr lang="en-US" sz="1500" dirty="0" err="1"/>
              <a:t>गोले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हरेक</a:t>
            </a:r>
            <a:r>
              <a:rPr lang="en-US" sz="1500" dirty="0" smtClean="0"/>
              <a:t> </a:t>
            </a:r>
            <a:r>
              <a:rPr lang="en-US" sz="1500" dirty="0" err="1"/>
              <a:t>कक्षा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, </a:t>
            </a:r>
            <a:r>
              <a:rPr lang="en-US" sz="1500" dirty="0" err="1"/>
              <a:t>ग्रह</a:t>
            </a:r>
            <a:r>
              <a:rPr lang="en-US" sz="1500" dirty="0"/>
              <a:t> </a:t>
            </a:r>
            <a:r>
              <a:rPr lang="en-US" sz="1500" dirty="0" err="1"/>
              <a:t>बनते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1600994" y="6958806"/>
            <a:ext cx="3711575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उसी</a:t>
            </a:r>
            <a:r>
              <a:rPr lang="en-US" sz="1500" dirty="0"/>
              <a:t> </a:t>
            </a:r>
            <a:r>
              <a:rPr lang="en-US" sz="1500" dirty="0" err="1"/>
              <a:t>कक्षा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, </a:t>
            </a:r>
            <a:r>
              <a:rPr lang="en-US" sz="1500" dirty="0" err="1"/>
              <a:t>सबसे</a:t>
            </a:r>
            <a:r>
              <a:rPr lang="en-US" sz="1500" dirty="0"/>
              <a:t> </a:t>
            </a:r>
            <a:r>
              <a:rPr lang="en-US" sz="1500" dirty="0" err="1"/>
              <a:t>बड़ा</a:t>
            </a:r>
            <a:r>
              <a:rPr lang="en-US" sz="1500" dirty="0"/>
              <a:t> </a:t>
            </a:r>
            <a:r>
              <a:rPr lang="en-US" sz="1500" dirty="0" err="1"/>
              <a:t>ग्रह</a:t>
            </a:r>
            <a:r>
              <a:rPr lang="en-US" sz="1500" dirty="0"/>
              <a:t>, </a:t>
            </a:r>
            <a:r>
              <a:rPr lang="en-US" sz="1500" dirty="0" err="1"/>
              <a:t>छोटे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हल्के</a:t>
            </a:r>
            <a:r>
              <a:rPr lang="en-US" sz="1500" dirty="0"/>
              <a:t> </a:t>
            </a:r>
            <a:r>
              <a:rPr lang="en-US" sz="1500" dirty="0" err="1"/>
              <a:t>ग्रहों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कब्जा</a:t>
            </a:r>
            <a:r>
              <a:rPr lang="en-US" sz="1500" dirty="0"/>
              <a:t> </a:t>
            </a:r>
            <a:r>
              <a:rPr lang="en-US" sz="1500" dirty="0" err="1"/>
              <a:t>करेगा</a:t>
            </a:r>
            <a:r>
              <a:rPr lang="en-US" sz="1500" dirty="0"/>
              <a:t>,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उन्हें</a:t>
            </a:r>
            <a:r>
              <a:rPr lang="en-US" sz="1500" dirty="0"/>
              <a:t> </a:t>
            </a:r>
            <a:r>
              <a:rPr lang="en-US" sz="1500" dirty="0" err="1"/>
              <a:t>अपने</a:t>
            </a:r>
            <a:r>
              <a:rPr lang="en-US" sz="1500" dirty="0"/>
              <a:t> </a:t>
            </a:r>
            <a:r>
              <a:rPr lang="en-US" sz="1500" dirty="0" err="1"/>
              <a:t>उपग्रह</a:t>
            </a:r>
            <a:r>
              <a:rPr lang="en-US" sz="1500" dirty="0"/>
              <a:t> </a:t>
            </a:r>
            <a:r>
              <a:rPr lang="en-US" sz="1500" dirty="0" err="1"/>
              <a:t>बनाएगा</a:t>
            </a:r>
            <a:r>
              <a:rPr lang="en-US" sz="1500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578769" y="8697912"/>
            <a:ext cx="3711575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/>
              <a:t> </a:t>
            </a:r>
            <a:r>
              <a:rPr lang="en-US" sz="1500" dirty="0" err="1" smtClean="0"/>
              <a:t>और</a:t>
            </a:r>
            <a:r>
              <a:rPr lang="en-US" sz="1500" dirty="0" smtClean="0"/>
              <a:t> </a:t>
            </a:r>
            <a:r>
              <a:rPr lang="en-US" sz="1500" dirty="0" err="1" smtClean="0"/>
              <a:t>इस</a:t>
            </a:r>
            <a:r>
              <a:rPr lang="hi-IN" sz="1500" dirty="0" smtClean="0"/>
              <a:t>से</a:t>
            </a:r>
            <a:r>
              <a:rPr lang="en-US" sz="1500" dirty="0" smtClean="0"/>
              <a:t> </a:t>
            </a:r>
            <a:r>
              <a:rPr lang="en-US" sz="1500" dirty="0" err="1" smtClean="0"/>
              <a:t>गोला</a:t>
            </a:r>
            <a:r>
              <a:rPr lang="en-US" sz="1500" dirty="0" smtClean="0"/>
              <a:t> </a:t>
            </a:r>
            <a:r>
              <a:rPr lang="en-US" sz="1500" dirty="0" err="1"/>
              <a:t>पूरा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16525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424738" cy="98028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74754" name="Picture 2" descr="C:\Users\HP\Desktop\1000 BILLION SUNS\PIX\milSoleils7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" y="0"/>
            <a:ext cx="7466013" cy="991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903369" y="1929606"/>
            <a:ext cx="371157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1121569" y="759311"/>
            <a:ext cx="54864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प्राचीन</a:t>
            </a:r>
            <a:r>
              <a:rPr lang="en-US" sz="1500" dirty="0"/>
              <a:t> </a:t>
            </a:r>
            <a:r>
              <a:rPr lang="en-US" sz="1500" dirty="0" err="1"/>
              <a:t>तारीय</a:t>
            </a:r>
            <a:r>
              <a:rPr lang="en-US" sz="1500" dirty="0"/>
              <a:t> </a:t>
            </a:r>
            <a:r>
              <a:rPr lang="en-US" sz="1500" dirty="0" err="1"/>
              <a:t>वातावरण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गैस</a:t>
            </a:r>
            <a:r>
              <a:rPr lang="en-US" sz="1500" dirty="0"/>
              <a:t> </a:t>
            </a:r>
            <a:r>
              <a:rPr lang="en-US" sz="1500" dirty="0" err="1"/>
              <a:t>वाला</a:t>
            </a:r>
            <a:r>
              <a:rPr lang="en-US" sz="1500" dirty="0"/>
              <a:t> </a:t>
            </a:r>
            <a:r>
              <a:rPr lang="en-US" sz="1500" dirty="0" err="1"/>
              <a:t>हिस्सा</a:t>
            </a:r>
            <a:r>
              <a:rPr lang="en-US" sz="1500" dirty="0"/>
              <a:t>, </a:t>
            </a:r>
            <a:r>
              <a:rPr lang="en-US" sz="1500" dirty="0" err="1"/>
              <a:t>गन्दी</a:t>
            </a:r>
            <a:r>
              <a:rPr lang="en-US" sz="1500" dirty="0"/>
              <a:t> </a:t>
            </a:r>
            <a:r>
              <a:rPr lang="en-US" sz="1500" dirty="0" err="1"/>
              <a:t>स्नो</a:t>
            </a:r>
            <a:r>
              <a:rPr lang="en-US" sz="1500" dirty="0"/>
              <a:t> (</a:t>
            </a:r>
            <a:r>
              <a:rPr lang="en-US" sz="1500" dirty="0" err="1"/>
              <a:t>बर्फ</a:t>
            </a:r>
            <a:r>
              <a:rPr lang="en-US" sz="1500" dirty="0"/>
              <a:t>)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प्रभामंडल</a:t>
            </a:r>
            <a:r>
              <a:rPr lang="en-US" sz="1500" dirty="0"/>
              <a:t> </a:t>
            </a:r>
            <a:r>
              <a:rPr lang="en-US" sz="1500" dirty="0" err="1"/>
              <a:t>बनाएगा</a:t>
            </a:r>
            <a:r>
              <a:rPr lang="en-US" sz="1500" dirty="0"/>
              <a:t>. </a:t>
            </a:r>
            <a:r>
              <a:rPr lang="en-US" sz="1500" dirty="0" err="1"/>
              <a:t>समय-समय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कक्षा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दो</a:t>
            </a:r>
            <a:r>
              <a:rPr lang="en-US" sz="1500" dirty="0"/>
              <a:t> </a:t>
            </a:r>
            <a:r>
              <a:rPr lang="en-US" sz="1500" dirty="0" err="1"/>
              <a:t>तत्वों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बीच</a:t>
            </a:r>
            <a:r>
              <a:rPr lang="en-US" sz="1500" dirty="0"/>
              <a:t> </a:t>
            </a:r>
            <a:r>
              <a:rPr lang="en-US" sz="1500" dirty="0" err="1"/>
              <a:t>टकराव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. </a:t>
            </a:r>
            <a:r>
              <a:rPr lang="en-US" sz="1500" dirty="0" err="1"/>
              <a:t>उससे</a:t>
            </a:r>
            <a:r>
              <a:rPr lang="en-US" sz="1500" dirty="0"/>
              <a:t> </a:t>
            </a:r>
            <a:r>
              <a:rPr lang="en-US" sz="1500" dirty="0" err="1"/>
              <a:t>या</a:t>
            </a:r>
            <a:r>
              <a:rPr lang="en-US" sz="1500" dirty="0"/>
              <a:t>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ब्लॉक</a:t>
            </a:r>
            <a:r>
              <a:rPr lang="en-US" sz="1500" dirty="0"/>
              <a:t> </a:t>
            </a:r>
            <a:r>
              <a:rPr lang="en-US" sz="1500" dirty="0" err="1"/>
              <a:t>त्वरित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,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सोलर-सिस्टम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बाहर</a:t>
            </a:r>
            <a:r>
              <a:rPr lang="en-US" sz="1500" dirty="0"/>
              <a:t> </a:t>
            </a:r>
            <a:r>
              <a:rPr lang="en-US" sz="1500" dirty="0" err="1"/>
              <a:t>निकल</a:t>
            </a:r>
            <a:r>
              <a:rPr lang="en-US" sz="1500" dirty="0"/>
              <a:t> </a:t>
            </a:r>
            <a:r>
              <a:rPr lang="en-US" sz="1500" dirty="0" err="1"/>
              <a:t>जाएगा</a:t>
            </a:r>
            <a:r>
              <a:rPr lang="en-US" sz="1500" dirty="0"/>
              <a:t>, </a:t>
            </a:r>
            <a:r>
              <a:rPr lang="en-US" sz="1500" dirty="0" err="1"/>
              <a:t>या</a:t>
            </a:r>
            <a:r>
              <a:rPr lang="en-US" sz="1500" dirty="0"/>
              <a:t>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धीमा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सिस्टम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केंद्र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ओर</a:t>
            </a:r>
            <a:r>
              <a:rPr lang="en-US" sz="1500" dirty="0"/>
              <a:t> </a:t>
            </a:r>
            <a:r>
              <a:rPr lang="en-US" sz="1500" dirty="0" err="1"/>
              <a:t>गिरते</a:t>
            </a:r>
            <a:r>
              <a:rPr lang="en-US" sz="1500" dirty="0"/>
              <a:t> </a:t>
            </a:r>
            <a:r>
              <a:rPr lang="en-US" sz="1500" dirty="0" err="1"/>
              <a:t>समय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धूमकेतु</a:t>
            </a:r>
            <a:r>
              <a:rPr lang="en-US" sz="1500" dirty="0"/>
              <a:t> (</a:t>
            </a:r>
            <a:r>
              <a:rPr lang="en-US" sz="1500" dirty="0" err="1"/>
              <a:t>कॉमेट</a:t>
            </a:r>
            <a:r>
              <a:rPr lang="en-US" sz="1500" dirty="0"/>
              <a:t>) </a:t>
            </a:r>
            <a:r>
              <a:rPr lang="en-US" sz="1500" dirty="0" err="1"/>
              <a:t>बन</a:t>
            </a:r>
            <a:r>
              <a:rPr lang="en-US" sz="1500" dirty="0"/>
              <a:t> </a:t>
            </a:r>
            <a:r>
              <a:rPr lang="en-US" sz="1500" dirty="0" err="1"/>
              <a:t>जाएगा</a:t>
            </a:r>
            <a:r>
              <a:rPr lang="en-US" sz="15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922169" y="4749006"/>
            <a:ext cx="12929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बर्फ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ब्लॉक्स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511969" y="5767407"/>
            <a:ext cx="27431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अगर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इन</a:t>
            </a:r>
            <a:r>
              <a:rPr lang="en-US" sz="1500" dirty="0"/>
              <a:t> </a:t>
            </a:r>
            <a:r>
              <a:rPr lang="en-US" sz="1500" dirty="0" err="1"/>
              <a:t>ग्रहों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करीब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नज़र</a:t>
            </a:r>
            <a:r>
              <a:rPr lang="en-US" sz="1500" dirty="0"/>
              <a:t> </a:t>
            </a:r>
            <a:r>
              <a:rPr lang="en-US" sz="1500" dirty="0" err="1"/>
              <a:t>डालें</a:t>
            </a:r>
            <a:r>
              <a:rPr lang="en-US" sz="1500" dirty="0"/>
              <a:t>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3559969" y="7169041"/>
            <a:ext cx="3711575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 smtClean="0"/>
              <a:t>ग्रह</a:t>
            </a:r>
            <a:r>
              <a:rPr lang="en-US" sz="1500" dirty="0" smtClean="0"/>
              <a:t> </a:t>
            </a:r>
            <a:r>
              <a:rPr lang="en-US" sz="1500" dirty="0" err="1"/>
              <a:t>जल</a:t>
            </a:r>
            <a:r>
              <a:rPr lang="en-US" sz="1500" dirty="0"/>
              <a:t> </a:t>
            </a:r>
            <a:r>
              <a:rPr lang="en-US" sz="1500" dirty="0" err="1"/>
              <a:t>रहा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गर्म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4774803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424738" cy="98028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75778" name="Picture 2" descr="C:\Users\HP\Desktop\1000 BILLION SUNS\PIX\milSoleils7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68"/>
            <a:ext cx="7466013" cy="980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40769" y="7245241"/>
            <a:ext cx="3711575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 smtClean="0"/>
              <a:t>चलो</a:t>
            </a:r>
            <a:r>
              <a:rPr lang="en-US" sz="1500" dirty="0" smtClean="0"/>
              <a:t> </a:t>
            </a:r>
            <a:r>
              <a:rPr lang="en-US" sz="1500" dirty="0" err="1"/>
              <a:t>उन्हें</a:t>
            </a:r>
            <a:r>
              <a:rPr lang="en-US" sz="1500" dirty="0"/>
              <a:t> </a:t>
            </a:r>
            <a:r>
              <a:rPr lang="en-US" sz="1500" dirty="0" err="1"/>
              <a:t>करीब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देखें</a:t>
            </a:r>
            <a:r>
              <a:rPr lang="en-US" sz="15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511969" y="306576"/>
            <a:ext cx="27432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हाँ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बात</a:t>
            </a:r>
            <a:r>
              <a:rPr lang="en-US" sz="1500" dirty="0"/>
              <a:t> </a:t>
            </a:r>
            <a:r>
              <a:rPr lang="en-US" sz="1500" dirty="0" err="1"/>
              <a:t>पक्की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!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गठन</a:t>
            </a:r>
            <a:r>
              <a:rPr lang="en-US" sz="1500" dirty="0" smtClean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समय</a:t>
            </a:r>
            <a:r>
              <a:rPr lang="en-US" sz="1500" dirty="0"/>
              <a:t>, </a:t>
            </a:r>
            <a:r>
              <a:rPr lang="en-US" sz="1500" dirty="0" err="1"/>
              <a:t>सभी</a:t>
            </a:r>
            <a:r>
              <a:rPr lang="en-US" sz="1500" dirty="0"/>
              <a:t> </a:t>
            </a:r>
            <a:r>
              <a:rPr lang="en-US" sz="1500" dirty="0" err="1"/>
              <a:t>ग्रह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परमाणु</a:t>
            </a:r>
            <a:r>
              <a:rPr lang="en-US" sz="1500" dirty="0"/>
              <a:t> </a:t>
            </a:r>
            <a:r>
              <a:rPr lang="en-US" sz="1500" dirty="0" err="1"/>
              <a:t>रिएक्टर</a:t>
            </a:r>
            <a:r>
              <a:rPr lang="en-US" sz="1500" dirty="0"/>
              <a:t> </a:t>
            </a:r>
            <a:r>
              <a:rPr lang="en-US" sz="1500" dirty="0" err="1"/>
              <a:t>जैसे</a:t>
            </a:r>
            <a:r>
              <a:rPr lang="en-US" sz="1500" dirty="0"/>
              <a:t> </a:t>
            </a:r>
            <a:r>
              <a:rPr lang="en-US" sz="1500" dirty="0" err="1"/>
              <a:t>थे</a:t>
            </a:r>
            <a:r>
              <a:rPr lang="en-US" sz="1500" dirty="0"/>
              <a:t>!?</a:t>
            </a:r>
          </a:p>
        </p:txBody>
      </p:sp>
      <p:sp>
        <p:nvSpPr>
          <p:cNvPr id="5" name="Rectangle 4"/>
          <p:cNvSpPr/>
          <p:nvPr/>
        </p:nvSpPr>
        <p:spPr>
          <a:xfrm>
            <a:off x="4321969" y="862806"/>
            <a:ext cx="2438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500" dirty="0"/>
              <a:t>क्या</a:t>
            </a:r>
            <a:r>
              <a:rPr lang="en-US" sz="1500" dirty="0" smtClean="0"/>
              <a:t> </a:t>
            </a:r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en-US" sz="1500" dirty="0" err="1"/>
              <a:t>सच</a:t>
            </a:r>
            <a:r>
              <a:rPr lang="en-US" sz="1500" dirty="0"/>
              <a:t> </a:t>
            </a:r>
            <a:r>
              <a:rPr lang="en-US" sz="1500" dirty="0" err="1" smtClean="0"/>
              <a:t>में</a:t>
            </a:r>
            <a:r>
              <a:rPr lang="en-US" sz="1500" dirty="0" smtClean="0"/>
              <a:t> </a:t>
            </a:r>
            <a:r>
              <a:rPr lang="hi-IN" sz="1500" dirty="0"/>
              <a:t>वैसे</a:t>
            </a:r>
            <a:r>
              <a:rPr lang="en-US" sz="1500" dirty="0" smtClean="0"/>
              <a:t> </a:t>
            </a:r>
            <a:r>
              <a:rPr lang="en-US" sz="1500" dirty="0" err="1"/>
              <a:t>थे</a:t>
            </a:r>
            <a:r>
              <a:rPr lang="en-US" sz="1500" dirty="0" smtClean="0"/>
              <a:t>?</a:t>
            </a:r>
            <a:br>
              <a:rPr lang="en-US" sz="1500" dirty="0" smtClean="0"/>
            </a:br>
            <a:r>
              <a:rPr lang="en-US" sz="1500" dirty="0" smtClean="0"/>
              <a:t> </a:t>
            </a:r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en-US" sz="1500" dirty="0" err="1"/>
              <a:t>अभी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उसी</a:t>
            </a:r>
            <a:r>
              <a:rPr lang="en-US" sz="1500" dirty="0"/>
              <a:t> </a:t>
            </a:r>
            <a:r>
              <a:rPr lang="en-US" sz="1500" dirty="0" err="1"/>
              <a:t>फ्यूज़न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कारण</a:t>
            </a:r>
            <a:r>
              <a:rPr lang="en-US" sz="1500" dirty="0"/>
              <a:t> </a:t>
            </a:r>
            <a:r>
              <a:rPr lang="en-US" sz="1500" dirty="0" err="1"/>
              <a:t>पृथ्वी</a:t>
            </a:r>
            <a:r>
              <a:rPr lang="en-US" sz="1500" dirty="0"/>
              <a:t> </a:t>
            </a:r>
            <a:r>
              <a:rPr lang="en-US" sz="1500" dirty="0" err="1"/>
              <a:t>अपने</a:t>
            </a:r>
            <a:r>
              <a:rPr lang="en-US" sz="1500" dirty="0"/>
              <a:t> </a:t>
            </a:r>
            <a:r>
              <a:rPr lang="en-US" sz="1500" dirty="0" err="1"/>
              <a:t>अन्तर्भाग</a:t>
            </a:r>
            <a:r>
              <a:rPr lang="en-US" sz="1500" dirty="0"/>
              <a:t> (</a:t>
            </a:r>
            <a:r>
              <a:rPr lang="en-US" sz="1500" dirty="0" err="1"/>
              <a:t>कोर</a:t>
            </a:r>
            <a:r>
              <a:rPr lang="en-US" sz="1500" dirty="0"/>
              <a:t>)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बनाए</a:t>
            </a:r>
            <a:r>
              <a:rPr lang="en-US" sz="1500" dirty="0"/>
              <a:t> </a:t>
            </a:r>
            <a:r>
              <a:rPr lang="en-US" sz="1500" dirty="0" err="1"/>
              <a:t>रखती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3788569" y="3816241"/>
            <a:ext cx="70243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ऐसा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892970" y="5869176"/>
            <a:ext cx="21335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पृथ्वी</a:t>
            </a:r>
            <a:r>
              <a:rPr lang="en-US" sz="1500" dirty="0"/>
              <a:t> </a:t>
            </a:r>
            <a:r>
              <a:rPr lang="en-US" sz="1500" dirty="0" err="1"/>
              <a:t>उन</a:t>
            </a:r>
            <a:r>
              <a:rPr lang="en-US" sz="1500" dirty="0"/>
              <a:t> </a:t>
            </a:r>
            <a:r>
              <a:rPr lang="en-US" sz="1500" dirty="0" err="1"/>
              <a:t>सभी</a:t>
            </a:r>
            <a:r>
              <a:rPr lang="en-US" sz="1500" dirty="0"/>
              <a:t> </a:t>
            </a:r>
            <a:r>
              <a:rPr lang="en-US" sz="1500" dirty="0" err="1"/>
              <a:t>उल्कापिंडों</a:t>
            </a:r>
            <a:r>
              <a:rPr lang="en-US" sz="1500" dirty="0"/>
              <a:t> </a:t>
            </a:r>
            <a:r>
              <a:rPr lang="en-US" sz="1500" dirty="0" err="1"/>
              <a:t>द्वारा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गर्म</a:t>
            </a:r>
            <a:r>
              <a:rPr lang="en-US" sz="1500" dirty="0"/>
              <a:t> </a:t>
            </a:r>
            <a:r>
              <a:rPr lang="en-US" sz="1500" dirty="0" err="1"/>
              <a:t>होती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उससे</a:t>
            </a:r>
            <a:r>
              <a:rPr lang="en-US" sz="1500" dirty="0"/>
              <a:t> </a:t>
            </a:r>
            <a:r>
              <a:rPr lang="en-US" sz="1500" dirty="0" err="1"/>
              <a:t>आकर</a:t>
            </a:r>
            <a:r>
              <a:rPr lang="en-US" sz="1500" dirty="0"/>
              <a:t> </a:t>
            </a:r>
            <a:r>
              <a:rPr lang="en-US" sz="1500" dirty="0" err="1"/>
              <a:t>टकराते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930947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424738" cy="98028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075" name="Picture 3" descr="C:\Users\HP\Desktop\1000 BILLION SUNS\PIX\milSoleils7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0" y="-1"/>
            <a:ext cx="7443788" cy="980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5769" y="458976"/>
            <a:ext cx="287337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आर्ची</a:t>
            </a:r>
            <a:r>
              <a:rPr lang="en-US" sz="1500" dirty="0"/>
              <a:t>, </a:t>
            </a:r>
            <a:r>
              <a:rPr lang="en-US" sz="1500" dirty="0" err="1"/>
              <a:t>मेरा</a:t>
            </a:r>
            <a:r>
              <a:rPr lang="en-US" sz="1500" dirty="0"/>
              <a:t> </a:t>
            </a:r>
            <a:r>
              <a:rPr lang="en-US" sz="1500" dirty="0" err="1"/>
              <a:t>इंतज़ार</a:t>
            </a:r>
            <a:r>
              <a:rPr lang="en-US" sz="1500" dirty="0"/>
              <a:t> </a:t>
            </a:r>
            <a:r>
              <a:rPr lang="en-US" sz="1500" dirty="0" err="1"/>
              <a:t>करना</a:t>
            </a:r>
            <a:r>
              <a:rPr lang="en-US" sz="1500" dirty="0"/>
              <a:t>!!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सावधान</a:t>
            </a:r>
            <a:r>
              <a:rPr lang="en-US" sz="1500" dirty="0" smtClean="0"/>
              <a:t> </a:t>
            </a:r>
            <a:r>
              <a:rPr lang="en-US" sz="1500" dirty="0" err="1"/>
              <a:t>रहना</a:t>
            </a:r>
            <a:r>
              <a:rPr lang="en-US" sz="1500" dirty="0"/>
              <a:t> </a:t>
            </a:r>
            <a:r>
              <a:rPr lang="en-US" sz="1500" dirty="0" err="1"/>
              <a:t>क्योंकि</a:t>
            </a:r>
            <a:r>
              <a:rPr lang="en-US" sz="1500" dirty="0"/>
              <a:t> </a:t>
            </a:r>
            <a:r>
              <a:rPr lang="en-US" sz="1500" dirty="0" err="1"/>
              <a:t>ज्वालामुखी</a:t>
            </a:r>
            <a:r>
              <a:rPr lang="en-US" sz="1500" dirty="0"/>
              <a:t> </a:t>
            </a:r>
            <a:r>
              <a:rPr lang="en-US" sz="1500" dirty="0" err="1"/>
              <a:t>गतिविधि</a:t>
            </a:r>
            <a:r>
              <a:rPr lang="en-US" sz="1500" dirty="0"/>
              <a:t> </a:t>
            </a:r>
            <a:r>
              <a:rPr lang="en-US" sz="1500" dirty="0" err="1"/>
              <a:t>अभी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बेहद</a:t>
            </a:r>
            <a:r>
              <a:rPr lang="en-US" sz="1500" dirty="0"/>
              <a:t> </a:t>
            </a:r>
            <a:r>
              <a:rPr lang="en-US" sz="1500" dirty="0" err="1"/>
              <a:t>प्रचंड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959769" y="1675943"/>
            <a:ext cx="15001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अरे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... </a:t>
            </a:r>
            <a:r>
              <a:rPr lang="en-US" sz="1500" dirty="0" err="1"/>
              <a:t>हमेशा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r>
              <a:rPr lang="en-US" sz="1500" dirty="0" err="1"/>
              <a:t>कांच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दुकान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बैल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.... </a:t>
            </a:r>
          </a:p>
        </p:txBody>
      </p:sp>
      <p:sp>
        <p:nvSpPr>
          <p:cNvPr id="6" name="Rectangle 5"/>
          <p:cNvSpPr/>
          <p:nvPr/>
        </p:nvSpPr>
        <p:spPr>
          <a:xfrm>
            <a:off x="4017169" y="613608"/>
            <a:ext cx="2819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टायरसिअस</a:t>
            </a:r>
            <a:r>
              <a:rPr lang="en-US" sz="1500" dirty="0"/>
              <a:t> ...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तुम्हारी</a:t>
            </a:r>
            <a:r>
              <a:rPr lang="en-US" sz="1500" dirty="0"/>
              <a:t> </a:t>
            </a:r>
            <a:r>
              <a:rPr lang="en-US" sz="1500" dirty="0" err="1"/>
              <a:t>पूंछ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वक्र</a:t>
            </a:r>
            <a:r>
              <a:rPr lang="en-US" sz="1500" dirty="0"/>
              <a:t> </a:t>
            </a:r>
            <a:r>
              <a:rPr lang="en-US" sz="1500" dirty="0" err="1"/>
              <a:t>दुबारा</a:t>
            </a:r>
            <a:r>
              <a:rPr lang="en-US" sz="1500" dirty="0"/>
              <a:t> </a:t>
            </a:r>
            <a:r>
              <a:rPr lang="en-US" sz="1500" dirty="0" err="1"/>
              <a:t>वापस</a:t>
            </a:r>
            <a:r>
              <a:rPr lang="en-US" sz="1500" dirty="0"/>
              <a:t> आ </a:t>
            </a:r>
            <a:r>
              <a:rPr lang="en-US" sz="1500" dirty="0" err="1"/>
              <a:t>गया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4855369" y="3301206"/>
            <a:ext cx="120981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अरे</a:t>
            </a:r>
            <a:r>
              <a:rPr lang="en-US" sz="1500" dirty="0"/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3255169" y="4278157"/>
            <a:ext cx="32385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अच्छा</a:t>
            </a:r>
            <a:r>
              <a:rPr lang="en-US" sz="1500" dirty="0"/>
              <a:t>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यहाँ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ग्रह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 smtClean="0"/>
              <a:t>मूस</a:t>
            </a:r>
            <a:r>
              <a:rPr lang="hi-IN" sz="1500" dirty="0" smtClean="0"/>
              <a:t>ला</a:t>
            </a:r>
            <a:r>
              <a:rPr lang="en-US" sz="1500" dirty="0" err="1" smtClean="0"/>
              <a:t>धार</a:t>
            </a:r>
            <a:r>
              <a:rPr lang="en-US" sz="1500" dirty="0" smtClean="0"/>
              <a:t> </a:t>
            </a:r>
            <a:r>
              <a:rPr lang="en-US" sz="1500" dirty="0" err="1"/>
              <a:t>बारिश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उल्कापिंडों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निशान</a:t>
            </a:r>
            <a:r>
              <a:rPr lang="en-US" sz="1500" dirty="0"/>
              <a:t> </a:t>
            </a:r>
            <a:r>
              <a:rPr lang="en-US" sz="1500" dirty="0" err="1"/>
              <a:t>धीरे-धीरे</a:t>
            </a:r>
            <a:r>
              <a:rPr lang="en-US" sz="1500" dirty="0"/>
              <a:t> </a:t>
            </a:r>
            <a:r>
              <a:rPr lang="en-US" sz="1500" dirty="0" err="1"/>
              <a:t>धुल</a:t>
            </a:r>
            <a:r>
              <a:rPr lang="en-US" sz="1500" dirty="0"/>
              <a:t> </a:t>
            </a:r>
            <a:r>
              <a:rPr lang="en-US" sz="1500" dirty="0" err="1"/>
              <a:t>जाते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दस</a:t>
            </a:r>
            <a:r>
              <a:rPr lang="en-US" sz="1500" dirty="0"/>
              <a:t> </a:t>
            </a:r>
            <a:r>
              <a:rPr lang="en-US" sz="1500" dirty="0" err="1"/>
              <a:t>बिलियन</a:t>
            </a:r>
            <a:r>
              <a:rPr lang="en-US" sz="1500" dirty="0"/>
              <a:t> </a:t>
            </a:r>
            <a:r>
              <a:rPr lang="en-US" sz="1500" dirty="0" err="1"/>
              <a:t>वर्ष</a:t>
            </a:r>
            <a:r>
              <a:rPr lang="en-US" sz="1500" dirty="0"/>
              <a:t> </a:t>
            </a:r>
            <a:r>
              <a:rPr lang="en-US" sz="1500" dirty="0" err="1"/>
              <a:t>पुराने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ब्रह्मांड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विकिरण</a:t>
            </a:r>
            <a:r>
              <a:rPr lang="en-US" sz="1500" dirty="0"/>
              <a:t> </a:t>
            </a:r>
            <a:r>
              <a:rPr lang="en-US" sz="1500" dirty="0" err="1"/>
              <a:t>तापमान</a:t>
            </a:r>
            <a:r>
              <a:rPr lang="en-US" sz="1500" dirty="0"/>
              <a:t> 4 </a:t>
            </a:r>
            <a:r>
              <a:rPr lang="en-US" sz="1500" dirty="0" err="1"/>
              <a:t>डिग्री</a:t>
            </a:r>
            <a:r>
              <a:rPr lang="en-US" sz="1500" dirty="0"/>
              <a:t> </a:t>
            </a:r>
            <a:r>
              <a:rPr lang="en-US" sz="1500" dirty="0" err="1"/>
              <a:t>केल्विन</a:t>
            </a:r>
            <a:r>
              <a:rPr lang="en-US" sz="1500" dirty="0"/>
              <a:t> </a:t>
            </a:r>
            <a:r>
              <a:rPr lang="en-US" sz="1500" dirty="0" err="1"/>
              <a:t>तक</a:t>
            </a:r>
            <a:r>
              <a:rPr lang="en-US" sz="1500" dirty="0"/>
              <a:t> </a:t>
            </a:r>
            <a:r>
              <a:rPr lang="en-US" sz="1500" dirty="0" err="1"/>
              <a:t>गिर</a:t>
            </a:r>
            <a:r>
              <a:rPr lang="en-US" sz="1500" dirty="0"/>
              <a:t> </a:t>
            </a:r>
            <a:r>
              <a:rPr lang="en-US" sz="1500" dirty="0" err="1"/>
              <a:t>गया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2645569" y="7187406"/>
            <a:ext cx="40386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नई</a:t>
            </a:r>
            <a:r>
              <a:rPr lang="en-US" sz="1500" dirty="0"/>
              <a:t> </a:t>
            </a:r>
            <a:r>
              <a:rPr lang="en-US" sz="1500" dirty="0" err="1"/>
              <a:t>कहानी</a:t>
            </a:r>
            <a:r>
              <a:rPr lang="en-US" sz="1500" dirty="0"/>
              <a:t> </a:t>
            </a:r>
            <a:r>
              <a:rPr lang="en-US" sz="1500" dirty="0" err="1"/>
              <a:t>शुरू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पाएंगे</a:t>
            </a:r>
            <a:r>
              <a:rPr lang="en-US" sz="1500" dirty="0"/>
              <a:t>: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smtClean="0"/>
              <a:t>"</a:t>
            </a:r>
            <a:r>
              <a:rPr lang="en-US" sz="1500" dirty="0"/>
              <a:t>द </a:t>
            </a:r>
            <a:r>
              <a:rPr lang="en-US" sz="1500" dirty="0" err="1"/>
              <a:t>बायोलॉजिकॉन</a:t>
            </a:r>
            <a:r>
              <a:rPr lang="en-US" sz="1500" dirty="0"/>
              <a:t>".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मैं</a:t>
            </a:r>
            <a:r>
              <a:rPr lang="en-US" sz="1500" dirty="0" smtClean="0"/>
              <a:t> </a:t>
            </a:r>
            <a:r>
              <a:rPr lang="en-US" sz="1500" dirty="0" err="1"/>
              <a:t>सोफी</a:t>
            </a:r>
            <a:r>
              <a:rPr lang="en-US" sz="1500" dirty="0"/>
              <a:t> </a:t>
            </a:r>
            <a:r>
              <a:rPr lang="en-US" sz="1500" dirty="0" err="1"/>
              <a:t>हूँ</a:t>
            </a:r>
            <a:r>
              <a:rPr lang="en-US" sz="1500" dirty="0"/>
              <a:t>,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सीधे</a:t>
            </a:r>
            <a:r>
              <a:rPr lang="en-US" sz="1500" dirty="0"/>
              <a:t> </a:t>
            </a:r>
            <a:r>
              <a:rPr lang="en-US" sz="1500" dirty="0" err="1"/>
              <a:t>तुमसे</a:t>
            </a:r>
            <a:r>
              <a:rPr lang="en-US" sz="1500" dirty="0"/>
              <a:t> </a:t>
            </a:r>
            <a:r>
              <a:rPr lang="en-US" sz="1500" dirty="0" err="1"/>
              <a:t>ब्रह्मांड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बोल</a:t>
            </a:r>
            <a:r>
              <a:rPr lang="en-US" sz="1500" dirty="0"/>
              <a:t> </a:t>
            </a:r>
            <a:r>
              <a:rPr lang="en-US" sz="1500" dirty="0" err="1"/>
              <a:t>रही</a:t>
            </a:r>
            <a:r>
              <a:rPr lang="en-US" sz="1500" dirty="0"/>
              <a:t> </a:t>
            </a:r>
            <a:r>
              <a:rPr lang="en-US" sz="1500" dirty="0" err="1"/>
              <a:t>हूँ</a:t>
            </a:r>
            <a:r>
              <a:rPr lang="en-US" sz="1500" dirty="0"/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60269" y="8863806"/>
            <a:ext cx="10668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solidFill>
                  <a:srgbClr val="FF0000"/>
                </a:solidFill>
              </a:rPr>
              <a:t> </a:t>
            </a:r>
            <a:r>
              <a:rPr lang="en-US" sz="1500" dirty="0" err="1" smtClean="0">
                <a:solidFill>
                  <a:srgbClr val="FF0000"/>
                </a:solidFill>
              </a:rPr>
              <a:t>समाप्त</a:t>
            </a:r>
            <a:endParaRPr lang="en-US" sz="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813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424738" cy="98028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8194" name="Picture 2" descr="C:\Users\HP\Desktop\1000 BILLION SUNS\PIX\milSoleils08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85"/>
            <a:ext cx="7424738" cy="978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845969" y="7111206"/>
            <a:ext cx="113189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 smtClean="0"/>
              <a:t>चलो</a:t>
            </a:r>
            <a:r>
              <a:rPr lang="en-US" sz="1500" dirty="0"/>
              <a:t>, </a:t>
            </a:r>
            <a:r>
              <a:rPr lang="en-US" sz="1500" dirty="0" err="1"/>
              <a:t>ठीक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!</a:t>
            </a:r>
          </a:p>
        </p:txBody>
      </p:sp>
      <p:sp>
        <p:nvSpPr>
          <p:cNvPr id="4" name="Rectangle 3"/>
          <p:cNvSpPr/>
          <p:nvPr/>
        </p:nvSpPr>
        <p:spPr>
          <a:xfrm>
            <a:off x="1959769" y="234841"/>
            <a:ext cx="222208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मेरे</a:t>
            </a:r>
            <a:r>
              <a:rPr lang="en-US" sz="1500" dirty="0"/>
              <a:t> </a:t>
            </a:r>
            <a:r>
              <a:rPr lang="en-US" sz="1500" dirty="0" err="1"/>
              <a:t>मित्र</a:t>
            </a:r>
            <a:r>
              <a:rPr lang="en-US" sz="1500" dirty="0"/>
              <a:t>,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पदार्थ</a:t>
            </a:r>
            <a:r>
              <a:rPr lang="en-US" sz="1500" dirty="0"/>
              <a:t> (</a:t>
            </a:r>
            <a:r>
              <a:rPr lang="en-US" sz="1500" dirty="0" err="1"/>
              <a:t>मैटर</a:t>
            </a:r>
            <a:r>
              <a:rPr lang="en-US" sz="1500" dirty="0"/>
              <a:t>)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329499" y="1015206"/>
            <a:ext cx="161147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 smtClean="0"/>
              <a:t>तो</a:t>
            </a:r>
            <a:r>
              <a:rPr lang="en-US" sz="1500" dirty="0" smtClean="0"/>
              <a:t> </a:t>
            </a:r>
            <a:r>
              <a:rPr lang="en-US" sz="1500" dirty="0" err="1"/>
              <a:t>तुम</a:t>
            </a:r>
            <a:r>
              <a:rPr lang="en-US" sz="1500" dirty="0"/>
              <a:t>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वापस</a:t>
            </a:r>
            <a:r>
              <a:rPr lang="en-US" sz="1500" dirty="0" smtClean="0"/>
              <a:t> </a:t>
            </a:r>
            <a:r>
              <a:rPr lang="en-US" sz="1500" dirty="0" err="1" smtClean="0"/>
              <a:t>आए</a:t>
            </a:r>
            <a:r>
              <a:rPr lang="en-US" sz="1500" dirty="0" smtClean="0"/>
              <a:t> </a:t>
            </a:r>
            <a:r>
              <a:rPr lang="en-US" sz="1500" dirty="0" err="1"/>
              <a:t>हो</a:t>
            </a:r>
            <a:r>
              <a:rPr lang="en-US" sz="15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4343658" y="842208"/>
            <a:ext cx="24929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शुरुआत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भगवान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आत्मा</a:t>
            </a:r>
            <a:r>
              <a:rPr lang="en-US" sz="1500" dirty="0"/>
              <a:t> </a:t>
            </a:r>
            <a:r>
              <a:rPr lang="en-US" sz="1500" dirty="0" err="1"/>
              <a:t>पानी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ऊपर</a:t>
            </a:r>
            <a:r>
              <a:rPr lang="en-US" sz="1500" dirty="0"/>
              <a:t> </a:t>
            </a:r>
            <a:r>
              <a:rPr lang="en-US" sz="1500" dirty="0" err="1"/>
              <a:t>तैरती</a:t>
            </a:r>
            <a:r>
              <a:rPr lang="en-US" sz="1500" dirty="0"/>
              <a:t> </a:t>
            </a:r>
            <a:r>
              <a:rPr lang="en-US" sz="1500" dirty="0" err="1"/>
              <a:t>थी</a:t>
            </a:r>
            <a:r>
              <a:rPr lang="en-US" sz="1500" dirty="0"/>
              <a:t> ...</a:t>
            </a:r>
          </a:p>
        </p:txBody>
      </p:sp>
      <p:sp>
        <p:nvSpPr>
          <p:cNvPr id="7" name="Rectangle 6"/>
          <p:cNvSpPr/>
          <p:nvPr/>
        </p:nvSpPr>
        <p:spPr>
          <a:xfrm>
            <a:off x="6474200" y="2920206"/>
            <a:ext cx="6671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जल्दी</a:t>
            </a:r>
            <a:r>
              <a:rPr lang="en-US" sz="1400" dirty="0"/>
              <a:t>..</a:t>
            </a:r>
          </a:p>
        </p:txBody>
      </p:sp>
      <p:sp>
        <p:nvSpPr>
          <p:cNvPr id="8" name="Rectangle 7"/>
          <p:cNvSpPr/>
          <p:nvPr/>
        </p:nvSpPr>
        <p:spPr>
          <a:xfrm>
            <a:off x="2645569" y="5566608"/>
            <a:ext cx="114967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बंद</a:t>
            </a:r>
            <a:r>
              <a:rPr lang="en-US" sz="1500" dirty="0"/>
              <a:t> </a:t>
            </a:r>
            <a:r>
              <a:rPr lang="en-US" sz="1500" dirty="0" err="1"/>
              <a:t>करो</a:t>
            </a:r>
            <a:r>
              <a:rPr lang="en-US" sz="1500" dirty="0"/>
              <a:t>, </a:t>
            </a:r>
            <a:endParaRPr lang="en-US" sz="1500" dirty="0" smtClean="0"/>
          </a:p>
          <a:p>
            <a:pPr algn="ctr"/>
            <a:r>
              <a:rPr lang="hi-IN" sz="1500" dirty="0" smtClean="0"/>
              <a:t>मूर्ति</a:t>
            </a:r>
            <a:r>
              <a:rPr lang="en-US" sz="1500" dirty="0" smtClean="0"/>
              <a:t>-</a:t>
            </a:r>
            <a:r>
              <a:rPr lang="en-US" sz="1500" dirty="0" err="1" smtClean="0"/>
              <a:t>ध्वंसक</a:t>
            </a:r>
            <a:r>
              <a:rPr lang="en-US" sz="1500" dirty="0"/>
              <a:t>!</a:t>
            </a:r>
          </a:p>
        </p:txBody>
      </p:sp>
      <p:sp>
        <p:nvSpPr>
          <p:cNvPr id="9" name="Rectangle 8"/>
          <p:cNvSpPr/>
          <p:nvPr/>
        </p:nvSpPr>
        <p:spPr>
          <a:xfrm>
            <a:off x="860750" y="6596171"/>
            <a:ext cx="219803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चलो</a:t>
            </a:r>
            <a:r>
              <a:rPr lang="en-US" sz="1500" dirty="0"/>
              <a:t>,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चमत्कार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देखो</a:t>
            </a:r>
            <a:r>
              <a:rPr lang="en-US" sz="15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34594" y="6629755"/>
            <a:ext cx="3711575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 smtClean="0"/>
              <a:t>नहीं</a:t>
            </a:r>
            <a:r>
              <a:rPr lang="en-US" sz="1500" dirty="0" smtClean="0"/>
              <a:t>! </a:t>
            </a:r>
            <a:r>
              <a:rPr lang="en-US" sz="1500" dirty="0" err="1"/>
              <a:t>उसे</a:t>
            </a:r>
            <a:r>
              <a:rPr lang="en-US" sz="1500" dirty="0"/>
              <a:t> </a:t>
            </a:r>
            <a:r>
              <a:rPr lang="en-US" sz="1500" dirty="0" err="1" smtClean="0"/>
              <a:t>अभी</a:t>
            </a:r>
            <a:r>
              <a:rPr lang="en-US" sz="1500" dirty="0" smtClean="0"/>
              <a:t> </a:t>
            </a:r>
            <a:r>
              <a:rPr lang="hi-IN" sz="1500" dirty="0" smtClean="0"/>
              <a:t>एक</a:t>
            </a:r>
            <a:r>
              <a:rPr lang="en-US" sz="1500" dirty="0" smtClean="0"/>
              <a:t> </a:t>
            </a:r>
            <a:r>
              <a:rPr lang="hi-IN" sz="1500" dirty="0" smtClean="0"/>
              <a:t>टेक</a:t>
            </a:r>
            <a:r>
              <a:rPr lang="en-US" sz="1500" dirty="0" smtClean="0"/>
              <a:t> </a:t>
            </a:r>
            <a:r>
              <a:rPr lang="hi-IN" sz="1500" dirty="0" smtClean="0"/>
              <a:t>मिली</a:t>
            </a:r>
            <a:r>
              <a:rPr lang="en-US" sz="1500" dirty="0" smtClean="0"/>
              <a:t> </a:t>
            </a:r>
            <a:r>
              <a:rPr lang="hi-IN" sz="1500" dirty="0" smtClean="0"/>
              <a:t>है.</a:t>
            </a:r>
            <a:r>
              <a:rPr lang="en-US" sz="1500" dirty="0" smtClean="0"/>
              <a:t>...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931987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424738" cy="9802813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5769" y="650874"/>
            <a:ext cx="126348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अरे</a:t>
            </a:r>
            <a:r>
              <a:rPr lang="en-US" sz="1500" dirty="0"/>
              <a:t>,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?</a:t>
            </a:r>
          </a:p>
        </p:txBody>
      </p:sp>
      <p:pic>
        <p:nvPicPr>
          <p:cNvPr id="1026" name="Picture 2" descr="C:\Users\HP\Desktop\1000 BILLION SUNS\PIX\milSoleils09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4" y="-17462"/>
            <a:ext cx="7466012" cy="982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35969" y="481806"/>
            <a:ext cx="2286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 smtClean="0"/>
              <a:t>जानते</a:t>
            </a:r>
            <a:r>
              <a:rPr lang="en-US" sz="1500" dirty="0" smtClean="0"/>
              <a:t> </a:t>
            </a:r>
            <a:r>
              <a:rPr lang="hi-IN" sz="1500" dirty="0" smtClean="0"/>
              <a:t>ही</a:t>
            </a:r>
            <a:r>
              <a:rPr lang="en-US" sz="1500" dirty="0" smtClean="0"/>
              <a:t> </a:t>
            </a:r>
            <a:r>
              <a:rPr lang="en-US" sz="1500" dirty="0" err="1" smtClean="0"/>
              <a:t>हैं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वो</a:t>
            </a:r>
            <a:r>
              <a:rPr lang="en-US" sz="1500" dirty="0" smtClean="0"/>
              <a:t> </a:t>
            </a:r>
            <a:r>
              <a:rPr lang="en-US" sz="1500" dirty="0" err="1"/>
              <a:t>क्रोनोट्रॉन</a:t>
            </a:r>
            <a:r>
              <a:rPr lang="en-US" sz="1500" dirty="0"/>
              <a:t> (*)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4702969" y="702596"/>
            <a:ext cx="192071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आज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मौसम</a:t>
            </a:r>
            <a:r>
              <a:rPr lang="en-US" sz="1500" dirty="0"/>
              <a:t> </a:t>
            </a:r>
            <a:r>
              <a:rPr lang="en-US" sz="1500" dirty="0" err="1"/>
              <a:t>कैसा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359569" y="4040376"/>
            <a:ext cx="17526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बिग-बैंग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घटे</a:t>
            </a:r>
            <a:r>
              <a:rPr lang="en-US" sz="1500" dirty="0"/>
              <a:t> 100,000 </a:t>
            </a:r>
            <a:r>
              <a:rPr lang="en-US" sz="1500" dirty="0" err="1"/>
              <a:t>साल</a:t>
            </a:r>
            <a:r>
              <a:rPr lang="en-US" sz="1500" dirty="0"/>
              <a:t> </a:t>
            </a:r>
            <a:r>
              <a:rPr lang="en-US" sz="1500" dirty="0" err="1"/>
              <a:t>बीत</a:t>
            </a:r>
            <a:r>
              <a:rPr lang="en-US" sz="1500" dirty="0"/>
              <a:t> </a:t>
            </a:r>
            <a:r>
              <a:rPr lang="en-US" sz="1500" dirty="0" err="1"/>
              <a:t>चुके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243231" y="2749441"/>
            <a:ext cx="267893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ब्रह्मांड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तापमान</a:t>
            </a:r>
            <a:r>
              <a:rPr lang="en-US" sz="1500" dirty="0"/>
              <a:t> 8000°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435769" y="5033208"/>
            <a:ext cx="24279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 smtClean="0"/>
              <a:t>तरल-पदार्थ</a:t>
            </a:r>
            <a:r>
              <a:rPr lang="en-US" sz="1500" dirty="0" smtClean="0"/>
              <a:t> - </a:t>
            </a:r>
            <a:r>
              <a:rPr lang="en-US" sz="1500" dirty="0" err="1" smtClean="0"/>
              <a:t>लगता</a:t>
            </a:r>
            <a:r>
              <a:rPr lang="en-US" sz="1500" dirty="0" smtClean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वो</a:t>
            </a:r>
            <a:r>
              <a:rPr lang="en-US" sz="1500" dirty="0" smtClean="0"/>
              <a:t> </a:t>
            </a:r>
            <a:r>
              <a:rPr lang="en-US" sz="1500" dirty="0" err="1"/>
              <a:t>पेंदे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जाकर</a:t>
            </a:r>
            <a:r>
              <a:rPr lang="en-US" sz="1500" dirty="0"/>
              <a:t> </a:t>
            </a:r>
            <a:r>
              <a:rPr lang="en-US" sz="1500" dirty="0" err="1"/>
              <a:t>चिपका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1334" y="7928808"/>
            <a:ext cx="12650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 smtClean="0"/>
              <a:t>फिर</a:t>
            </a:r>
            <a:r>
              <a:rPr lang="en-US" sz="1500" dirty="0" smtClean="0"/>
              <a:t> </a:t>
            </a:r>
            <a:r>
              <a:rPr lang="en-US" sz="1500" dirty="0" err="1"/>
              <a:t>दुनिया</a:t>
            </a:r>
            <a:r>
              <a:rPr lang="en-US" sz="1500" dirty="0"/>
              <a:t> </a:t>
            </a:r>
            <a:r>
              <a:rPr lang="hi-IN" sz="1500" dirty="0" smtClean="0"/>
              <a:t>सड़ने</a:t>
            </a:r>
            <a:r>
              <a:rPr lang="en-US" sz="1500" dirty="0" smtClean="0"/>
              <a:t> </a:t>
            </a:r>
            <a:r>
              <a:rPr lang="hi-IN" sz="1500" dirty="0" smtClean="0"/>
              <a:t>लगी</a:t>
            </a:r>
            <a:r>
              <a:rPr lang="hi-IN" sz="1500" dirty="0"/>
              <a:t>. </a:t>
            </a:r>
            <a:endParaRPr lang="en-US" sz="1500" dirty="0"/>
          </a:p>
        </p:txBody>
      </p:sp>
      <p:sp>
        <p:nvSpPr>
          <p:cNvPr id="11" name="Rectangle 10"/>
          <p:cNvSpPr/>
          <p:nvPr/>
        </p:nvSpPr>
        <p:spPr>
          <a:xfrm>
            <a:off x="378233" y="8614608"/>
            <a:ext cx="142554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वास्तव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पेंदा</a:t>
            </a:r>
            <a:r>
              <a:rPr lang="en-US" sz="1500" dirty="0" smtClean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57669" y="5795208"/>
            <a:ext cx="26073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फोटॉन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प्राचीन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ब्रह्मांड</a:t>
            </a:r>
            <a:r>
              <a:rPr lang="en-US" sz="1500" dirty="0" smtClean="0"/>
              <a:t> </a:t>
            </a:r>
            <a:r>
              <a:rPr lang="en-US" sz="1500" dirty="0" err="1" smtClean="0"/>
              <a:t>रेडिएशन</a:t>
            </a:r>
            <a:r>
              <a:rPr lang="en-US" sz="1500" dirty="0" smtClean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अवशेष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31569" y="8482806"/>
            <a:ext cx="12191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मुझे</a:t>
            </a:r>
            <a:r>
              <a:rPr lang="en-US" sz="1500" dirty="0"/>
              <a:t> </a:t>
            </a:r>
            <a:r>
              <a:rPr lang="en-US" sz="1500" dirty="0" err="1"/>
              <a:t>समझ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आया</a:t>
            </a:r>
            <a:r>
              <a:rPr lang="en-US" sz="1500" dirty="0"/>
              <a:t> ...</a:t>
            </a:r>
          </a:p>
        </p:txBody>
      </p:sp>
      <p:sp>
        <p:nvSpPr>
          <p:cNvPr id="3" name="Rectangle 2"/>
          <p:cNvSpPr/>
          <p:nvPr/>
        </p:nvSpPr>
        <p:spPr>
          <a:xfrm>
            <a:off x="991394" y="9394229"/>
            <a:ext cx="3711575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 </a:t>
            </a:r>
            <a:r>
              <a:rPr lang="en-US" sz="1400" dirty="0" smtClean="0"/>
              <a:t> (*)  </a:t>
            </a:r>
            <a:r>
              <a:rPr lang="en-US" sz="1400" dirty="0" err="1"/>
              <a:t>देखें</a:t>
            </a:r>
            <a:r>
              <a:rPr lang="en-US" sz="1400" dirty="0"/>
              <a:t> </a:t>
            </a:r>
            <a:r>
              <a:rPr lang="en-US" sz="1400" dirty="0" err="1"/>
              <a:t>एल्बम</a:t>
            </a:r>
            <a:r>
              <a:rPr lang="en-US" sz="1400" dirty="0"/>
              <a:t> "</a:t>
            </a:r>
            <a:r>
              <a:rPr lang="en-US" sz="1400" dirty="0" err="1"/>
              <a:t>बिग-बैंग</a:t>
            </a:r>
            <a:r>
              <a:rPr lang="en-US" sz="1400" dirty="0"/>
              <a:t>". </a:t>
            </a:r>
          </a:p>
        </p:txBody>
      </p:sp>
    </p:spTree>
    <p:extLst>
      <p:ext uri="{BB962C8B-B14F-4D97-AF65-F5344CB8AC3E}">
        <p14:creationId xmlns:p14="http://schemas.microsoft.com/office/powerpoint/2010/main" val="3004681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2888</TotalTime>
  <Words>7421</Words>
  <Application>Microsoft Office PowerPoint</Application>
  <PresentationFormat>Custom</PresentationFormat>
  <Paragraphs>769</Paragraphs>
  <Slides>75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HP</cp:lastModifiedBy>
  <cp:revision>562</cp:revision>
  <dcterms:created xsi:type="dcterms:W3CDTF">2016-12-13T16:20:56Z</dcterms:created>
  <dcterms:modified xsi:type="dcterms:W3CDTF">2020-08-23T03:37:32Z</dcterms:modified>
</cp:coreProperties>
</file>