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35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09" r:id="rId12"/>
    <p:sldId id="310" r:id="rId13"/>
    <p:sldId id="311" r:id="rId14"/>
    <p:sldId id="312" r:id="rId15"/>
    <p:sldId id="313" r:id="rId16"/>
    <p:sldId id="331" r:id="rId17"/>
    <p:sldId id="315" r:id="rId18"/>
    <p:sldId id="316" r:id="rId19"/>
    <p:sldId id="317" r:id="rId20"/>
    <p:sldId id="318" r:id="rId21"/>
    <p:sldId id="319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8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2" r:id="rId68"/>
    <p:sldId id="293" r:id="rId69"/>
    <p:sldId id="294" r:id="rId70"/>
    <p:sldId id="295" r:id="rId71"/>
    <p:sldId id="297" r:id="rId72"/>
  </p:sldIdLst>
  <p:sldSz cx="7516813" cy="1069816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4" autoAdjust="0"/>
    <p:restoredTop sz="94683" autoAdjust="0"/>
  </p:normalViewPr>
  <p:slideViewPr>
    <p:cSldViewPr>
      <p:cViewPr>
        <p:scale>
          <a:sx n="40" d="100"/>
          <a:sy n="40" d="100"/>
        </p:scale>
        <p:origin x="-2358" y="-252"/>
      </p:cViewPr>
      <p:guideLst>
        <p:guide orient="horz" pos="3370"/>
        <p:guide pos="2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761" y="3323368"/>
            <a:ext cx="6389291" cy="229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522" y="6062293"/>
            <a:ext cx="5261769" cy="27339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49690" y="428424"/>
            <a:ext cx="1691283" cy="91281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841" y="428424"/>
            <a:ext cx="4948568" cy="91281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77" y="6874561"/>
            <a:ext cx="6389291" cy="21247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77" y="4534340"/>
            <a:ext cx="6389291" cy="23402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840" y="2496240"/>
            <a:ext cx="3319926" cy="7060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1047" y="2496240"/>
            <a:ext cx="3319926" cy="7060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842" y="2394705"/>
            <a:ext cx="3321231" cy="99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842" y="3392705"/>
            <a:ext cx="3321231" cy="6163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8438" y="2394705"/>
            <a:ext cx="3322535" cy="99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8438" y="3392705"/>
            <a:ext cx="3322535" cy="6163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42" y="425945"/>
            <a:ext cx="2472980" cy="1812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865" y="425947"/>
            <a:ext cx="4202107" cy="91305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842" y="2238691"/>
            <a:ext cx="2472980" cy="73178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348" y="7488714"/>
            <a:ext cx="4510088" cy="884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3348" y="955901"/>
            <a:ext cx="4510088" cy="64188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348" y="8372801"/>
            <a:ext cx="4510088" cy="1255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841" y="428423"/>
            <a:ext cx="6765132" cy="1783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841" y="2496240"/>
            <a:ext cx="6765132" cy="7060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5841" y="9915615"/>
            <a:ext cx="1753923" cy="56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8245" y="9915615"/>
            <a:ext cx="2380324" cy="56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7049" y="9915615"/>
            <a:ext cx="1753923" cy="56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silence_barrier_empty 02.06.2020\silence_barrier_empty\vide_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4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935" y="8856513"/>
            <a:ext cx="7514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हिंदी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अरविंद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गुप्ता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606" y="5730081"/>
            <a:ext cx="2971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याद</a:t>
            </a:r>
            <a:r>
              <a:rPr lang="en-US" sz="1600" dirty="0"/>
              <a:t> </a:t>
            </a:r>
            <a:r>
              <a:rPr lang="en-US" sz="1600" dirty="0" err="1"/>
              <a:t>रखें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hi-IN" sz="1600" dirty="0" smtClean="0"/>
              <a:t>भूलकर</a:t>
            </a:r>
            <a:r>
              <a:rPr lang="en-US" sz="1600" dirty="0" smtClean="0"/>
              <a:t> </a:t>
            </a:r>
            <a:r>
              <a:rPr lang="hi-IN" sz="1600" dirty="0" smtClean="0"/>
              <a:t>भी</a:t>
            </a:r>
            <a:r>
              <a:rPr lang="en-US" sz="1600" dirty="0" smtClean="0"/>
              <a:t> </a:t>
            </a:r>
            <a:r>
              <a:rPr lang="en-US" sz="1600" dirty="0" err="1" smtClean="0"/>
              <a:t>कोई</a:t>
            </a:r>
            <a:r>
              <a:rPr lang="en-US" sz="1600" dirty="0" smtClean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न </a:t>
            </a:r>
            <a:r>
              <a:rPr lang="en-US" sz="1600" dirty="0" err="1"/>
              <a:t>बनाएं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653493"/>
            <a:ext cx="7516813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i-IN" sz="5400" dirty="0" smtClean="0"/>
              <a:t>ख़ामोशी</a:t>
            </a:r>
            <a:r>
              <a:rPr lang="en-US" sz="5400" dirty="0" smtClean="0"/>
              <a:t> </a:t>
            </a:r>
            <a:r>
              <a:rPr lang="hi-IN" sz="5400" dirty="0" smtClean="0"/>
              <a:t>का</a:t>
            </a:r>
            <a:r>
              <a:rPr lang="en-US" sz="5400" dirty="0" smtClean="0"/>
              <a:t> </a:t>
            </a:r>
            <a:r>
              <a:rPr lang="hi-IN" sz="5400" dirty="0" smtClean="0"/>
              <a:t>बैरियर</a:t>
            </a:r>
            <a:endParaRPr lang="en-US" sz="5400" dirty="0" smtClean="0"/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</a:rPr>
              <a:t>जीन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पियरे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पेटिट</a:t>
            </a:r>
            <a:endParaRPr lang="en-US" sz="32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5400" dirty="0" smtClean="0"/>
              <a:t>THE SILENCE BARRIER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JEAN PIERRE PETIT</a:t>
            </a:r>
          </a:p>
          <a:p>
            <a:pPr algn="ctr">
              <a:lnSpc>
                <a:spcPct val="150000"/>
              </a:lnSpc>
            </a:pP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314" y="9844882"/>
            <a:ext cx="7516812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http://savoir-sans-</a:t>
            </a:r>
            <a:r>
              <a:rPr lang="en-US" sz="2800" dirty="0" err="1"/>
              <a:t>frontieres.com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558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silence_barrier_empty 02.06.2020\silence_barrier_empty\vide_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" y="15081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80" y="167481"/>
            <a:ext cx="7483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वेव-फ्रंट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WAVE FRONTS)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6606" y="1691481"/>
            <a:ext cx="37560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4806" y="1594683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कनवर्जेंट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प्रवाह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नज़र</a:t>
            </a:r>
            <a:r>
              <a:rPr lang="en-US" sz="1500" dirty="0"/>
              <a:t> </a:t>
            </a:r>
            <a:r>
              <a:rPr lang="en-US" sz="1500" dirty="0" err="1"/>
              <a:t>डालेंगे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7022" y="1610816"/>
            <a:ext cx="1632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अगर</a:t>
            </a:r>
            <a:r>
              <a:rPr lang="en-US" sz="1200" dirty="0"/>
              <a:t> V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कम</a:t>
            </a:r>
            <a:r>
              <a:rPr lang="en-US" sz="1200" dirty="0"/>
              <a:t> </a:t>
            </a:r>
            <a:r>
              <a:rPr lang="en-US" sz="1200" dirty="0" err="1" smtClean="0"/>
              <a:t>Vs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M &lt; 1.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806" y="4335651"/>
            <a:ext cx="30480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V,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तरंगों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बढ़ेगी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 smtClean="0"/>
              <a:t>जलस्तर</a:t>
            </a:r>
            <a:r>
              <a:rPr lang="en-US" sz="1500" dirty="0" smtClean="0"/>
              <a:t> </a:t>
            </a:r>
            <a:r>
              <a:rPr lang="en-US" sz="1500" dirty="0" err="1"/>
              <a:t>वही</a:t>
            </a:r>
            <a:r>
              <a:rPr lang="en-US" sz="1500" dirty="0"/>
              <a:t>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रहेगा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1407" y="3723818"/>
            <a:ext cx="2590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V,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तरंगों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उठेगा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धीमी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3806" y="5221506"/>
            <a:ext cx="2104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सुनो</a:t>
            </a:r>
            <a:r>
              <a:rPr lang="en-US" sz="1600" dirty="0"/>
              <a:t> </a:t>
            </a:r>
            <a:r>
              <a:rPr lang="en-US" sz="1600" dirty="0" err="1"/>
              <a:t>आर्ची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</a:p>
          <a:p>
            <a:pPr algn="ctr"/>
            <a:r>
              <a:rPr lang="en-US" sz="1600" dirty="0" err="1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/>
              <a:t>थोड़ा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झुकाओ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806" y="9488706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पैरामीटर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नाटकीय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बदलते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अवरोध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या</a:t>
            </a:r>
            <a:r>
              <a:rPr lang="en-US" sz="1600" dirty="0" smtClean="0"/>
              <a:t> </a:t>
            </a:r>
            <a:r>
              <a:rPr lang="en-US" sz="1600" dirty="0" err="1"/>
              <a:t>वेव-फ्रंट</a:t>
            </a:r>
            <a:r>
              <a:rPr lang="en-US" sz="1600" dirty="0"/>
              <a:t> </a:t>
            </a:r>
            <a:r>
              <a:rPr lang="en-US" sz="1600" dirty="0" err="1"/>
              <a:t>बनता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धीमा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बढ़ता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42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silence_barrier_empty 02.06.2020\silence_barrier_empty\vide_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52" y="45483"/>
            <a:ext cx="7500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</a:rPr>
              <a:t>गोलाकार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रूपरेखा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के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चारों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ओर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बहना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FLOW ROUND A CONTOUR)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361" y="7406481"/>
            <a:ext cx="3118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अच्छा</a:t>
            </a:r>
            <a:r>
              <a:rPr lang="en-US" sz="1600" dirty="0"/>
              <a:t>!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नतीजा</a:t>
            </a:r>
            <a:r>
              <a:rPr lang="en-US" sz="1600" dirty="0"/>
              <a:t> </a:t>
            </a:r>
            <a:r>
              <a:rPr lang="en-US" sz="1600" dirty="0" err="1"/>
              <a:t>निकला</a:t>
            </a:r>
            <a:r>
              <a:rPr lang="en-US" sz="1600" dirty="0"/>
              <a:t>. </a:t>
            </a:r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तेज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/>
              <a:t>कोने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बीम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, </a:t>
            </a:r>
            <a:r>
              <a:rPr lang="en-US" sz="1600" dirty="0" err="1"/>
              <a:t>नाव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पिछले</a:t>
            </a:r>
            <a:r>
              <a:rPr lang="en-US" sz="1600" dirty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(Stern)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पहुंचते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धीमा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एक-समान</a:t>
            </a:r>
            <a:r>
              <a:rPr lang="en-US" sz="1600" dirty="0"/>
              <a:t> </a:t>
            </a:r>
            <a:r>
              <a:rPr lang="en-US" sz="1600" dirty="0" err="1"/>
              <a:t>रहता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नाव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(Bow)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पहुँचता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4006" y="2224881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चीज़ें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चुके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गोलाकार</a:t>
            </a:r>
            <a:r>
              <a:rPr lang="en-US" sz="1500" dirty="0"/>
              <a:t> </a:t>
            </a:r>
            <a:r>
              <a:rPr lang="en-US" sz="1500" dirty="0" err="1"/>
              <a:t>रूपरेखा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प्रवाह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अध्ययन</a:t>
            </a:r>
            <a:r>
              <a:rPr lang="en-US" sz="1500" dirty="0"/>
              <a:t> </a:t>
            </a:r>
            <a:r>
              <a:rPr lang="en-US" sz="1500" dirty="0" err="1"/>
              <a:t>करूंगा</a:t>
            </a:r>
            <a:r>
              <a:rPr lang="en-US" sz="1500" dirty="0"/>
              <a:t>.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व्यवस्था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करूंगा</a:t>
            </a:r>
            <a:r>
              <a:rPr lang="en-US" sz="1500" dirty="0"/>
              <a:t> 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द्रव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, </a:t>
            </a:r>
            <a:r>
              <a:rPr lang="en-US" sz="1500" dirty="0" err="1"/>
              <a:t>सतही</a:t>
            </a:r>
            <a:r>
              <a:rPr lang="en-US" sz="1500" dirty="0"/>
              <a:t> </a:t>
            </a:r>
            <a:r>
              <a:rPr lang="en-US" sz="1500" dirty="0" err="1"/>
              <a:t>तरंगों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6532" y="3748881"/>
            <a:ext cx="2592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 smtClean="0"/>
              <a:t>तीन</a:t>
            </a:r>
            <a:r>
              <a:rPr lang="en-US" sz="1600" dirty="0" smtClean="0"/>
              <a:t> </a:t>
            </a:r>
            <a:r>
              <a:rPr lang="en-US" sz="1600" dirty="0" err="1"/>
              <a:t>कोनों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नाव</a:t>
            </a:r>
            <a:r>
              <a:rPr lang="en-US" sz="1600" dirty="0"/>
              <a:t> </a:t>
            </a:r>
            <a:r>
              <a:rPr lang="en-US" sz="1600" dirty="0" err="1"/>
              <a:t>बनाऊंगा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06" y="4663281"/>
            <a:ext cx="2895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तरल</a:t>
            </a:r>
            <a:r>
              <a:rPr lang="en-US" sz="1500" dirty="0"/>
              <a:t>, </a:t>
            </a:r>
            <a:r>
              <a:rPr lang="en-US" sz="1500" dirty="0" err="1"/>
              <a:t>नाव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धनुष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त्वरण</a:t>
            </a:r>
            <a:r>
              <a:rPr lang="en-US" sz="1500" dirty="0"/>
              <a:t> </a:t>
            </a:r>
            <a:r>
              <a:rPr lang="en-US" sz="1500" dirty="0" err="1" smtClean="0"/>
              <a:t>करेगा</a:t>
            </a:r>
            <a:r>
              <a:rPr lang="en-US" sz="1500" dirty="0" smtClean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कनवर्जेंट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बनाएगा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 rot="303471">
            <a:off x="1153602" y="5722770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>
                <a:solidFill>
                  <a:srgbClr val="FF0000"/>
                </a:solidFill>
              </a:rPr>
              <a:t>धनुष</a:t>
            </a:r>
            <a:r>
              <a:rPr lang="en-US" sz="1000" dirty="0">
                <a:solidFill>
                  <a:srgbClr val="FF0000"/>
                </a:solidFill>
              </a:rPr>
              <a:t> (Bow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कनवर्जेन्ट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503" y="5791975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000" dirty="0" smtClean="0">
                <a:solidFill>
                  <a:srgbClr val="FF0000"/>
                </a:solidFill>
              </a:rPr>
              <a:t>बीम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br>
              <a:rPr lang="en-US" sz="1000" dirty="0" smtClean="0">
                <a:solidFill>
                  <a:srgbClr val="FF0000"/>
                </a:solidFill>
              </a:rPr>
            </a:br>
            <a:r>
              <a:rPr lang="en-US" sz="1000" dirty="0" err="1" smtClean="0">
                <a:solidFill>
                  <a:srgbClr val="FF0000"/>
                </a:solidFill>
              </a:rPr>
              <a:t>डाईवर्जेन्ट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734774">
            <a:off x="3263484" y="5508640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Stern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कनवर्जेन्ट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7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silence_barrier_empty 02.06.2020\silence_barrier_empty\vide_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1119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5606" y="7863681"/>
            <a:ext cx="6604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dirty="0" err="1" smtClean="0"/>
              <a:t>धनुष</a:t>
            </a:r>
            <a:r>
              <a:rPr lang="en-US" dirty="0" smtClean="0"/>
              <a:t> </a:t>
            </a:r>
            <a:r>
              <a:rPr lang="en-US" dirty="0"/>
              <a:t>(Bow)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स्तर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पानी</a:t>
            </a:r>
            <a:r>
              <a:rPr lang="en-US" dirty="0"/>
              <a:t> </a:t>
            </a:r>
            <a:r>
              <a:rPr lang="en-US" dirty="0" err="1"/>
              <a:t>अचानक</a:t>
            </a:r>
            <a:r>
              <a:rPr lang="en-US" dirty="0"/>
              <a:t> </a:t>
            </a:r>
            <a:r>
              <a:rPr lang="en-US" dirty="0" err="1"/>
              <a:t>धीमा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 </a:t>
            </a:r>
            <a:r>
              <a:rPr lang="en-US" dirty="0" err="1"/>
              <a:t>जाता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उसका</a:t>
            </a:r>
            <a:r>
              <a:rPr lang="en-US" dirty="0"/>
              <a:t> </a:t>
            </a:r>
            <a:r>
              <a:rPr lang="en-US" dirty="0" err="1"/>
              <a:t>स्तर</a:t>
            </a:r>
            <a:r>
              <a:rPr lang="en-US" dirty="0"/>
              <a:t>, </a:t>
            </a:r>
            <a:r>
              <a:rPr lang="en-US" dirty="0" err="1"/>
              <a:t>मूल</a:t>
            </a:r>
            <a:r>
              <a:rPr lang="en-US" dirty="0"/>
              <a:t> </a:t>
            </a:r>
            <a:r>
              <a:rPr lang="en-US" dirty="0" err="1"/>
              <a:t>जलस्तर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बढ</a:t>
            </a:r>
            <a:r>
              <a:rPr lang="en-US" dirty="0"/>
              <a:t>़ </a:t>
            </a:r>
            <a:r>
              <a:rPr lang="en-US" dirty="0" err="1"/>
              <a:t>जाता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err="1"/>
              <a:t>दूसरे</a:t>
            </a:r>
            <a:r>
              <a:rPr lang="en-US" dirty="0"/>
              <a:t> </a:t>
            </a:r>
            <a:r>
              <a:rPr lang="en-US" dirty="0" err="1"/>
              <a:t>कोने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गुजरने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, </a:t>
            </a:r>
            <a:r>
              <a:rPr lang="en-US" dirty="0" err="1"/>
              <a:t>पानी</a:t>
            </a:r>
            <a:r>
              <a:rPr lang="en-US" dirty="0"/>
              <a:t> </a:t>
            </a:r>
            <a:r>
              <a:rPr lang="en-US" dirty="0" err="1"/>
              <a:t>फिर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तेज़ी</a:t>
            </a:r>
            <a:r>
              <a:rPr lang="en-US" dirty="0"/>
              <a:t> </a:t>
            </a:r>
            <a:r>
              <a:rPr lang="en-US" dirty="0" err="1"/>
              <a:t>पकड़ता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, </a:t>
            </a:r>
            <a:r>
              <a:rPr lang="en-US" dirty="0" err="1"/>
              <a:t>यहां</a:t>
            </a:r>
            <a:r>
              <a:rPr lang="en-US" dirty="0"/>
              <a:t> </a:t>
            </a:r>
            <a:r>
              <a:rPr lang="en-US" dirty="0" err="1"/>
              <a:t>तक</a:t>
            </a:r>
            <a:r>
              <a:rPr lang="en-US" dirty="0"/>
              <a:t> </a:t>
            </a:r>
            <a:r>
              <a:rPr lang="en-US" dirty="0" err="1"/>
              <a:t>कि</a:t>
            </a:r>
            <a:r>
              <a:rPr lang="en-US" dirty="0"/>
              <a:t> </a:t>
            </a:r>
            <a:r>
              <a:rPr lang="en-US" dirty="0" err="1"/>
              <a:t>वो</a:t>
            </a:r>
            <a:r>
              <a:rPr lang="en-US" dirty="0"/>
              <a:t> </a:t>
            </a:r>
            <a:r>
              <a:rPr lang="en-US" dirty="0" err="1"/>
              <a:t>सुपर-त्वरण</a:t>
            </a:r>
            <a:r>
              <a:rPr lang="en-US" dirty="0"/>
              <a:t> </a:t>
            </a:r>
            <a:r>
              <a:rPr lang="en-US" dirty="0" err="1"/>
              <a:t>पकड़ता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उसकी</a:t>
            </a:r>
            <a:r>
              <a:rPr lang="en-US" dirty="0"/>
              <a:t> </a:t>
            </a:r>
            <a:r>
              <a:rPr lang="en-US" dirty="0" err="1"/>
              <a:t>गति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/>
              <a:t>फ्री-फ्लो</a:t>
            </a:r>
            <a:r>
              <a:rPr lang="en-US" dirty="0"/>
              <a:t>" </a:t>
            </a:r>
            <a:r>
              <a:rPr lang="en-US" dirty="0" err="1"/>
              <a:t>यानि</a:t>
            </a:r>
            <a:r>
              <a:rPr lang="en-US" dirty="0"/>
              <a:t> </a:t>
            </a:r>
            <a:r>
              <a:rPr lang="en-US" dirty="0" err="1"/>
              <a:t>मुक्त-बहाव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ज़्यादा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 </a:t>
            </a:r>
            <a:r>
              <a:rPr lang="en-US" dirty="0" err="1"/>
              <a:t>जाती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err="1"/>
              <a:t>उस</a:t>
            </a:r>
            <a:r>
              <a:rPr lang="en-US" dirty="0"/>
              <a:t> </a:t>
            </a:r>
            <a:r>
              <a:rPr lang="en-US" dirty="0" err="1"/>
              <a:t>समय</a:t>
            </a:r>
            <a:r>
              <a:rPr lang="en-US" dirty="0"/>
              <a:t> </a:t>
            </a:r>
            <a:r>
              <a:rPr lang="en-US" dirty="0" err="1"/>
              <a:t>जलस्तर</a:t>
            </a:r>
            <a:r>
              <a:rPr lang="en-US" dirty="0"/>
              <a:t>, </a:t>
            </a:r>
            <a:r>
              <a:rPr lang="en-US" dirty="0" err="1"/>
              <a:t>मूल</a:t>
            </a:r>
            <a:r>
              <a:rPr lang="en-US" dirty="0"/>
              <a:t> </a:t>
            </a:r>
            <a:r>
              <a:rPr lang="en-US" dirty="0" err="1"/>
              <a:t>जलस्तर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नीचे</a:t>
            </a:r>
            <a:r>
              <a:rPr lang="en-US" dirty="0"/>
              <a:t> </a:t>
            </a:r>
            <a:r>
              <a:rPr lang="en-US" dirty="0" err="1"/>
              <a:t>गिर</a:t>
            </a:r>
            <a:r>
              <a:rPr lang="en-US" dirty="0"/>
              <a:t> </a:t>
            </a:r>
            <a:r>
              <a:rPr lang="en-US" dirty="0" err="1"/>
              <a:t>जाता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err="1"/>
              <a:t>नाव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पिछले</a:t>
            </a:r>
            <a:r>
              <a:rPr lang="en-US" dirty="0"/>
              <a:t> </a:t>
            </a:r>
            <a:r>
              <a:rPr lang="en-US" dirty="0" err="1"/>
              <a:t>भाग</a:t>
            </a:r>
            <a:r>
              <a:rPr lang="en-US" dirty="0"/>
              <a:t> (Stern)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पास</a:t>
            </a:r>
            <a:r>
              <a:rPr lang="en-US" dirty="0"/>
              <a:t> </a:t>
            </a:r>
            <a:r>
              <a:rPr lang="en-US" dirty="0" err="1"/>
              <a:t>आने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पानी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गति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स्तर</a:t>
            </a:r>
            <a:r>
              <a:rPr lang="en-US" dirty="0"/>
              <a:t> </a:t>
            </a:r>
            <a:r>
              <a:rPr lang="en-US" dirty="0" err="1"/>
              <a:t>अचानक</a:t>
            </a:r>
            <a:r>
              <a:rPr lang="en-US" dirty="0"/>
              <a:t> </a:t>
            </a:r>
            <a:r>
              <a:rPr lang="en-US" dirty="0" err="1"/>
              <a:t>अपने</a:t>
            </a:r>
            <a:r>
              <a:rPr lang="en-US" dirty="0"/>
              <a:t> </a:t>
            </a:r>
            <a:r>
              <a:rPr lang="en-US" dirty="0" err="1"/>
              <a:t>मूल</a:t>
            </a:r>
            <a:r>
              <a:rPr lang="en-US" dirty="0"/>
              <a:t> </a:t>
            </a:r>
            <a:r>
              <a:rPr lang="en-US" dirty="0" err="1"/>
              <a:t>स्तरों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वापिस</a:t>
            </a:r>
            <a:r>
              <a:rPr lang="en-US" dirty="0"/>
              <a:t> आ </a:t>
            </a:r>
            <a:r>
              <a:rPr lang="en-US" dirty="0" err="1"/>
              <a:t>जाते</a:t>
            </a:r>
            <a:r>
              <a:rPr lang="en-US" dirty="0"/>
              <a:t> </a:t>
            </a:r>
            <a:r>
              <a:rPr lang="en-US" dirty="0" err="1"/>
              <a:t>हैं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4181" y="700881"/>
            <a:ext cx="413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सतही</a:t>
            </a:r>
            <a:r>
              <a:rPr lang="en-US" sz="1600" dirty="0"/>
              <a:t> </a:t>
            </a:r>
            <a:r>
              <a:rPr lang="en-US" sz="1600" dirty="0" err="1"/>
              <a:t>तरंगें</a:t>
            </a:r>
            <a:r>
              <a:rPr lang="en-US" sz="1600" dirty="0"/>
              <a:t>,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यात्रा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,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बढ</a:t>
            </a:r>
            <a:r>
              <a:rPr lang="en-US" sz="1600" dirty="0"/>
              <a:t>़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द्रव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द्रव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चलता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आ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मिलने</a:t>
            </a:r>
            <a:r>
              <a:rPr lang="en-US" sz="1600" dirty="0"/>
              <a:t> </a:t>
            </a:r>
            <a:r>
              <a:rPr lang="hi-IN" sz="1600" dirty="0" smtClean="0"/>
              <a:t>की</a:t>
            </a:r>
            <a:r>
              <a:rPr lang="en-US" sz="1600" dirty="0" smtClean="0"/>
              <a:t> </a:t>
            </a:r>
            <a:r>
              <a:rPr lang="hi-IN" sz="1600" dirty="0" smtClean="0"/>
              <a:t>तैयारी</a:t>
            </a:r>
            <a:r>
              <a:rPr lang="en-US" sz="1600" dirty="0" smtClean="0"/>
              <a:t> </a:t>
            </a:r>
            <a:r>
              <a:rPr lang="en-US" sz="1600" dirty="0" err="1" smtClean="0"/>
              <a:t>करता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अलग</a:t>
            </a:r>
            <a:r>
              <a:rPr lang="en-US" sz="1600" dirty="0"/>
              <a:t> </a:t>
            </a:r>
            <a:r>
              <a:rPr lang="en-US" sz="1600" dirty="0" err="1"/>
              <a:t>हटना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देता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5232" y="3118683"/>
            <a:ext cx="20107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वालों</a:t>
            </a:r>
            <a:r>
              <a:rPr lang="en-US" sz="1500" dirty="0"/>
              <a:t> </a:t>
            </a:r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सुनों</a:t>
            </a:r>
            <a:r>
              <a:rPr lang="en-US" sz="1500" dirty="0"/>
              <a:t>! </a:t>
            </a:r>
            <a:r>
              <a:rPr lang="en-US" sz="1500" dirty="0" err="1"/>
              <a:t>देखो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आ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006" y="2689284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चैनल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थोड़ा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झुका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 </a:t>
            </a:r>
            <a:r>
              <a:rPr lang="en-US" sz="1600" dirty="0" err="1"/>
              <a:t>ताकि</a:t>
            </a:r>
            <a:r>
              <a:rPr lang="en-US" sz="1600" dirty="0"/>
              <a:t> </a:t>
            </a:r>
            <a:r>
              <a:rPr lang="en-US" sz="1600" dirty="0" err="1"/>
              <a:t>द्रव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V,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तरंगों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206" y="4206081"/>
            <a:ext cx="3275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ह्यूगोनियोट</a:t>
            </a:r>
            <a:r>
              <a:rPr lang="en-US" sz="1600" dirty="0"/>
              <a:t> </a:t>
            </a:r>
            <a:r>
              <a:rPr lang="hi-IN" sz="1600" dirty="0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/>
              <a:t>प्रमेय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,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जानते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द्रव</a:t>
            </a:r>
            <a:r>
              <a:rPr lang="en-US" sz="1600" dirty="0"/>
              <a:t>, </a:t>
            </a:r>
            <a:r>
              <a:rPr lang="en-US" sz="1600" dirty="0" err="1"/>
              <a:t>धनुष</a:t>
            </a:r>
            <a:r>
              <a:rPr lang="en-US" sz="1600" dirty="0"/>
              <a:t> (Bow)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धीमा</a:t>
            </a:r>
            <a:r>
              <a:rPr lang="en-US" sz="1600" dirty="0"/>
              <a:t>, </a:t>
            </a:r>
            <a:r>
              <a:rPr lang="en-US" sz="1600" dirty="0" err="1"/>
              <a:t>बीम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तेज़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नाव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पिछले</a:t>
            </a:r>
            <a:r>
              <a:rPr lang="en-US" sz="1600" dirty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(Stern)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धीमा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 rot="814600">
            <a:off x="2783533" y="6277954"/>
            <a:ext cx="8018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>
                <a:solidFill>
                  <a:srgbClr val="FF0000"/>
                </a:solidFill>
              </a:rPr>
              <a:t>धनुष</a:t>
            </a:r>
            <a:r>
              <a:rPr lang="en-US" sz="1000" dirty="0">
                <a:solidFill>
                  <a:srgbClr val="FF0000"/>
                </a:solidFill>
              </a:rPr>
              <a:t> (Bow)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39650" y="6482368"/>
            <a:ext cx="4171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>
                <a:solidFill>
                  <a:srgbClr val="FF0000"/>
                </a:solidFill>
              </a:rPr>
              <a:t>बीम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1653" y="6343868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000" dirty="0">
                <a:solidFill>
                  <a:srgbClr val="FF0000"/>
                </a:solidFill>
              </a:rPr>
              <a:t>स्टर्न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3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silence_barrier_empty 02.06.2020\silence_barrier_empty\vide_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7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0863"/>
            <a:ext cx="7516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धनुष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तरंग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BOW WAVE)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761" y="10055116"/>
            <a:ext cx="3756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 smtClean="0"/>
              <a:t>ध्यान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 smtClean="0"/>
              <a:t>देखो</a:t>
            </a:r>
            <a:r>
              <a:rPr lang="en-US" sz="1500" dirty="0"/>
              <a:t> </a:t>
            </a:r>
            <a:r>
              <a:rPr lang="en-US" sz="1500" dirty="0" err="1"/>
              <a:t>लेनी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806" y="1539081"/>
            <a:ext cx="6308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व्यवस्था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V,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वेव-फ्रंट</a:t>
            </a:r>
            <a:r>
              <a:rPr lang="en-US" sz="1600" dirty="0"/>
              <a:t> </a:t>
            </a:r>
            <a:r>
              <a:rPr lang="en-US" sz="1600" dirty="0" err="1"/>
              <a:t>पाते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उदाहरण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धनुष</a:t>
            </a:r>
            <a:r>
              <a:rPr lang="en-US" sz="1600" dirty="0"/>
              <a:t> (Bow) </a:t>
            </a:r>
            <a:r>
              <a:rPr lang="en-US" sz="1600" dirty="0" err="1"/>
              <a:t>सतही</a:t>
            </a:r>
            <a:r>
              <a:rPr lang="en-US" sz="1600" dirty="0"/>
              <a:t> </a:t>
            </a:r>
            <a:r>
              <a:rPr lang="en-US" sz="1600" dirty="0" err="1"/>
              <a:t>लहरें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धीरे-धीरे</a:t>
            </a:r>
            <a:r>
              <a:rPr lang="en-US" sz="1600" dirty="0"/>
              <a:t> </a:t>
            </a:r>
            <a:r>
              <a:rPr lang="en-US" sz="1600" dirty="0" err="1"/>
              <a:t>बढ़ती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इकठ्ठा</a:t>
            </a:r>
            <a:r>
              <a:rPr lang="en-US" sz="1600" dirty="0"/>
              <a:t> </a:t>
            </a:r>
            <a:r>
              <a:rPr lang="en-US" sz="1600" dirty="0" err="1"/>
              <a:t>होकर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ढेर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टीला</a:t>
            </a:r>
            <a:r>
              <a:rPr lang="en-US" sz="1600" dirty="0"/>
              <a:t> </a:t>
            </a:r>
            <a:r>
              <a:rPr lang="en-US" sz="1600" dirty="0" err="1"/>
              <a:t>बनाती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जिसे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(Bow)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6598" y="3497451"/>
            <a:ext cx="1604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कोने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बीम-लहर</a:t>
            </a:r>
            <a:r>
              <a:rPr lang="en-US" sz="1500" dirty="0" smtClean="0"/>
              <a:t> </a:t>
            </a:r>
            <a:r>
              <a:rPr lang="en-US" sz="1500" dirty="0" err="1"/>
              <a:t>मिलेगी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5006" y="5882481"/>
            <a:ext cx="3756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विस्तार</a:t>
            </a:r>
            <a:r>
              <a:rPr lang="en-US" sz="1500" dirty="0"/>
              <a:t> </a:t>
            </a:r>
            <a:r>
              <a:rPr lang="en-US" sz="1500" dirty="0" err="1"/>
              <a:t>मोर्चा</a:t>
            </a:r>
            <a:r>
              <a:rPr lang="en-US" sz="1500" dirty="0"/>
              <a:t> (</a:t>
            </a:r>
            <a:r>
              <a:rPr lang="en-US" sz="1500" dirty="0" err="1"/>
              <a:t>फ्रंट</a:t>
            </a:r>
            <a:r>
              <a:rPr lang="en-US" sz="1500" dirty="0"/>
              <a:t>)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hi-IN" sz="1500" dirty="0" smtClean="0"/>
              <a:t>मिलेगा</a:t>
            </a:r>
            <a:r>
              <a:rPr lang="en-US" sz="1500" dirty="0" smtClean="0"/>
              <a:t>.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धीरे-धीरे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hi-IN" sz="1500" dirty="0" smtClean="0"/>
              <a:t>बनता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9981" y="6850251"/>
            <a:ext cx="2163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पहली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दिमाग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मूल</a:t>
            </a:r>
            <a:r>
              <a:rPr lang="en-US" sz="1400" dirty="0"/>
              <a:t> </a:t>
            </a:r>
            <a:r>
              <a:rPr lang="en-US" sz="1400" dirty="0" err="1"/>
              <a:t>विचार</a:t>
            </a:r>
            <a:r>
              <a:rPr lang="en-US" sz="1400" dirty="0"/>
              <a:t> </a:t>
            </a:r>
            <a:r>
              <a:rPr lang="en-US" sz="1400" dirty="0" err="1"/>
              <a:t>आया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फ्लॉप</a:t>
            </a:r>
            <a:r>
              <a:rPr lang="en-US" sz="1400" dirty="0"/>
              <a:t> </a:t>
            </a:r>
            <a:r>
              <a:rPr lang="en-US" sz="1400" dirty="0" err="1"/>
              <a:t>निकला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 rot="17941718">
            <a:off x="970099" y="7869619"/>
            <a:ext cx="8138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solidFill>
                  <a:srgbClr val="FF0000"/>
                </a:solidFill>
              </a:rPr>
              <a:t>धनुष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वेव-फ्रंट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7883636">
            <a:off x="1287282" y="7856339"/>
            <a:ext cx="11350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solidFill>
                  <a:srgbClr val="FF0000"/>
                </a:solidFill>
              </a:rPr>
              <a:t>विस्तार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</a:rPr>
              <a:t>फ्रंट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7454980">
            <a:off x="1973570" y="7869619"/>
            <a:ext cx="859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100" dirty="0">
                <a:solidFill>
                  <a:srgbClr val="FF0000"/>
                </a:solidFill>
              </a:rPr>
              <a:t> स्टर्न </a:t>
            </a:r>
            <a:endParaRPr lang="en-US" sz="1100" dirty="0">
              <a:solidFill>
                <a:srgbClr val="FF0000"/>
              </a:solidFill>
            </a:endParaRPr>
          </a:p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वेव-फ्रंट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6906" y="7939881"/>
            <a:ext cx="3756025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टायरसियस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रास्ते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लेनी</a:t>
            </a:r>
            <a:r>
              <a:rPr lang="en-US" sz="1500" dirty="0"/>
              <a:t>. </a:t>
            </a:r>
            <a:r>
              <a:rPr lang="en-US" sz="1500" dirty="0" err="1"/>
              <a:t>वेव-फ्रंट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नाव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धनुष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पिछले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अचानक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(</a:t>
            </a:r>
            <a:r>
              <a:rPr lang="en-US" sz="1500" dirty="0" err="1"/>
              <a:t>स्पीड</a:t>
            </a:r>
            <a:r>
              <a:rPr lang="en-US" sz="1500" dirty="0"/>
              <a:t>)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परिवर्तन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विपरीत</a:t>
            </a:r>
            <a:r>
              <a:rPr lang="en-US" sz="1500" dirty="0"/>
              <a:t>, </a:t>
            </a:r>
            <a:r>
              <a:rPr lang="en-US" sz="1500" dirty="0" err="1"/>
              <a:t>बीम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बदलता</a:t>
            </a:r>
            <a:r>
              <a:rPr lang="en-US" sz="1500" dirty="0"/>
              <a:t> </a:t>
            </a:r>
            <a:r>
              <a:rPr lang="en-US" sz="1500" dirty="0" err="1"/>
              <a:t>रहता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पंखे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विस्तार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6774" y="4767282"/>
            <a:ext cx="6092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धनुष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4006" y="4789179"/>
            <a:ext cx="5858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rgbClr val="FF0000"/>
                </a:solidFill>
              </a:rPr>
              <a:t>बीम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 rot="20385812">
            <a:off x="3558246" y="4644171"/>
            <a:ext cx="6307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1000" dirty="0">
                <a:solidFill>
                  <a:srgbClr val="FF0000"/>
                </a:solidFill>
              </a:rPr>
              <a:t> स्टर्न 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8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silence_barrier_empty 02.06.2020\silence_barrier_empty\vide_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58406" y="9122350"/>
            <a:ext cx="3545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</a:rPr>
              <a:t>आप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जिस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स्थिति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में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तरल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को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पाना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चाहते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हैं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उसी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स्थिति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में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तरल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को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छोड़ें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606" y="545504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टायरसियस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206" y="1996281"/>
            <a:ext cx="1937309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हो</a:t>
            </a:r>
            <a:r>
              <a:rPr lang="en-US" sz="1400" dirty="0" smtClean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समझना</a:t>
            </a:r>
            <a:r>
              <a:rPr lang="en-US" sz="1400" dirty="0"/>
              <a:t> </a:t>
            </a:r>
            <a:r>
              <a:rPr lang="en-US" sz="1400" dirty="0" err="1"/>
              <a:t>आसान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1806" y="396081"/>
            <a:ext cx="1691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आह</a:t>
            </a:r>
            <a:r>
              <a:rPr lang="en-US" sz="1400" dirty="0"/>
              <a:t>,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स्पष्ट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0624" y="2221904"/>
            <a:ext cx="2382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बाहर</a:t>
            </a:r>
            <a:r>
              <a:rPr lang="en-US" sz="1400" dirty="0" smtClean="0"/>
              <a:t> </a:t>
            </a:r>
            <a:r>
              <a:rPr lang="en-US" sz="1400" dirty="0" err="1"/>
              <a:t>किनारे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ध्यान</a:t>
            </a:r>
            <a:r>
              <a:rPr lang="en-US" sz="1400" dirty="0"/>
              <a:t> </a:t>
            </a:r>
            <a:r>
              <a:rPr lang="en-US" sz="1400" dirty="0" err="1"/>
              <a:t>रखना</a:t>
            </a:r>
            <a:r>
              <a:rPr lang="en-US" sz="1400" dirty="0"/>
              <a:t>!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029" y="2682081"/>
            <a:ext cx="2678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विज्ञान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नाम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बलिदान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06" y="4663281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असली</a:t>
            </a:r>
            <a:r>
              <a:rPr lang="en-US" sz="1400" dirty="0"/>
              <a:t> </a:t>
            </a:r>
            <a:r>
              <a:rPr lang="en-US" sz="1400" dirty="0" err="1"/>
              <a:t>नाव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खोल</a:t>
            </a:r>
            <a:r>
              <a:rPr lang="en-US" sz="1400" dirty="0"/>
              <a:t> (hull)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बीम</a:t>
            </a:r>
            <a:r>
              <a:rPr lang="en-US" sz="1400" dirty="0"/>
              <a:t>,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सारे</a:t>
            </a:r>
            <a:r>
              <a:rPr lang="en-US" sz="1400" dirty="0"/>
              <a:t> </a:t>
            </a:r>
            <a:r>
              <a:rPr lang="en-US" sz="1400" dirty="0" err="1" smtClean="0"/>
              <a:t>छोटे-छोटे</a:t>
            </a:r>
            <a:r>
              <a:rPr lang="en-US" sz="1400" dirty="0" smtClean="0"/>
              <a:t> </a:t>
            </a:r>
            <a:r>
              <a:rPr lang="en-US" sz="1400" dirty="0" err="1" smtClean="0"/>
              <a:t>कोनों</a:t>
            </a:r>
            <a:r>
              <a:rPr lang="en-US" sz="1400" dirty="0" smtClean="0"/>
              <a:t> </a:t>
            </a: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बनती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7606" y="6317785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नाव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स्टर्न</a:t>
            </a:r>
            <a:r>
              <a:rPr lang="en-US" sz="1400" dirty="0"/>
              <a:t> (</a:t>
            </a:r>
            <a:r>
              <a:rPr lang="en-US" sz="1400" dirty="0" err="1"/>
              <a:t>पिछले</a:t>
            </a:r>
            <a:r>
              <a:rPr lang="en-US" sz="1400" dirty="0"/>
              <a:t> </a:t>
            </a:r>
            <a:r>
              <a:rPr lang="en-US" sz="1400" dirty="0" err="1"/>
              <a:t>भाग</a:t>
            </a:r>
            <a:r>
              <a:rPr lang="en-US" sz="1400" dirty="0"/>
              <a:t>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निकली</a:t>
            </a:r>
            <a:r>
              <a:rPr lang="en-US" sz="1400" dirty="0"/>
              <a:t> </a:t>
            </a:r>
            <a:r>
              <a:rPr lang="en-US" sz="1400" dirty="0" err="1"/>
              <a:t>लहर</a:t>
            </a:r>
            <a:r>
              <a:rPr lang="en-US" sz="1400" dirty="0"/>
              <a:t>, </a:t>
            </a:r>
            <a:r>
              <a:rPr lang="en-US" sz="1400" dirty="0" err="1"/>
              <a:t>नीचे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धार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सहजता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जुड़ती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- </a:t>
            </a:r>
            <a:r>
              <a:rPr lang="en-US" sz="1400" dirty="0" err="1"/>
              <a:t>यही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 smtClean="0"/>
              <a:t>नाव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पीछे</a:t>
            </a:r>
            <a:r>
              <a:rPr lang="en-US" sz="1400" dirty="0"/>
              <a:t> "</a:t>
            </a:r>
            <a:r>
              <a:rPr lang="en-US" sz="1400" dirty="0" err="1"/>
              <a:t>हल-रेखाएं</a:t>
            </a:r>
            <a:r>
              <a:rPr lang="en-US" sz="1400" dirty="0"/>
              <a:t>"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5326" y="7429817"/>
            <a:ext cx="3188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अंतर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नाव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साथ-साथ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घर्षण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नाव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लहरों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अशांति</a:t>
            </a:r>
            <a:r>
              <a:rPr lang="en-US" sz="1400" dirty="0"/>
              <a:t> (</a:t>
            </a:r>
            <a:r>
              <a:rPr lang="en-US" sz="1400" dirty="0" err="1"/>
              <a:t>टर्बुलेन्स</a:t>
            </a:r>
            <a:r>
              <a:rPr lang="en-US" sz="1400" dirty="0"/>
              <a:t>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रद्द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0407" y="8955306"/>
            <a:ext cx="2819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  <a:r>
              <a:rPr lang="en-US" sz="1600" dirty="0" err="1"/>
              <a:t>मैंने</a:t>
            </a:r>
            <a:r>
              <a:rPr lang="en-US" sz="1600" dirty="0"/>
              <a:t> "</a:t>
            </a:r>
            <a:r>
              <a:rPr lang="en-US" sz="1600" dirty="0" err="1"/>
              <a:t>फ्लूइड</a:t>
            </a:r>
            <a:r>
              <a:rPr lang="en-US" sz="1600" dirty="0"/>
              <a:t> </a:t>
            </a:r>
            <a:r>
              <a:rPr lang="en-US" sz="1600" dirty="0" err="1"/>
              <a:t>मैकेनिक्स</a:t>
            </a:r>
            <a:r>
              <a:rPr lang="en-US" sz="1600" dirty="0"/>
              <a:t>"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सुंदर</a:t>
            </a:r>
            <a:r>
              <a:rPr lang="en-US" sz="1600" dirty="0"/>
              <a:t> </a:t>
            </a:r>
            <a:r>
              <a:rPr lang="en-US" sz="1600" dirty="0" err="1"/>
              <a:t>सिद्धांत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खोज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9601" y="7247760"/>
            <a:ext cx="2234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टायरसियस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hi-IN" sz="1400" dirty="0"/>
              <a:t>बार-बार </a:t>
            </a:r>
            <a:r>
              <a:rPr lang="en-US" sz="1400" dirty="0" err="1" smtClean="0"/>
              <a:t>चकित</a:t>
            </a:r>
            <a:r>
              <a:rPr lang="en-US" sz="1400" dirty="0" smtClean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 </a:t>
            </a:r>
            <a:r>
              <a:rPr lang="en-US" sz="1400" dirty="0" err="1"/>
              <a:t>क्यों</a:t>
            </a:r>
            <a:r>
              <a:rPr lang="en-US" sz="14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15971" y="5312036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>
                <a:solidFill>
                  <a:srgbClr val="FF0000"/>
                </a:solidFill>
              </a:rPr>
              <a:t>अपस्ट्रीम </a:t>
            </a:r>
          </a:p>
          <a:p>
            <a:pPr algn="ctr"/>
            <a:r>
              <a:rPr lang="hi-IN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406" y="5346104"/>
            <a:ext cx="936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400" dirty="0">
                <a:solidFill>
                  <a:srgbClr val="FF0000"/>
                </a:solidFill>
              </a:rPr>
              <a:t>डाउनस्ट्रीम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8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esktop\silence_barrier_empty 02.06.2020\silence_barrier_empty\vide_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157063"/>
            <a:ext cx="7516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गति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मापन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MEASUREMENT OF SPEED)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606" y="1317684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चल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समझने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मापने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तरीका</a:t>
            </a:r>
            <a:r>
              <a:rPr lang="en-US" sz="1600" dirty="0"/>
              <a:t> </a:t>
            </a:r>
            <a:r>
              <a:rPr lang="en-US" sz="1600" dirty="0" err="1"/>
              <a:t>खोजना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2206" y="1310481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महीन</a:t>
            </a:r>
            <a:r>
              <a:rPr lang="en-US" sz="1600" dirty="0"/>
              <a:t> </a:t>
            </a:r>
            <a:r>
              <a:rPr lang="en-US" sz="1600" dirty="0" err="1"/>
              <a:t>सुई</a:t>
            </a:r>
            <a:r>
              <a:rPr lang="en-US" sz="1600" dirty="0"/>
              <a:t> </a:t>
            </a:r>
            <a:r>
              <a:rPr lang="en-US" sz="1600" dirty="0" err="1"/>
              <a:t>रखते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जिसकी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V, </a:t>
            </a:r>
            <a:r>
              <a:rPr lang="en-US" sz="1600" dirty="0" err="1" smtClean="0"/>
              <a:t>सत</a:t>
            </a:r>
            <a:r>
              <a:rPr lang="hi-IN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तरंगों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जितनी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, </a:t>
            </a:r>
            <a:r>
              <a:rPr lang="en-US" sz="1600" dirty="0" err="1"/>
              <a:t>वेव-फ्रंट्स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दिशा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उतनी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करीब</a:t>
            </a:r>
            <a:r>
              <a:rPr lang="en-US" sz="1600" dirty="0"/>
              <a:t> </a:t>
            </a:r>
            <a:r>
              <a:rPr lang="en-US" sz="1600" dirty="0" err="1"/>
              <a:t>होंगी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606" y="4670484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वाह</a:t>
            </a:r>
            <a:r>
              <a:rPr lang="en-US" sz="1600" dirty="0"/>
              <a:t>, </a:t>
            </a:r>
            <a:r>
              <a:rPr lang="en-US" sz="1600" dirty="0" err="1"/>
              <a:t>मैक्स</a:t>
            </a:r>
            <a:r>
              <a:rPr lang="en-US" sz="1600" dirty="0"/>
              <a:t>,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सही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 </a:t>
            </a:r>
            <a:r>
              <a:rPr lang="en-US" sz="1600" dirty="0" err="1"/>
              <a:t>चलो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V (*)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मापते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7406" y="5462042"/>
            <a:ext cx="3352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आपने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अग्र</a:t>
            </a:r>
            <a:r>
              <a:rPr lang="en-US" sz="1600" dirty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</a:t>
            </a:r>
            <a:r>
              <a:rPr lang="en-US" sz="1600" dirty="0" err="1"/>
              <a:t>कुंद</a:t>
            </a:r>
            <a:r>
              <a:rPr lang="en-US" sz="1600" dirty="0"/>
              <a:t> (</a:t>
            </a:r>
            <a:r>
              <a:rPr lang="en-US" sz="1600" dirty="0" err="1"/>
              <a:t>ब्लंट</a:t>
            </a:r>
            <a:r>
              <a:rPr lang="en-US" sz="1600" dirty="0"/>
              <a:t>)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वेवफ्रंट</a:t>
            </a:r>
            <a:r>
              <a:rPr lang="en-US" sz="1600" dirty="0"/>
              <a:t> </a:t>
            </a:r>
            <a:r>
              <a:rPr lang="en-US" sz="1600" dirty="0" err="1"/>
              <a:t>थोड़ा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स्थापित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-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अलग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बनाता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2406" y="7010096"/>
            <a:ext cx="15380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!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329406" y="10222904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(*) </a:t>
            </a:r>
            <a:r>
              <a:rPr lang="en-US" sz="1400" dirty="0" err="1"/>
              <a:t>देखें</a:t>
            </a:r>
            <a:r>
              <a:rPr lang="en-US" sz="1400" dirty="0"/>
              <a:t> </a:t>
            </a:r>
            <a:r>
              <a:rPr lang="en-US" sz="1400" dirty="0" err="1"/>
              <a:t>परिशिष्ट</a:t>
            </a:r>
            <a:r>
              <a:rPr lang="en-US" sz="1400" dirty="0"/>
              <a:t> A (</a:t>
            </a:r>
            <a:r>
              <a:rPr lang="en-US" sz="1400" dirty="0" err="1"/>
              <a:t>पेज</a:t>
            </a:r>
            <a:r>
              <a:rPr lang="en-US" sz="1400" dirty="0"/>
              <a:t> 71).</a:t>
            </a:r>
          </a:p>
        </p:txBody>
      </p:sp>
    </p:spTree>
    <p:extLst>
      <p:ext uri="{BB962C8B-B14F-4D97-AF65-F5344CB8AC3E}">
        <p14:creationId xmlns:p14="http://schemas.microsoft.com/office/powerpoint/2010/main" val="3511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esktop\silence_barrier_empty 02.06.2020\silence_barrier_empty\vide_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" y="1"/>
            <a:ext cx="7516813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35206" y="1158081"/>
            <a:ext cx="37560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006" y="631884"/>
            <a:ext cx="3355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अपेक्षित</a:t>
            </a:r>
            <a:r>
              <a:rPr lang="en-US" sz="1600" dirty="0"/>
              <a:t> </a:t>
            </a:r>
            <a:r>
              <a:rPr lang="en-US" sz="1600" dirty="0" err="1"/>
              <a:t>नतीजा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इस</a:t>
            </a:r>
            <a:r>
              <a:rPr lang="en-US" sz="1600" dirty="0" smtClean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कुंद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गति</a:t>
            </a:r>
            <a:r>
              <a:rPr lang="en-US" sz="1600" dirty="0" smtClean="0"/>
              <a:t> </a:t>
            </a:r>
            <a:r>
              <a:rPr lang="en-US" sz="1600" dirty="0"/>
              <a:t>V, </a:t>
            </a:r>
            <a:r>
              <a:rPr lang="en-US" sz="1600" dirty="0" err="1"/>
              <a:t>क्रिटिकल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नीचे</a:t>
            </a:r>
            <a:r>
              <a:rPr lang="en-US" sz="1600" dirty="0"/>
              <a:t> </a:t>
            </a:r>
            <a:r>
              <a:rPr lang="en-US" sz="1600" dirty="0" err="1"/>
              <a:t>आती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6507" y="590247"/>
            <a:ext cx="3478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वैसा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वस्तु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आप</a:t>
            </a:r>
            <a:r>
              <a:rPr lang="en-US" sz="1500" dirty="0" smtClean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धनुष</a:t>
            </a:r>
            <a:r>
              <a:rPr lang="en-US" sz="1500" dirty="0"/>
              <a:t> </a:t>
            </a:r>
            <a:r>
              <a:rPr lang="en-US" sz="1500" dirty="0" err="1"/>
              <a:t>तरंग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जहां</a:t>
            </a:r>
            <a:r>
              <a:rPr lang="en-US" sz="1500" dirty="0"/>
              <a:t> V, 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चलना</a:t>
            </a:r>
            <a:r>
              <a:rPr lang="en-US" sz="1500" dirty="0"/>
              <a:t> </a:t>
            </a:r>
            <a:r>
              <a:rPr lang="en-US" sz="1500" dirty="0" err="1"/>
              <a:t>आसान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7806" y="3901281"/>
            <a:ext cx="3733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लेकिन</a:t>
            </a:r>
            <a:r>
              <a:rPr lang="en-US" sz="1500" dirty="0" smtClean="0"/>
              <a:t> </a:t>
            </a:r>
            <a:r>
              <a:rPr lang="hi-IN" sz="1500" dirty="0" smtClean="0"/>
              <a:t>फिर</a:t>
            </a:r>
            <a:r>
              <a:rPr lang="en-US" sz="1500" dirty="0" smtClean="0"/>
              <a:t> </a:t>
            </a:r>
            <a:r>
              <a:rPr lang="hi-IN" sz="1500" dirty="0" smtClean="0"/>
              <a:t>पानी</a:t>
            </a:r>
            <a:r>
              <a:rPr lang="en-US" sz="1500" dirty="0" smtClean="0"/>
              <a:t> </a:t>
            </a:r>
            <a:r>
              <a:rPr lang="hi-IN" sz="1500" dirty="0" smtClean="0"/>
              <a:t>को</a:t>
            </a:r>
            <a:r>
              <a:rPr lang="en-US" sz="1500" dirty="0" smtClean="0"/>
              <a:t> </a:t>
            </a:r>
            <a:r>
              <a:rPr lang="hi-IN" sz="1500" dirty="0" smtClean="0"/>
              <a:t>यह</a:t>
            </a:r>
            <a:r>
              <a:rPr lang="en-US" sz="1500" dirty="0" smtClean="0"/>
              <a:t> </a:t>
            </a:r>
            <a:r>
              <a:rPr lang="hi-IN" sz="1500" dirty="0" smtClean="0"/>
              <a:t>कैसे</a:t>
            </a:r>
            <a:r>
              <a:rPr lang="en-US" sz="1500" dirty="0" smtClean="0"/>
              <a:t> </a:t>
            </a:r>
            <a:r>
              <a:rPr lang="hi-IN" sz="1500" dirty="0" smtClean="0"/>
              <a:t>पता</a:t>
            </a:r>
            <a:r>
              <a:rPr lang="en-US" sz="1500" dirty="0" smtClean="0"/>
              <a:t> </a:t>
            </a:r>
            <a:r>
              <a:rPr lang="hi-IN" sz="1500" dirty="0" smtClean="0"/>
              <a:t>चलेगा</a:t>
            </a:r>
            <a:r>
              <a:rPr lang="en-US" sz="1500" dirty="0" smtClean="0"/>
              <a:t> </a:t>
            </a:r>
            <a:r>
              <a:rPr lang="hi-IN" sz="1500" dirty="0" smtClean="0"/>
              <a:t>कि उसकी</a:t>
            </a:r>
            <a:r>
              <a:rPr lang="en-US" sz="1500" dirty="0" smtClean="0"/>
              <a:t> </a:t>
            </a:r>
            <a:r>
              <a:rPr lang="hi-IN" sz="1500" dirty="0" smtClean="0"/>
              <a:t>गति</a:t>
            </a:r>
            <a:r>
              <a:rPr lang="en-US" sz="1500" dirty="0" smtClean="0"/>
              <a:t> </a:t>
            </a:r>
            <a:r>
              <a:rPr lang="hi-IN" sz="1500" dirty="0" smtClean="0"/>
              <a:t>इतनी</a:t>
            </a:r>
            <a:r>
              <a:rPr lang="en-US" sz="1500" dirty="0" smtClean="0"/>
              <a:t> </a:t>
            </a:r>
            <a:r>
              <a:rPr lang="hi-IN" sz="1500" dirty="0" smtClean="0"/>
              <a:t>कम</a:t>
            </a:r>
            <a:r>
              <a:rPr lang="en-US" sz="1500" dirty="0" smtClean="0"/>
              <a:t> </a:t>
            </a:r>
            <a:r>
              <a:rPr lang="hi-IN" sz="1500" dirty="0" smtClean="0"/>
              <a:t>है</a:t>
            </a:r>
            <a:r>
              <a:rPr lang="hi-IN" sz="1500" dirty="0"/>
              <a:t>?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2844006" y="4640451"/>
            <a:ext cx="37560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आसान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प्रिय</a:t>
            </a:r>
            <a:r>
              <a:rPr lang="en-US" sz="1500" dirty="0"/>
              <a:t> </a:t>
            </a:r>
            <a:r>
              <a:rPr lang="en-US" sz="1500" dirty="0" err="1"/>
              <a:t>पेलिकन</a:t>
            </a:r>
            <a:r>
              <a:rPr lang="en-US" sz="1500" dirty="0"/>
              <a:t>: 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द्रव</a:t>
            </a:r>
            <a:r>
              <a:rPr lang="en-US" sz="1500" dirty="0"/>
              <a:t> </a:t>
            </a:r>
            <a:r>
              <a:rPr lang="en-US" sz="1500" dirty="0" err="1"/>
              <a:t>धीमा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बढ़ता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इसका</a:t>
            </a:r>
            <a:r>
              <a:rPr lang="en-US" sz="1500" dirty="0"/>
              <a:t> </a:t>
            </a:r>
            <a:r>
              <a:rPr lang="en-US" sz="1500" dirty="0" err="1"/>
              <a:t>उल्टा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89720" y="7177881"/>
            <a:ext cx="1630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कुछ-कुछ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आ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7606" y="7917051"/>
            <a:ext cx="20192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चलो</a:t>
            </a:r>
            <a:r>
              <a:rPr lang="en-US" sz="1500" dirty="0"/>
              <a:t> </a:t>
            </a:r>
            <a:r>
              <a:rPr lang="en-US" sz="1500" dirty="0" err="1"/>
              <a:t>ज्ञान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साधकों</a:t>
            </a:r>
            <a:r>
              <a:rPr lang="en-US" sz="1500" dirty="0"/>
              <a:t>!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खाने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175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esktop\silence_barrier_empty 02.06.2020\silence_barrier_empty\vide_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8" y="2381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0406" y="649506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तरंगों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छुटकारा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पा</a:t>
            </a:r>
            <a:r>
              <a:rPr lang="en-US" sz="1600" dirty="0" smtClean="0"/>
              <a:t> </a:t>
            </a:r>
            <a:r>
              <a:rPr lang="en-US" sz="1600" dirty="0" err="1"/>
              <a:t>सकें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6606" y="649505"/>
            <a:ext cx="2013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तरंगों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बर्बाद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पक्का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9606" y="1615281"/>
            <a:ext cx="1321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4257" y="3520281"/>
            <a:ext cx="5423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हां</a:t>
            </a:r>
            <a:r>
              <a:rPr lang="en-US" sz="1600" dirty="0"/>
              <a:t>,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ज़रूर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प्रमाण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स्पीडबोट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सवार</a:t>
            </a:r>
            <a:r>
              <a:rPr lang="en-US" sz="1600" dirty="0"/>
              <a:t> </a:t>
            </a:r>
            <a:r>
              <a:rPr lang="en-US" sz="1600" dirty="0" err="1"/>
              <a:t>लड़का</a:t>
            </a:r>
            <a:r>
              <a:rPr lang="en-US" sz="1600" dirty="0"/>
              <a:t> </a:t>
            </a:r>
            <a:r>
              <a:rPr lang="en-US" sz="1600" dirty="0" err="1"/>
              <a:t>हमारा</a:t>
            </a:r>
            <a:r>
              <a:rPr lang="en-US" sz="1600" dirty="0"/>
              <a:t> </a:t>
            </a:r>
            <a:r>
              <a:rPr lang="en-US" sz="1600" dirty="0" err="1"/>
              <a:t>लैंडिंग-स्टेज</a:t>
            </a:r>
            <a:r>
              <a:rPr lang="en-US" sz="1600" dirty="0"/>
              <a:t> </a:t>
            </a:r>
            <a:r>
              <a:rPr lang="en-US" sz="1600" dirty="0" err="1"/>
              <a:t>ध्वस्त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पाया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806" y="4282281"/>
            <a:ext cx="2813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hi-IN" sz="1600" dirty="0" smtClean="0"/>
              <a:t>हमें</a:t>
            </a:r>
            <a:r>
              <a:rPr lang="en-US" sz="1600" dirty="0" smtClean="0"/>
              <a:t> </a:t>
            </a:r>
            <a:r>
              <a:rPr lang="en-US" sz="1600" dirty="0" err="1" smtClean="0"/>
              <a:t>आगे</a:t>
            </a:r>
            <a:r>
              <a:rPr lang="en-US" sz="1600" dirty="0" smtClean="0"/>
              <a:t> </a:t>
            </a:r>
            <a:r>
              <a:rPr lang="hi-IN" sz="1600" dirty="0" smtClean="0"/>
              <a:t>वाले</a:t>
            </a:r>
            <a:r>
              <a:rPr lang="en-US" sz="1600" dirty="0" smtClean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अग्रिम</a:t>
            </a:r>
            <a:r>
              <a:rPr lang="en-US" sz="1600" dirty="0"/>
              <a:t> </a:t>
            </a:r>
            <a:r>
              <a:rPr lang="en-US" sz="1600" dirty="0" err="1"/>
              <a:t>चेतावनी</a:t>
            </a:r>
            <a:r>
              <a:rPr lang="en-US" sz="1600" dirty="0"/>
              <a:t> </a:t>
            </a:r>
            <a:r>
              <a:rPr lang="en-US" sz="1600" dirty="0" err="1"/>
              <a:t>मिल</a:t>
            </a:r>
            <a:r>
              <a:rPr lang="en-US" sz="1600" dirty="0"/>
              <a:t> </a:t>
            </a:r>
            <a:r>
              <a:rPr lang="en-US" sz="1600" dirty="0" err="1"/>
              <a:t>जाती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बनती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7224" y="4274245"/>
            <a:ext cx="2813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/>
              <a:t>इसलिए</a:t>
            </a:r>
            <a:r>
              <a:rPr lang="en-US" sz="1600" dirty="0" smtClean="0"/>
              <a:t> </a:t>
            </a:r>
            <a:r>
              <a:rPr lang="en-US" sz="1600" dirty="0"/>
              <a:t>... </a:t>
            </a:r>
            <a:r>
              <a:rPr lang="en-US" sz="1600" dirty="0" err="1"/>
              <a:t>सतही</a:t>
            </a:r>
            <a:r>
              <a:rPr lang="en-US" sz="1600" dirty="0"/>
              <a:t> </a:t>
            </a:r>
            <a:r>
              <a:rPr lang="en-US" sz="1600" dirty="0" err="1"/>
              <a:t>लहरों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तुलना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तेजी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बढ़ने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धारा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(</a:t>
            </a:r>
            <a:r>
              <a:rPr lang="en-US" sz="1600" dirty="0" err="1"/>
              <a:t>अपस्ट्रीम</a:t>
            </a:r>
            <a:r>
              <a:rPr lang="en-US" sz="1600" dirty="0"/>
              <a:t>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द्रव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कार्य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281" y="6959461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आर्चिबॉल्ड</a:t>
            </a:r>
            <a:r>
              <a:rPr lang="en-US" sz="1400" dirty="0" smtClean="0"/>
              <a:t> </a:t>
            </a:r>
            <a:r>
              <a:rPr lang="en-US" sz="1400" dirty="0"/>
              <a:t>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9806" y="7050306"/>
            <a:ext cx="1604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कोई</a:t>
            </a:r>
            <a:r>
              <a:rPr lang="en-US" sz="1600" dirty="0"/>
              <a:t> न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रास्ता</a:t>
            </a:r>
            <a:r>
              <a:rPr lang="en-US" sz="1600" dirty="0"/>
              <a:t> </a:t>
            </a:r>
            <a:r>
              <a:rPr lang="en-US" sz="1600" dirty="0" err="1"/>
              <a:t>ज़रूर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0088" y="7025481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600" dirty="0"/>
              <a:t>वाह!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 rot="583584">
            <a:off x="6308044" y="8830694"/>
            <a:ext cx="63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200" dirty="0">
                <a:solidFill>
                  <a:srgbClr val="FF0000"/>
                </a:solidFill>
              </a:rPr>
              <a:t>चुटकी!!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7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silence_barrier_empty 02.06.2020\silence_barrier_empty\vide_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" y="1"/>
            <a:ext cx="7516812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4535" y="718319"/>
            <a:ext cx="19670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सोफी</a:t>
            </a:r>
            <a:r>
              <a:rPr lang="en-US" sz="1400" dirty="0"/>
              <a:t>! </a:t>
            </a:r>
            <a:r>
              <a:rPr lang="en-US" sz="1400" dirty="0" err="1"/>
              <a:t>ज़रा</a:t>
            </a:r>
            <a:r>
              <a:rPr lang="en-US" sz="1400" dirty="0"/>
              <a:t> </a:t>
            </a:r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मदद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!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दिमाग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विचार</a:t>
            </a:r>
            <a:r>
              <a:rPr lang="en-US" sz="1400" dirty="0"/>
              <a:t> </a:t>
            </a:r>
            <a:r>
              <a:rPr lang="en-US" sz="1400" dirty="0" err="1"/>
              <a:t>आया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2606" y="624681"/>
            <a:ext cx="1850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हे</a:t>
            </a:r>
            <a:r>
              <a:rPr lang="en-US" sz="1500" dirty="0"/>
              <a:t> </a:t>
            </a:r>
            <a:r>
              <a:rPr lang="en-US" sz="1500" dirty="0" err="1"/>
              <a:t>भगवान</a:t>
            </a:r>
            <a:r>
              <a:rPr lang="en-US" sz="1500" dirty="0"/>
              <a:t>!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लगा</a:t>
            </a:r>
            <a:r>
              <a:rPr lang="en-US" sz="1500" dirty="0"/>
              <a:t>! .....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606" y="4194125"/>
            <a:ext cx="307260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डोंगी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V,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सतही</a:t>
            </a:r>
            <a:r>
              <a:rPr lang="en-US" sz="1500" dirty="0"/>
              <a:t> </a:t>
            </a:r>
            <a:r>
              <a:rPr lang="en-US" sz="1500" dirty="0" err="1"/>
              <a:t>तरंगों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ज़्यादा</a:t>
            </a:r>
            <a:r>
              <a:rPr lang="en-US" sz="1500" dirty="0"/>
              <a:t> </a:t>
            </a:r>
            <a:r>
              <a:rPr lang="en-US" sz="1500" dirty="0" err="1" smtClean="0"/>
              <a:t>हो</a:t>
            </a:r>
            <a:r>
              <a:rPr lang="en-US" sz="1500" dirty="0" smtClean="0"/>
              <a:t>,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बढ़ाएं</a:t>
            </a:r>
            <a:r>
              <a:rPr lang="en-US" sz="1500" dirty="0"/>
              <a:t>. </a:t>
            </a:r>
            <a:r>
              <a:rPr lang="hi-IN" sz="1500" dirty="0" smtClean="0"/>
              <a:t>फिर</a:t>
            </a:r>
            <a:r>
              <a:rPr lang="en-US" sz="1500" dirty="0" smtClean="0"/>
              <a:t> </a:t>
            </a:r>
            <a:r>
              <a:rPr lang="en-US" sz="1500" dirty="0"/>
              <a:t>...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धनुष</a:t>
            </a:r>
            <a:r>
              <a:rPr lang="en-US" sz="1500" dirty="0"/>
              <a:t> (Bow)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खड़ा</a:t>
            </a:r>
            <a:r>
              <a:rPr lang="en-US" sz="1500" dirty="0"/>
              <a:t> </a:t>
            </a:r>
            <a:r>
              <a:rPr lang="en-US" sz="1500" dirty="0" err="1"/>
              <a:t>रहकर</a:t>
            </a:r>
            <a:r>
              <a:rPr lang="en-US" sz="1500" dirty="0"/>
              <a:t> </a:t>
            </a:r>
            <a:r>
              <a:rPr lang="en-US" sz="1500" dirty="0" err="1"/>
              <a:t>चप्पू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अणुओं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फैलने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करूंगा</a:t>
            </a:r>
            <a:r>
              <a:rPr lang="en-US" sz="1500" dirty="0"/>
              <a:t>,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डोंगी</a:t>
            </a:r>
            <a:r>
              <a:rPr lang="en-US" sz="1500" dirty="0"/>
              <a:t> </a:t>
            </a:r>
            <a:r>
              <a:rPr lang="en-US" sz="1500" dirty="0" err="1"/>
              <a:t>आने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चेतावनी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0511" y="6106616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आग्रह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करते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smtClean="0"/>
              <a:t>….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358606" y="9214683"/>
            <a:ext cx="18043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एकदम</a:t>
            </a:r>
            <a:r>
              <a:rPr lang="en-US" sz="1500" dirty="0" smtClean="0"/>
              <a:t> </a:t>
            </a:r>
            <a:r>
              <a:rPr lang="en-US" sz="1500" dirty="0" err="1"/>
              <a:t>बढ़िया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266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esktop\silence_barrier_empty 02.06.2020\silence_barrier_empty\vide_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" y="1"/>
            <a:ext cx="7516812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96137" y="9336306"/>
            <a:ext cx="3156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सोफी</a:t>
            </a:r>
            <a:r>
              <a:rPr lang="en-US" sz="1600" dirty="0" smtClean="0"/>
              <a:t> </a:t>
            </a:r>
            <a:r>
              <a:rPr lang="en-US" sz="1600" dirty="0" err="1"/>
              <a:t>कहती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बनाए</a:t>
            </a:r>
            <a:r>
              <a:rPr lang="en-US" sz="1600" dirty="0"/>
              <a:t> </a:t>
            </a:r>
            <a:r>
              <a:rPr lang="en-US" sz="1600" dirty="0" err="1"/>
              <a:t>नाव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चलाना</a:t>
            </a:r>
            <a:r>
              <a:rPr lang="en-US" sz="1600" dirty="0"/>
              <a:t> </a:t>
            </a:r>
            <a:r>
              <a:rPr lang="en-US" sz="1600" dirty="0" err="1"/>
              <a:t>असंभव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0004" y="624681"/>
            <a:ext cx="1324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देखेंगे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9714" y="1316007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err="1">
                <a:solidFill>
                  <a:prstClr val="black"/>
                </a:solidFill>
              </a:rPr>
              <a:t>चलो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हम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देखेंगे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2808" y="853281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497" y="3541861"/>
            <a:ext cx="1549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152734" y="3867527"/>
            <a:ext cx="1681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8007" y="4154706"/>
            <a:ext cx="2666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 </a:t>
            </a:r>
            <a:r>
              <a:rPr lang="en-US" sz="1400" dirty="0" err="1"/>
              <a:t>आर्ची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अणुओं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चेतावनी</a:t>
            </a:r>
            <a:r>
              <a:rPr lang="en-US" sz="1400" dirty="0"/>
              <a:t> </a:t>
            </a:r>
            <a:r>
              <a:rPr lang="en-US" sz="1400" dirty="0" err="1"/>
              <a:t>दे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892" y="5889684"/>
            <a:ext cx="6292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संभवतः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करेगा</a:t>
            </a:r>
            <a:r>
              <a:rPr lang="en-US" sz="1600" dirty="0"/>
              <a:t>,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अच्छी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अणुओं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चेतावनी</a:t>
            </a:r>
            <a:r>
              <a:rPr lang="en-US" sz="1600" dirty="0"/>
              <a:t> </a:t>
            </a:r>
            <a:r>
              <a:rPr lang="en-US" sz="1600" dirty="0" err="1"/>
              <a:t>देना</a:t>
            </a:r>
            <a:r>
              <a:rPr lang="en-US" sz="1600" dirty="0"/>
              <a:t> </a:t>
            </a:r>
            <a:r>
              <a:rPr lang="en-US" sz="1600" dirty="0" err="1"/>
              <a:t>चाहते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सामग्री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रखना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...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तरंगें</a:t>
            </a:r>
            <a:r>
              <a:rPr lang="en-US" sz="1600" dirty="0"/>
              <a:t> </a:t>
            </a:r>
            <a:r>
              <a:rPr lang="en-US" sz="1600" dirty="0" err="1"/>
              <a:t>बनाएंगे</a:t>
            </a:r>
            <a:r>
              <a:rPr lang="en-US" sz="1600" dirty="0"/>
              <a:t>.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दुष्चक्र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3328" y="7202706"/>
            <a:ext cx="72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रुको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रुको</a:t>
            </a:r>
            <a:r>
              <a:rPr lang="en-US" sz="1600" dirty="0"/>
              <a:t>!…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961" y="7309683"/>
            <a:ext cx="3406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सोफी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 smtClean="0"/>
              <a:t>समस्या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स्थगित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95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16813" cy="106981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0"/>
            <a:ext cx="7535070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5644" y="391319"/>
            <a:ext cx="6107908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प्रोफेसर</a:t>
            </a:r>
            <a:r>
              <a:rPr lang="en-US" sz="1200" dirty="0"/>
              <a:t> </a:t>
            </a:r>
            <a:r>
              <a:rPr lang="en-US" sz="1200" dirty="0" err="1"/>
              <a:t>जीन-पियरे</a:t>
            </a:r>
            <a:r>
              <a:rPr lang="en-US" sz="1200" dirty="0"/>
              <a:t> </a:t>
            </a:r>
            <a:r>
              <a:rPr lang="en-US" sz="1200" dirty="0" err="1"/>
              <a:t>पेटिट</a:t>
            </a:r>
            <a:r>
              <a:rPr lang="en-US" sz="1200" dirty="0"/>
              <a:t> </a:t>
            </a:r>
            <a:r>
              <a:rPr lang="en-US" sz="1200" dirty="0" err="1"/>
              <a:t>पेशे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एस्ट्रो-फिजिसिस्ट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"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ऑफ़</a:t>
            </a:r>
            <a:r>
              <a:rPr lang="en-US" sz="1200" dirty="0"/>
              <a:t> </a:t>
            </a:r>
            <a:r>
              <a:rPr lang="en-US" sz="1200" dirty="0" err="1"/>
              <a:t>नॉलेज</a:t>
            </a:r>
            <a:r>
              <a:rPr lang="en-US" sz="1200" dirty="0"/>
              <a:t> </a:t>
            </a:r>
            <a:r>
              <a:rPr lang="en-US" sz="1200" dirty="0" err="1"/>
              <a:t>विदआउट</a:t>
            </a:r>
            <a:r>
              <a:rPr lang="en-US" sz="1200" dirty="0"/>
              <a:t> </a:t>
            </a:r>
            <a:r>
              <a:rPr lang="en-US" sz="1200" dirty="0" err="1"/>
              <a:t>बॉर्डर्स</a:t>
            </a:r>
            <a:r>
              <a:rPr lang="en-US" sz="1200" dirty="0"/>
              <a:t>"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स्थापना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उसके</a:t>
            </a:r>
            <a:r>
              <a:rPr lang="en-US" sz="1200" dirty="0"/>
              <a:t> </a:t>
            </a:r>
            <a:r>
              <a:rPr lang="en-US" sz="1200" dirty="0" err="1"/>
              <a:t>अध्यक्ष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संस्था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तकनीकी</a:t>
            </a:r>
            <a:r>
              <a:rPr lang="en-US" sz="1200" dirty="0"/>
              <a:t> </a:t>
            </a:r>
            <a:r>
              <a:rPr lang="en-US" sz="1200" dirty="0" err="1"/>
              <a:t>ज्ञान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जानकारी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अधिक-से-अधिक</a:t>
            </a:r>
            <a:r>
              <a:rPr lang="en-US" sz="1200" dirty="0"/>
              <a:t> </a:t>
            </a:r>
            <a:r>
              <a:rPr lang="en-US" sz="1200" dirty="0" err="1"/>
              <a:t>देशों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फैलाना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,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सभी</a:t>
            </a:r>
            <a:r>
              <a:rPr lang="en-US" sz="1200" dirty="0"/>
              <a:t> </a:t>
            </a:r>
            <a:r>
              <a:rPr lang="en-US" sz="1200" dirty="0" err="1"/>
              <a:t>लोकप्रिय</a:t>
            </a:r>
            <a:r>
              <a:rPr lang="en-US" sz="1200" dirty="0"/>
              <a:t> </a:t>
            </a:r>
            <a:r>
              <a:rPr lang="en-US" sz="1200" dirty="0" err="1"/>
              <a:t>विज्ञान</a:t>
            </a:r>
            <a:r>
              <a:rPr lang="en-US" sz="1200" dirty="0"/>
              <a:t> </a:t>
            </a:r>
            <a:r>
              <a:rPr lang="en-US" sz="1200" dirty="0" err="1"/>
              <a:t>संबंधी</a:t>
            </a:r>
            <a:r>
              <a:rPr lang="en-US" sz="1200" dirty="0"/>
              <a:t> </a:t>
            </a:r>
            <a:r>
              <a:rPr lang="en-US" sz="1200" dirty="0" err="1"/>
              <a:t>लेख</a:t>
            </a:r>
            <a:r>
              <a:rPr lang="en-US" sz="1200" dirty="0"/>
              <a:t> </a:t>
            </a:r>
            <a:r>
              <a:rPr lang="en-US" sz="1200" dirty="0" err="1"/>
              <a:t>जिन्हें</a:t>
            </a:r>
            <a:r>
              <a:rPr lang="en-US" sz="1200" dirty="0"/>
              <a:t>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पिछले</a:t>
            </a:r>
            <a:r>
              <a:rPr lang="en-US" sz="1200" dirty="0"/>
              <a:t> </a:t>
            </a:r>
            <a:r>
              <a:rPr lang="en-US" sz="1200" dirty="0" err="1"/>
              <a:t>तीस</a:t>
            </a:r>
            <a:r>
              <a:rPr lang="en-US" sz="1200" dirty="0"/>
              <a:t> </a:t>
            </a:r>
            <a:r>
              <a:rPr lang="en-US" sz="1200" dirty="0" err="1"/>
              <a:t>वर्षों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तैयार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द्वारा</a:t>
            </a:r>
            <a:r>
              <a:rPr lang="en-US" sz="1200" dirty="0"/>
              <a:t> </a:t>
            </a:r>
            <a:r>
              <a:rPr lang="en-US" sz="1200" dirty="0" err="1"/>
              <a:t>बनाई</a:t>
            </a:r>
            <a:r>
              <a:rPr lang="en-US" sz="1200" dirty="0"/>
              <a:t> </a:t>
            </a:r>
            <a:r>
              <a:rPr lang="en-US" sz="1200" dirty="0" err="1"/>
              <a:t>गई</a:t>
            </a:r>
            <a:r>
              <a:rPr lang="en-US" sz="1200" dirty="0"/>
              <a:t> </a:t>
            </a:r>
            <a:r>
              <a:rPr lang="en-US" sz="1200" dirty="0" err="1"/>
              <a:t>सचित्र</a:t>
            </a:r>
            <a:r>
              <a:rPr lang="en-US" sz="1200" dirty="0"/>
              <a:t> </a:t>
            </a:r>
            <a:r>
              <a:rPr lang="hi-IN" sz="1200" dirty="0" smtClean="0"/>
              <a:t>एलबम्स</a:t>
            </a:r>
            <a:r>
              <a:rPr lang="en-US" sz="1200" dirty="0" smtClean="0"/>
              <a:t>, </a:t>
            </a:r>
            <a:r>
              <a:rPr lang="en-US" sz="1200" dirty="0" err="1"/>
              <a:t>आज</a:t>
            </a:r>
            <a:r>
              <a:rPr lang="en-US" sz="1200" dirty="0"/>
              <a:t> </a:t>
            </a:r>
            <a:r>
              <a:rPr lang="en-US" sz="1200" dirty="0" err="1"/>
              <a:t>सभी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निशुल्क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hi-IN" sz="1200" dirty="0"/>
              <a:t>फाइलों</a:t>
            </a:r>
            <a:r>
              <a:rPr lang="en-US" sz="1200" dirty="0" smtClean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डिजिटल</a:t>
            </a:r>
            <a:r>
              <a:rPr lang="en-US" sz="1200" dirty="0"/>
              <a:t>, </a:t>
            </a:r>
            <a:r>
              <a:rPr lang="en-US" sz="1200" dirty="0" err="1"/>
              <a:t>अथवा</a:t>
            </a:r>
            <a:r>
              <a:rPr lang="en-US" sz="1200" dirty="0"/>
              <a:t> </a:t>
            </a:r>
            <a:r>
              <a:rPr lang="en-US" sz="1200" dirty="0" err="1"/>
              <a:t>प्रिंटेड</a:t>
            </a:r>
            <a:r>
              <a:rPr lang="en-US" sz="1200" dirty="0"/>
              <a:t> </a:t>
            </a:r>
            <a:r>
              <a:rPr lang="en-US" sz="1200" dirty="0" err="1"/>
              <a:t>कॉपियों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अतिरिक्त</a:t>
            </a:r>
            <a:r>
              <a:rPr lang="en-US" sz="1200" dirty="0"/>
              <a:t> </a:t>
            </a:r>
            <a:r>
              <a:rPr lang="en-US" sz="1200" dirty="0" err="1"/>
              <a:t>प्रतियां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बनाई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पूरा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hi-IN" sz="1200" dirty="0" smtClean="0"/>
              <a:t>इन</a:t>
            </a:r>
            <a:r>
              <a:rPr lang="en-US" sz="1200" dirty="0" smtClean="0"/>
              <a:t> </a:t>
            </a:r>
            <a:r>
              <a:rPr lang="hi-IN" sz="1200" dirty="0" smtClean="0"/>
              <a:t>पुस्तकों</a:t>
            </a:r>
            <a:r>
              <a:rPr lang="en-US" sz="1200" dirty="0" smtClean="0"/>
              <a:t> </a:t>
            </a:r>
            <a:r>
              <a:rPr lang="hi-IN" sz="1200" dirty="0" smtClean="0"/>
              <a:t>को</a:t>
            </a:r>
            <a:r>
              <a:rPr lang="en-US" sz="1200" dirty="0" smtClean="0"/>
              <a:t> </a:t>
            </a:r>
            <a:r>
              <a:rPr lang="en-US" sz="1200" dirty="0" err="1"/>
              <a:t>स्कूलों</a:t>
            </a:r>
            <a:r>
              <a:rPr lang="en-US" sz="1200" dirty="0"/>
              <a:t>, </a:t>
            </a:r>
            <a:r>
              <a:rPr lang="hi-IN" sz="1200" dirty="0"/>
              <a:t>कॉलेजों</a:t>
            </a:r>
            <a:r>
              <a:rPr lang="en-US" sz="1200" dirty="0" smtClean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विश्वविद्यालयों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पुस्तकालयों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भेजा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बशर्ते</a:t>
            </a:r>
            <a:r>
              <a:rPr lang="en-US" sz="1200" dirty="0"/>
              <a:t> </a:t>
            </a:r>
            <a:r>
              <a:rPr lang="en-US" sz="1200" dirty="0" err="1"/>
              <a:t>इससे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आर्थिक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राजनीतिक</a:t>
            </a:r>
            <a:r>
              <a:rPr lang="en-US" sz="1200" dirty="0"/>
              <a:t> </a:t>
            </a:r>
            <a:r>
              <a:rPr lang="en-US" sz="1200" dirty="0" err="1"/>
              <a:t>लाभ</a:t>
            </a:r>
            <a:r>
              <a:rPr lang="en-US" sz="1200" dirty="0"/>
              <a:t> </a:t>
            </a:r>
            <a:r>
              <a:rPr lang="en-US" sz="1200" dirty="0" err="1"/>
              <a:t>प्राप्त</a:t>
            </a:r>
            <a:r>
              <a:rPr lang="en-US" sz="1200" dirty="0"/>
              <a:t> न </a:t>
            </a:r>
            <a:r>
              <a:rPr lang="en-US" sz="1200" dirty="0" err="1"/>
              <a:t>करें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उनका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, </a:t>
            </a:r>
            <a:r>
              <a:rPr lang="en-US" sz="1200" dirty="0" err="1"/>
              <a:t>सांप्रदायिक</a:t>
            </a:r>
            <a:r>
              <a:rPr lang="en-US" sz="1200" dirty="0"/>
              <a:t> </a:t>
            </a:r>
            <a:r>
              <a:rPr lang="en-US" sz="1200" dirty="0" err="1"/>
              <a:t>दुरूपयोग</a:t>
            </a:r>
            <a:r>
              <a:rPr lang="en-US" sz="1200" dirty="0"/>
              <a:t> न </a:t>
            </a:r>
            <a:r>
              <a:rPr lang="en-US" sz="1200" dirty="0" err="1"/>
              <a:t>हो</a:t>
            </a:r>
            <a:r>
              <a:rPr lang="en-US" sz="1200" dirty="0"/>
              <a:t>. </a:t>
            </a:r>
            <a:r>
              <a:rPr lang="en-US" sz="1200" dirty="0" err="1"/>
              <a:t>इन</a:t>
            </a:r>
            <a:r>
              <a:rPr lang="en-US" sz="1200" dirty="0"/>
              <a:t> </a:t>
            </a:r>
            <a:r>
              <a:rPr lang="en-US" sz="1200" dirty="0" err="1"/>
              <a:t>पीडीएफ</a:t>
            </a:r>
            <a:r>
              <a:rPr lang="en-US" sz="1200" dirty="0"/>
              <a:t> </a:t>
            </a:r>
            <a:r>
              <a:rPr lang="en-US" sz="1200" dirty="0" err="1"/>
              <a:t>फाइलों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स्कूलों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विश्वविद्यालयों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पुस्तकालयों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कंप्यूटर</a:t>
            </a:r>
            <a:r>
              <a:rPr lang="en-US" sz="1200" dirty="0"/>
              <a:t> </a:t>
            </a:r>
            <a:r>
              <a:rPr lang="en-US" sz="1200" dirty="0" err="1"/>
              <a:t>नेटवर्क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डाला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 smtClean="0"/>
              <a:t>.</a:t>
            </a:r>
            <a:r>
              <a:rPr lang="en-US" sz="12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043" y="6563519"/>
            <a:ext cx="6128169" cy="394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जीन-पियरे</a:t>
            </a:r>
            <a:r>
              <a:rPr lang="en-US" sz="1200" dirty="0"/>
              <a:t> </a:t>
            </a:r>
            <a:r>
              <a:rPr lang="en-US" sz="1200" dirty="0" err="1"/>
              <a:t>पेटिट</a:t>
            </a:r>
            <a:r>
              <a:rPr lang="en-US" sz="1200" dirty="0"/>
              <a:t> </a:t>
            </a:r>
            <a:r>
              <a:rPr lang="en-US" sz="1200" dirty="0" err="1"/>
              <a:t>ऐसे</a:t>
            </a:r>
            <a:r>
              <a:rPr lang="en-US" sz="1200" dirty="0"/>
              <a:t> </a:t>
            </a:r>
            <a:r>
              <a:rPr lang="en-US" sz="1200" dirty="0" err="1"/>
              <a:t>अनेक</a:t>
            </a:r>
            <a:r>
              <a:rPr lang="en-US" sz="1200" dirty="0"/>
              <a:t> </a:t>
            </a:r>
            <a:r>
              <a:rPr lang="en-US" sz="1200" dirty="0" err="1"/>
              <a:t>कार्य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  <a:r>
              <a:rPr lang="en-US" sz="1200" dirty="0" err="1"/>
              <a:t>चाहते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अधिकांश</a:t>
            </a:r>
            <a:r>
              <a:rPr lang="en-US" sz="1200" dirty="0"/>
              <a:t> </a:t>
            </a:r>
            <a:r>
              <a:rPr lang="en-US" sz="1200" dirty="0" err="1"/>
              <a:t>लोगों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सकें</a:t>
            </a:r>
            <a:r>
              <a:rPr lang="en-US" sz="1200" dirty="0"/>
              <a:t>. </a:t>
            </a:r>
            <a:r>
              <a:rPr lang="en-US" sz="1200" dirty="0" err="1"/>
              <a:t>यहां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निरक्षर</a:t>
            </a:r>
            <a:r>
              <a:rPr lang="en-US" sz="1200" dirty="0"/>
              <a:t> </a:t>
            </a:r>
            <a:r>
              <a:rPr lang="en-US" sz="1200" dirty="0" err="1"/>
              <a:t>लोग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उन्हें</a:t>
            </a:r>
            <a:r>
              <a:rPr lang="en-US" sz="1200" dirty="0"/>
              <a:t> </a:t>
            </a:r>
            <a:r>
              <a:rPr lang="en-US" sz="1200" dirty="0" err="1"/>
              <a:t>पढ</a:t>
            </a:r>
            <a:r>
              <a:rPr lang="en-US" sz="1200" dirty="0"/>
              <a:t>़ </a:t>
            </a:r>
            <a:r>
              <a:rPr lang="en-US" sz="1200" dirty="0" err="1"/>
              <a:t>सकें</a:t>
            </a:r>
            <a:r>
              <a:rPr lang="en-US" sz="1200" dirty="0"/>
              <a:t>.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जब</a:t>
            </a:r>
            <a:r>
              <a:rPr lang="en-US" sz="1200" dirty="0"/>
              <a:t> </a:t>
            </a:r>
            <a:r>
              <a:rPr lang="en-US" sz="1200" dirty="0" err="1"/>
              <a:t>पाठक</a:t>
            </a:r>
            <a:r>
              <a:rPr lang="en-US" sz="1200" dirty="0"/>
              <a:t> </a:t>
            </a:r>
            <a:r>
              <a:rPr lang="en-US" sz="1200" dirty="0" err="1"/>
              <a:t>उन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क्लिक</a:t>
            </a:r>
            <a:r>
              <a:rPr lang="en-US" sz="1200" dirty="0"/>
              <a:t> </a:t>
            </a:r>
            <a:r>
              <a:rPr lang="en-US" sz="1200" dirty="0" err="1"/>
              <a:t>करेंगे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लिखित</a:t>
            </a:r>
            <a:r>
              <a:rPr lang="en-US" sz="1200" dirty="0"/>
              <a:t> </a:t>
            </a:r>
            <a:r>
              <a:rPr lang="en-US" sz="1200" dirty="0" err="1"/>
              <a:t>भाग</a:t>
            </a:r>
            <a:r>
              <a:rPr lang="en-US" sz="1200" dirty="0"/>
              <a:t> </a:t>
            </a:r>
            <a:r>
              <a:rPr lang="en-US" sz="1200" dirty="0" err="1"/>
              <a:t>स्वयं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"</a:t>
            </a:r>
            <a:r>
              <a:rPr lang="en-US" sz="1200" dirty="0" err="1"/>
              <a:t>बोलेगा</a:t>
            </a:r>
            <a:r>
              <a:rPr lang="en-US" sz="1200" dirty="0"/>
              <a:t>".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प्रकार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नवाचार</a:t>
            </a:r>
            <a:r>
              <a:rPr lang="en-US" sz="1200" dirty="0"/>
              <a:t> "</a:t>
            </a:r>
            <a:r>
              <a:rPr lang="en-US" sz="1200" dirty="0" err="1"/>
              <a:t>साक्षरता</a:t>
            </a:r>
            <a:r>
              <a:rPr lang="en-US" sz="1200" dirty="0"/>
              <a:t> </a:t>
            </a:r>
            <a:r>
              <a:rPr lang="en-US" sz="1200" dirty="0" err="1"/>
              <a:t>योजनाओं</a:t>
            </a:r>
            <a:r>
              <a:rPr lang="en-US" sz="1200" dirty="0"/>
              <a:t>"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सहायक</a:t>
            </a:r>
            <a:r>
              <a:rPr lang="en-US" sz="1200" dirty="0"/>
              <a:t> </a:t>
            </a:r>
            <a:r>
              <a:rPr lang="en-US" sz="1200" dirty="0" err="1"/>
              <a:t>होंगे</a:t>
            </a:r>
            <a:r>
              <a:rPr lang="en-US" sz="1200" dirty="0"/>
              <a:t>. </a:t>
            </a:r>
            <a:r>
              <a:rPr lang="en-US" sz="1200" dirty="0" err="1"/>
              <a:t>दूसरी</a:t>
            </a:r>
            <a:r>
              <a:rPr lang="en-US" sz="1200" dirty="0"/>
              <a:t> </a:t>
            </a:r>
            <a:r>
              <a:rPr lang="en-US" sz="1200" dirty="0" err="1"/>
              <a:t>एल्बम</a:t>
            </a:r>
            <a:r>
              <a:rPr lang="en-US" sz="1200" dirty="0"/>
              <a:t> "</a:t>
            </a:r>
            <a:r>
              <a:rPr lang="en-US" sz="1200" dirty="0" err="1"/>
              <a:t>द्विभाषी</a:t>
            </a:r>
            <a:r>
              <a:rPr lang="en-US" sz="1200" dirty="0"/>
              <a:t>" </a:t>
            </a:r>
            <a:r>
              <a:rPr lang="en-US" sz="1200" dirty="0" err="1"/>
              <a:t>होंगी</a:t>
            </a:r>
            <a:r>
              <a:rPr lang="en-US" sz="1200" dirty="0"/>
              <a:t> </a:t>
            </a:r>
            <a:r>
              <a:rPr lang="en-US" sz="1200" dirty="0" err="1"/>
              <a:t>जहां</a:t>
            </a:r>
            <a:r>
              <a:rPr lang="en-US" sz="1200" dirty="0"/>
              <a:t> </a:t>
            </a:r>
            <a:r>
              <a:rPr lang="en-US" sz="1200" dirty="0" err="1"/>
              <a:t>मात्र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क्लिक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दूसरी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स्विच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  <a:r>
              <a:rPr lang="en-US" sz="1200" dirty="0" err="1"/>
              <a:t>संभव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. </a:t>
            </a:r>
            <a:r>
              <a:rPr lang="en-US" sz="1200" dirty="0" err="1"/>
              <a:t>इसके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उपकरण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कराया</a:t>
            </a:r>
            <a:r>
              <a:rPr lang="en-US" sz="1200" dirty="0"/>
              <a:t> </a:t>
            </a:r>
            <a:r>
              <a:rPr lang="en-US" sz="1200" dirty="0" err="1"/>
              <a:t>जायेगा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कौशल</a:t>
            </a:r>
            <a:r>
              <a:rPr lang="en-US" sz="1200" dirty="0"/>
              <a:t> </a:t>
            </a:r>
            <a:r>
              <a:rPr lang="en-US" sz="1200" dirty="0" err="1"/>
              <a:t>विकसित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लोगों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मदद</a:t>
            </a:r>
            <a:r>
              <a:rPr lang="en-US" sz="1200" dirty="0"/>
              <a:t> </a:t>
            </a:r>
            <a:r>
              <a:rPr lang="en-US" sz="1200" dirty="0" err="1"/>
              <a:t>देगा</a:t>
            </a:r>
            <a:r>
              <a:rPr lang="en-US" sz="12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 err="1" smtClean="0">
                <a:solidFill>
                  <a:srgbClr val="FF0000"/>
                </a:solidFill>
              </a:rPr>
              <a:t>जीन-पियरे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पेटिट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जन्म</a:t>
            </a:r>
            <a:r>
              <a:rPr lang="en-US" sz="1200" dirty="0"/>
              <a:t> 1937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फ्रेंच</a:t>
            </a:r>
            <a:r>
              <a:rPr lang="en-US" sz="1200" dirty="0"/>
              <a:t> </a:t>
            </a:r>
            <a:r>
              <a:rPr lang="en-US" sz="1200" dirty="0" err="1"/>
              <a:t>अनुसंधान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अपना</a:t>
            </a:r>
            <a:r>
              <a:rPr lang="en-US" sz="1200" dirty="0"/>
              <a:t> </a:t>
            </a:r>
            <a:r>
              <a:rPr lang="en-US" sz="1200" dirty="0" err="1"/>
              <a:t>करियर</a:t>
            </a:r>
            <a:r>
              <a:rPr lang="en-US" sz="1200" dirty="0"/>
              <a:t> </a:t>
            </a:r>
            <a:r>
              <a:rPr lang="en-US" sz="1200" dirty="0" err="1"/>
              <a:t>बनाया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प्लाज्मा</a:t>
            </a:r>
            <a:r>
              <a:rPr lang="en-US" sz="1200" dirty="0"/>
              <a:t> </a:t>
            </a:r>
            <a:r>
              <a:rPr lang="en-US" sz="1200" dirty="0" err="1"/>
              <a:t>भौतिक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रूप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,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कंप्यूटर</a:t>
            </a:r>
            <a:r>
              <a:rPr lang="en-US" sz="1200" dirty="0"/>
              <a:t> </a:t>
            </a:r>
            <a:r>
              <a:rPr lang="en-US" sz="1200" dirty="0" err="1"/>
              <a:t>साइंस</a:t>
            </a:r>
            <a:r>
              <a:rPr lang="en-US" sz="1200" dirty="0"/>
              <a:t> </a:t>
            </a:r>
            <a:r>
              <a:rPr lang="en-US" sz="1200" dirty="0" err="1"/>
              <a:t>सेंटर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निर्देशन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,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तमाम</a:t>
            </a:r>
            <a:r>
              <a:rPr lang="en-US" sz="1200" dirty="0"/>
              <a:t> </a:t>
            </a:r>
            <a:r>
              <a:rPr lang="en-US" sz="1200" dirty="0" err="1"/>
              <a:t>सॉफ्टवेयर्स</a:t>
            </a:r>
            <a:r>
              <a:rPr lang="en-US" sz="1200" dirty="0"/>
              <a:t> </a:t>
            </a:r>
            <a:r>
              <a:rPr lang="en-US" sz="1200" dirty="0" err="1"/>
              <a:t>बनाए</a:t>
            </a:r>
            <a:r>
              <a:rPr lang="en-US" sz="1200" dirty="0"/>
              <a:t>.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सैकड़ों</a:t>
            </a:r>
            <a:r>
              <a:rPr lang="en-US" sz="1200" dirty="0"/>
              <a:t> </a:t>
            </a:r>
            <a:r>
              <a:rPr lang="en-US" sz="1200" dirty="0" err="1"/>
              <a:t>लेख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पत्रिकाओं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प्रकाशित</a:t>
            </a:r>
            <a:r>
              <a:rPr lang="en-US" sz="1200" dirty="0"/>
              <a:t> </a:t>
            </a:r>
            <a:r>
              <a:rPr lang="en-US" sz="1200" dirty="0" err="1"/>
              <a:t>हुए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जिनमें</a:t>
            </a:r>
            <a:r>
              <a:rPr lang="en-US" sz="1200" dirty="0"/>
              <a:t> </a:t>
            </a:r>
            <a:r>
              <a:rPr lang="en-US" sz="1200" dirty="0" err="1"/>
              <a:t>द्रव</a:t>
            </a:r>
            <a:r>
              <a:rPr lang="en-US" sz="1200" dirty="0"/>
              <a:t> </a:t>
            </a:r>
            <a:r>
              <a:rPr lang="en-US" sz="1200" dirty="0" err="1"/>
              <a:t>यांत्रिकी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लेकर</a:t>
            </a:r>
            <a:r>
              <a:rPr lang="en-US" sz="1200" dirty="0"/>
              <a:t> </a:t>
            </a:r>
            <a:r>
              <a:rPr lang="en-US" sz="1200" dirty="0" err="1"/>
              <a:t>सैद्धांतिक</a:t>
            </a:r>
            <a:r>
              <a:rPr lang="en-US" sz="1200" dirty="0"/>
              <a:t> </a:t>
            </a:r>
            <a:r>
              <a:rPr lang="en-US" sz="1200" dirty="0" err="1"/>
              <a:t>सृष्टिशास्त्र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विषय</a:t>
            </a:r>
            <a:r>
              <a:rPr lang="en-US" sz="1200" dirty="0"/>
              <a:t> </a:t>
            </a:r>
            <a:r>
              <a:rPr lang="en-US" sz="1200" dirty="0" err="1"/>
              <a:t>शामिल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लगभग</a:t>
            </a:r>
            <a:r>
              <a:rPr lang="en-US" sz="1200" dirty="0"/>
              <a:t> </a:t>
            </a:r>
            <a:r>
              <a:rPr lang="en-US" sz="1200" dirty="0" err="1"/>
              <a:t>तीस</a:t>
            </a:r>
            <a:r>
              <a:rPr lang="en-US" sz="1200" dirty="0"/>
              <a:t> </a:t>
            </a:r>
            <a:r>
              <a:rPr lang="en-US" sz="1200" dirty="0" err="1"/>
              <a:t>पुस्तकें</a:t>
            </a:r>
            <a:r>
              <a:rPr lang="en-US" sz="1200" dirty="0"/>
              <a:t> </a:t>
            </a:r>
            <a:r>
              <a:rPr lang="en-US" sz="1200" dirty="0" err="1"/>
              <a:t>लिखी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जिनका</a:t>
            </a:r>
            <a:r>
              <a:rPr lang="en-US" sz="1200" dirty="0"/>
              <a:t> </a:t>
            </a:r>
            <a:r>
              <a:rPr lang="en-US" sz="1200" dirty="0" err="1"/>
              <a:t>कई</a:t>
            </a:r>
            <a:r>
              <a:rPr lang="en-US" sz="1200" dirty="0"/>
              <a:t> </a:t>
            </a:r>
            <a:r>
              <a:rPr lang="en-US" sz="1200" dirty="0" err="1"/>
              <a:t>भाषाओं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अनुवाद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निम्नलिखित</a:t>
            </a:r>
            <a:r>
              <a:rPr lang="en-US" sz="1200" dirty="0"/>
              <a:t> </a:t>
            </a:r>
            <a:r>
              <a:rPr lang="en-US" sz="1200" dirty="0" err="1"/>
              <a:t>इंटरनेट</a:t>
            </a:r>
            <a:r>
              <a:rPr lang="en-US" sz="1200" dirty="0"/>
              <a:t> </a:t>
            </a:r>
            <a:r>
              <a:rPr lang="en-US" sz="1200" dirty="0" err="1"/>
              <a:t>साइट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संपर्क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241322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silence_barrier_empty 02.06.2020\silence_barrier_empty\vide_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1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56" y="243681"/>
            <a:ext cx="75168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आर्ची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ने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मैग्नेटो-हाइरोडायनामिक्स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की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खोज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कैसे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की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r>
              <a:rPr lang="hi-IN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IN WHICH ARCHIE DISCOVERED </a:t>
            </a:r>
            <a:r>
              <a:rPr lang="en-US" sz="2000" dirty="0" smtClean="0">
                <a:solidFill>
                  <a:srgbClr val="FF0000"/>
                </a:solidFill>
              </a:rPr>
              <a:t>MAGNETO-HYDRODYNAMICS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2406" y="1751153"/>
            <a:ext cx="37560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2006" y="2301081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पहुंचने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, </a:t>
            </a:r>
            <a:r>
              <a:rPr lang="en-US" sz="1600" dirty="0" err="1" smtClean="0"/>
              <a:t>दूर</a:t>
            </a:r>
            <a:r>
              <a:rPr lang="en-US" sz="1600" dirty="0" smtClean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hi-IN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तरल</a:t>
            </a:r>
            <a:r>
              <a:rPr lang="en-US" sz="1600" dirty="0" smtClean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कार्य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किताब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लिखा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1206" y="3444081"/>
            <a:ext cx="3236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hi-IN" sz="1600" dirty="0" smtClean="0"/>
              <a:t>ऐसी</a:t>
            </a:r>
            <a:r>
              <a:rPr lang="en-US" sz="1600" dirty="0" smtClean="0"/>
              <a:t> </a:t>
            </a: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जादुई</a:t>
            </a:r>
            <a:r>
              <a:rPr lang="en-US" sz="1600" dirty="0"/>
              <a:t> </a:t>
            </a:r>
            <a:r>
              <a:rPr lang="en-US" sz="1600" dirty="0" err="1"/>
              <a:t>ताकत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0870" y="4206081"/>
            <a:ext cx="2023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विद्युत-चुंबकीय</a:t>
            </a:r>
            <a:r>
              <a:rPr lang="en-US" sz="1600" dirty="0"/>
              <a:t> </a:t>
            </a:r>
            <a:r>
              <a:rPr lang="en-US" sz="1600" dirty="0" err="1"/>
              <a:t>बलों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606" y="7711281"/>
            <a:ext cx="4112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दाहिने</a:t>
            </a:r>
            <a:r>
              <a:rPr lang="en-US" dirty="0" smtClean="0"/>
              <a:t> </a:t>
            </a:r>
            <a:r>
              <a:rPr lang="en-US" dirty="0" err="1"/>
              <a:t>हाथ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अंगूठे</a:t>
            </a:r>
            <a:r>
              <a:rPr lang="en-US" dirty="0"/>
              <a:t>, </a:t>
            </a:r>
            <a:r>
              <a:rPr lang="en-US" dirty="0" err="1"/>
              <a:t>तर्जनी</a:t>
            </a:r>
            <a:r>
              <a:rPr lang="en-US" dirty="0"/>
              <a:t>,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मध्य</a:t>
            </a:r>
            <a:r>
              <a:rPr lang="en-US" dirty="0"/>
              <a:t> </a:t>
            </a:r>
            <a:r>
              <a:rPr lang="en-US" dirty="0" err="1"/>
              <a:t>उंगली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दिखाए</a:t>
            </a:r>
            <a:r>
              <a:rPr lang="en-US" dirty="0"/>
              <a:t> </a:t>
            </a:r>
            <a:r>
              <a:rPr lang="en-US" dirty="0" err="1" smtClean="0"/>
              <a:t>अनुसार</a:t>
            </a:r>
            <a:r>
              <a:rPr lang="en-US" dirty="0" smtClean="0"/>
              <a:t> </a:t>
            </a:r>
            <a:r>
              <a:rPr lang="en-US" dirty="0" err="1"/>
              <a:t>पकड़ें</a:t>
            </a:r>
            <a:r>
              <a:rPr lang="en-US" dirty="0"/>
              <a:t>. </a:t>
            </a:r>
            <a:r>
              <a:rPr lang="en-US" dirty="0" err="1"/>
              <a:t>मान</a:t>
            </a:r>
            <a:r>
              <a:rPr lang="en-US" dirty="0"/>
              <a:t> </a:t>
            </a:r>
            <a:r>
              <a:rPr lang="en-US" dirty="0" err="1"/>
              <a:t>लें</a:t>
            </a:r>
            <a:r>
              <a:rPr lang="en-US" dirty="0"/>
              <a:t> </a:t>
            </a:r>
            <a:r>
              <a:rPr lang="en-US" dirty="0" err="1"/>
              <a:t>कि</a:t>
            </a:r>
            <a:r>
              <a:rPr lang="en-US" dirty="0"/>
              <a:t> </a:t>
            </a:r>
            <a:r>
              <a:rPr lang="en-US" dirty="0" err="1"/>
              <a:t>करंट</a:t>
            </a:r>
            <a:r>
              <a:rPr lang="en-US" dirty="0"/>
              <a:t> </a:t>
            </a:r>
            <a:r>
              <a:rPr lang="en-US" dirty="0" err="1"/>
              <a:t>मध्य</a:t>
            </a:r>
            <a:r>
              <a:rPr lang="en-US" dirty="0"/>
              <a:t> </a:t>
            </a:r>
            <a:r>
              <a:rPr lang="en-US" dirty="0" err="1"/>
              <a:t>उंगली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दिशा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बह</a:t>
            </a:r>
            <a:r>
              <a:rPr lang="en-US" dirty="0"/>
              <a:t> </a:t>
            </a:r>
            <a:r>
              <a:rPr lang="en-US" dirty="0" err="1"/>
              <a:t>रहा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मैग्नेटिक</a:t>
            </a:r>
            <a:r>
              <a:rPr lang="en-US" dirty="0"/>
              <a:t> </a:t>
            </a:r>
            <a:r>
              <a:rPr lang="en-US" dirty="0" err="1"/>
              <a:t>फील्ड</a:t>
            </a:r>
            <a:r>
              <a:rPr lang="en-US" dirty="0"/>
              <a:t> </a:t>
            </a:r>
            <a:r>
              <a:rPr lang="en-US" dirty="0" err="1"/>
              <a:t>तर्जनी</a:t>
            </a:r>
            <a:r>
              <a:rPr lang="en-US" dirty="0"/>
              <a:t> </a:t>
            </a:r>
            <a:r>
              <a:rPr lang="en-US" dirty="0" err="1"/>
              <a:t>उंगली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दिशा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err="1"/>
              <a:t>तब</a:t>
            </a:r>
            <a:r>
              <a:rPr lang="en-US" dirty="0"/>
              <a:t> </a:t>
            </a:r>
            <a:r>
              <a:rPr lang="en-US" dirty="0" err="1"/>
              <a:t>बल</a:t>
            </a:r>
            <a:r>
              <a:rPr lang="en-US" dirty="0"/>
              <a:t> </a:t>
            </a:r>
            <a:r>
              <a:rPr lang="en-US" dirty="0" err="1"/>
              <a:t>अंगूठे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दिशा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कार्य</a:t>
            </a:r>
            <a:r>
              <a:rPr lang="en-US" dirty="0"/>
              <a:t> </a:t>
            </a:r>
            <a:r>
              <a:rPr lang="en-US" dirty="0" err="1"/>
              <a:t>करेगा</a:t>
            </a:r>
            <a:r>
              <a:rPr lang="en-US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/>
              <a:t>बॉस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0806" y="9235281"/>
            <a:ext cx="198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अंगूठा</a:t>
            </a:r>
            <a:r>
              <a:rPr lang="en-US" sz="1400" dirty="0"/>
              <a:t> - </a:t>
            </a:r>
            <a:r>
              <a:rPr lang="en-US" sz="1400" dirty="0" err="1"/>
              <a:t>भगवान</a:t>
            </a:r>
            <a:r>
              <a:rPr lang="en-US" sz="1400" dirty="0"/>
              <a:t> </a:t>
            </a:r>
            <a:r>
              <a:rPr lang="en-US" sz="1400" dirty="0" err="1"/>
              <a:t>करे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बल</a:t>
            </a:r>
            <a:r>
              <a:rPr lang="en-US" sz="1400" dirty="0"/>
              <a:t> </a:t>
            </a:r>
            <a:r>
              <a:rPr lang="en-US" sz="1400" dirty="0" err="1"/>
              <a:t>आपके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406" y="5809654"/>
            <a:ext cx="6516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यदि</a:t>
            </a:r>
            <a:r>
              <a:rPr lang="en-US" dirty="0"/>
              <a:t>,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तरल</a:t>
            </a:r>
            <a:r>
              <a:rPr lang="en-US" dirty="0"/>
              <a:t> </a:t>
            </a:r>
            <a:r>
              <a:rPr lang="en-US" dirty="0" err="1"/>
              <a:t>पदार्थ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, </a:t>
            </a:r>
            <a:r>
              <a:rPr lang="en-US" dirty="0" err="1"/>
              <a:t>आप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मैग्नेटिक</a:t>
            </a:r>
            <a:r>
              <a:rPr lang="en-US" dirty="0"/>
              <a:t> </a:t>
            </a:r>
            <a:r>
              <a:rPr lang="en-US" dirty="0" err="1"/>
              <a:t>फील्ड</a:t>
            </a:r>
            <a:r>
              <a:rPr lang="en-US" dirty="0"/>
              <a:t> (</a:t>
            </a:r>
            <a:r>
              <a:rPr lang="en-US" dirty="0" err="1"/>
              <a:t>चुंबकीय</a:t>
            </a:r>
            <a:r>
              <a:rPr lang="en-US" dirty="0"/>
              <a:t> </a:t>
            </a:r>
            <a:r>
              <a:rPr lang="en-US" dirty="0" err="1"/>
              <a:t>क्षेत्र</a:t>
            </a:r>
            <a:r>
              <a:rPr lang="en-US" dirty="0"/>
              <a:t>) B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विद्युत</a:t>
            </a:r>
            <a:r>
              <a:rPr lang="en-US" dirty="0"/>
              <a:t> </a:t>
            </a:r>
            <a:r>
              <a:rPr lang="en-US" dirty="0" err="1"/>
              <a:t>करंट</a:t>
            </a:r>
            <a:r>
              <a:rPr lang="en-US" dirty="0"/>
              <a:t> I </a:t>
            </a:r>
            <a:r>
              <a:rPr lang="en-US" dirty="0" err="1"/>
              <a:t>बनाते</a:t>
            </a:r>
            <a:r>
              <a:rPr lang="en-US" dirty="0"/>
              <a:t> </a:t>
            </a:r>
            <a:r>
              <a:rPr lang="en-US" dirty="0" err="1"/>
              <a:t>हैं</a:t>
            </a:r>
            <a:r>
              <a:rPr lang="en-US" dirty="0"/>
              <a:t>, </a:t>
            </a:r>
            <a:r>
              <a:rPr lang="en-US" dirty="0" err="1"/>
              <a:t>जो</a:t>
            </a:r>
            <a:r>
              <a:rPr lang="en-US" dirty="0"/>
              <a:t> </a:t>
            </a:r>
            <a:r>
              <a:rPr lang="en-US" dirty="0" err="1"/>
              <a:t>एक-दूसरे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लंबवत</a:t>
            </a:r>
            <a:r>
              <a:rPr lang="en-US" dirty="0"/>
              <a:t> </a:t>
            </a:r>
            <a:r>
              <a:rPr lang="en-US" dirty="0" err="1"/>
              <a:t>हों</a:t>
            </a:r>
            <a:r>
              <a:rPr lang="en-US" dirty="0"/>
              <a:t>, </a:t>
            </a:r>
            <a:r>
              <a:rPr lang="en-US" dirty="0" err="1"/>
              <a:t>तो</a:t>
            </a:r>
            <a:r>
              <a:rPr lang="en-US" dirty="0"/>
              <a:t> </a:t>
            </a:r>
            <a:r>
              <a:rPr lang="en-US" dirty="0" err="1"/>
              <a:t>तरल</a:t>
            </a:r>
            <a:r>
              <a:rPr lang="en-US" dirty="0"/>
              <a:t> </a:t>
            </a:r>
            <a:r>
              <a:rPr lang="en-US" dirty="0" err="1"/>
              <a:t>पदार्थ</a:t>
            </a:r>
            <a:r>
              <a:rPr lang="en-US" dirty="0"/>
              <a:t> </a:t>
            </a:r>
            <a:r>
              <a:rPr lang="en-US" dirty="0" err="1"/>
              <a:t>तीव्रता</a:t>
            </a:r>
            <a:r>
              <a:rPr lang="en-US" dirty="0"/>
              <a:t> </a:t>
            </a:r>
            <a:r>
              <a:rPr lang="en-US" dirty="0" err="1"/>
              <a:t>लाप्लास</a:t>
            </a:r>
            <a:r>
              <a:rPr lang="en-US" dirty="0"/>
              <a:t> </a:t>
            </a:r>
            <a:r>
              <a:rPr lang="en-US" dirty="0" err="1"/>
              <a:t>बल</a:t>
            </a:r>
            <a:r>
              <a:rPr lang="en-US" dirty="0"/>
              <a:t> </a:t>
            </a:r>
            <a:r>
              <a:rPr lang="en-US" dirty="0" err="1"/>
              <a:t>IB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अनुभव</a:t>
            </a:r>
            <a:r>
              <a:rPr lang="en-US" dirty="0"/>
              <a:t> </a:t>
            </a:r>
            <a:r>
              <a:rPr lang="en-US" dirty="0" err="1"/>
              <a:t>करेगा</a:t>
            </a:r>
            <a:r>
              <a:rPr lang="en-US" dirty="0"/>
              <a:t>, </a:t>
            </a:r>
            <a:r>
              <a:rPr lang="en-US" dirty="0" err="1"/>
              <a:t>जिसकी</a:t>
            </a:r>
            <a:r>
              <a:rPr lang="en-US" dirty="0"/>
              <a:t> </a:t>
            </a:r>
            <a:r>
              <a:rPr lang="en-US" dirty="0" err="1"/>
              <a:t>दिशा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err="1" smtClean="0">
                <a:solidFill>
                  <a:srgbClr val="FF0000"/>
                </a:solidFill>
              </a:rPr>
              <a:t>दाएं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हाथ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वाले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नियम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द्वारा</a:t>
            </a:r>
            <a:r>
              <a:rPr lang="en-US" dirty="0"/>
              <a:t> </a:t>
            </a:r>
            <a:r>
              <a:rPr lang="en-US" dirty="0" err="1"/>
              <a:t>निर्धारित</a:t>
            </a:r>
            <a:r>
              <a:rPr lang="en-US" dirty="0"/>
              <a:t> </a:t>
            </a:r>
            <a:r>
              <a:rPr lang="en-US" dirty="0" err="1"/>
              <a:t>होगी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002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esktop\silence_barrier_empty 02.06.2020\silence_barrier_empty\vide_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11406" y="1561048"/>
            <a:ext cx="37560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887" y="700881"/>
            <a:ext cx="2238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कैसी</a:t>
            </a:r>
            <a:r>
              <a:rPr lang="en-US" sz="1600" dirty="0"/>
              <a:t> </a:t>
            </a:r>
            <a:r>
              <a:rPr lang="en-US" sz="1600" dirty="0" err="1"/>
              <a:t>हाथ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सफाई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6606" y="700881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1860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अंग्रेज</a:t>
            </a:r>
            <a:r>
              <a:rPr lang="en-US" sz="1600" dirty="0"/>
              <a:t> </a:t>
            </a:r>
            <a:r>
              <a:rPr lang="en-US" sz="1600" dirty="0" err="1"/>
              <a:t>भौतिकशास्त्री</a:t>
            </a:r>
            <a:r>
              <a:rPr lang="en-US" sz="1600" dirty="0"/>
              <a:t> </a:t>
            </a:r>
            <a:r>
              <a:rPr lang="en-US" sz="1600" dirty="0" err="1"/>
              <a:t>फैराडे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आविष्कार</a:t>
            </a:r>
            <a:r>
              <a:rPr lang="en-US" sz="1600" dirty="0"/>
              <a:t> </a:t>
            </a:r>
            <a:r>
              <a:rPr lang="en-US" sz="1600" dirty="0" err="1"/>
              <a:t>किए</a:t>
            </a:r>
            <a:r>
              <a:rPr lang="en-US" sz="1600" dirty="0"/>
              <a:t> </a:t>
            </a:r>
            <a:r>
              <a:rPr lang="en-US" sz="1600" dirty="0" err="1"/>
              <a:t>गए</a:t>
            </a:r>
            <a:r>
              <a:rPr lang="en-US" sz="1600" dirty="0"/>
              <a:t> </a:t>
            </a:r>
            <a:r>
              <a:rPr lang="en-US" sz="1600" dirty="0" err="1" smtClean="0"/>
              <a:t>मैग्नेटो</a:t>
            </a:r>
            <a:r>
              <a:rPr lang="en-US" sz="1600" dirty="0" smtClean="0"/>
              <a:t>-</a:t>
            </a:r>
            <a:r>
              <a:rPr lang="hi-IN" sz="1600" dirty="0" smtClean="0"/>
              <a:t>हाइड्रो-डायनामिक</a:t>
            </a:r>
            <a:r>
              <a:rPr lang="en-US" sz="1600" dirty="0" smtClean="0"/>
              <a:t> </a:t>
            </a:r>
            <a:r>
              <a:rPr lang="en-US" sz="1600" dirty="0" err="1"/>
              <a:t>कन्वर्टर</a:t>
            </a:r>
            <a:r>
              <a:rPr lang="en-US" sz="1600" dirty="0"/>
              <a:t> 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hi-IN" sz="1600" dirty="0"/>
              <a:t>भी </a:t>
            </a: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यंत्र</a:t>
            </a:r>
            <a:r>
              <a:rPr lang="en-US" sz="1600" dirty="0"/>
              <a:t> </a:t>
            </a:r>
            <a:r>
              <a:rPr lang="en-US" sz="1600" dirty="0" err="1"/>
              <a:t>बनाया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3844" y="3291681"/>
            <a:ext cx="13035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कनवर्टर</a:t>
            </a:r>
            <a:r>
              <a:rPr lang="en-US" sz="1500" dirty="0"/>
              <a:t>? </a:t>
            </a:r>
            <a:r>
              <a:rPr lang="en-US" sz="1500" dirty="0" err="1"/>
              <a:t>क्यों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5225" y="3825081"/>
            <a:ext cx="3166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विद्युत-ऊर्जा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गतिज-ऊर्जा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परिवर्तित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440" y="4640451"/>
            <a:ext cx="30763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वेक्टर</a:t>
            </a:r>
            <a:r>
              <a:rPr lang="en-US" sz="1500" dirty="0"/>
              <a:t> B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करंट</a:t>
            </a:r>
            <a:r>
              <a:rPr lang="en-US" sz="1500" dirty="0"/>
              <a:t> </a:t>
            </a:r>
            <a:r>
              <a:rPr lang="en-US" sz="1500" dirty="0" err="1"/>
              <a:t>वेक्टर</a:t>
            </a:r>
            <a:r>
              <a:rPr lang="en-US" sz="1500" dirty="0"/>
              <a:t> I,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नहर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धुरी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सीध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ओर्थोगोनल</a:t>
            </a:r>
            <a:r>
              <a:rPr lang="en-US" sz="1500" dirty="0"/>
              <a:t> </a:t>
            </a:r>
            <a:r>
              <a:rPr lang="en-US" sz="1500" dirty="0" err="1"/>
              <a:t>फ्रेम</a:t>
            </a:r>
            <a:r>
              <a:rPr lang="en-US" sz="1500" dirty="0"/>
              <a:t> </a:t>
            </a:r>
            <a:r>
              <a:rPr lang="en-US" sz="1500" dirty="0" err="1"/>
              <a:t>बनाते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206" y="6164451"/>
            <a:ext cx="59275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कुंडली</a:t>
            </a:r>
            <a:r>
              <a:rPr lang="en-US" sz="1500" dirty="0"/>
              <a:t> (</a:t>
            </a:r>
            <a:r>
              <a:rPr lang="en-US" sz="1500" dirty="0" err="1"/>
              <a:t>कोइल</a:t>
            </a:r>
            <a:r>
              <a:rPr lang="en-US" sz="1500" dirty="0"/>
              <a:t>)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 smtClean="0"/>
              <a:t>विद्युत</a:t>
            </a:r>
            <a:r>
              <a:rPr lang="en-US" sz="1500" dirty="0" smtClean="0"/>
              <a:t> </a:t>
            </a:r>
            <a:r>
              <a:rPr lang="en-US" sz="1500" dirty="0" err="1" smtClean="0"/>
              <a:t>चालकता</a:t>
            </a:r>
            <a:r>
              <a:rPr lang="en-US" sz="1500" dirty="0" smtClean="0"/>
              <a:t> </a:t>
            </a:r>
            <a:r>
              <a:rPr lang="en-US" sz="1500" dirty="0" err="1"/>
              <a:t>बढ़ाने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नमक</a:t>
            </a:r>
            <a:r>
              <a:rPr lang="en-US" sz="1500" dirty="0"/>
              <a:t> </a:t>
            </a:r>
            <a:r>
              <a:rPr lang="en-US" sz="1500" dirty="0" err="1"/>
              <a:t>डाला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रिओस्टेट</a:t>
            </a:r>
            <a:r>
              <a:rPr lang="en-US" sz="1500" dirty="0"/>
              <a:t> (</a:t>
            </a:r>
            <a:r>
              <a:rPr lang="en-US" sz="1500" dirty="0" err="1"/>
              <a:t>प्रतिरोध</a:t>
            </a:r>
            <a:r>
              <a:rPr lang="en-US" sz="1500" dirty="0"/>
              <a:t>)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बहने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करंट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4469" y="7360821"/>
            <a:ext cx="2065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करंट</a:t>
            </a:r>
            <a:r>
              <a:rPr lang="en-US" sz="1600" dirty="0"/>
              <a:t> I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चुंबकीय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B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बदलकर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इच्छा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तेज़</a:t>
            </a:r>
            <a:r>
              <a:rPr lang="en-US" sz="1600" dirty="0"/>
              <a:t> (</a:t>
            </a:r>
            <a:r>
              <a:rPr lang="en-US" sz="1600" dirty="0" err="1"/>
              <a:t>एक्सेलरेट</a:t>
            </a:r>
            <a:r>
              <a:rPr lang="en-US" sz="1600" dirty="0"/>
              <a:t>)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धीमा</a:t>
            </a:r>
            <a:r>
              <a:rPr lang="en-US" sz="1600" dirty="0"/>
              <a:t> (</a:t>
            </a:r>
            <a:r>
              <a:rPr lang="en-US" sz="1600" dirty="0" err="1"/>
              <a:t>डीसेलेरेट</a:t>
            </a:r>
            <a:r>
              <a:rPr lang="en-US" sz="1600" dirty="0"/>
              <a:t>)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427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P\Desktop\silence_barrier_empty 02.06.2020\silence_barrier_empty\vide_2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4484" y="80863"/>
            <a:ext cx="5661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बातचीत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कसौटी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INTERACTION CRITERION)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1855" y="8217386"/>
            <a:ext cx="326595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गतिज-ऊर्जा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होती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लाप्लास</a:t>
            </a:r>
            <a:r>
              <a:rPr lang="en-US" sz="1500" dirty="0"/>
              <a:t> </a:t>
            </a:r>
            <a:r>
              <a:rPr lang="en-US" sz="1500" dirty="0" err="1"/>
              <a:t>बलों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द्रव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संशोधित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प्रदान</a:t>
            </a:r>
            <a:r>
              <a:rPr lang="en-US" sz="1500" dirty="0"/>
              <a:t> </a:t>
            </a:r>
            <a:r>
              <a:rPr lang="en-US" sz="1500" dirty="0" err="1"/>
              <a:t>करनी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  <a:r>
              <a:rPr lang="en-US" sz="1500" dirty="0" err="1"/>
              <a:t>वैसे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,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मछली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भाई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806" y="1234281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 </a:t>
            </a:r>
            <a:r>
              <a:rPr lang="hi-IN" sz="1400" dirty="0" smtClean="0"/>
              <a:t>कि</a:t>
            </a:r>
            <a:r>
              <a:rPr lang="en-US" sz="1400" dirty="0" smtClean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मनगढंत</a:t>
            </a:r>
            <a:r>
              <a:rPr lang="en-US" sz="1400" dirty="0"/>
              <a:t> </a:t>
            </a:r>
            <a:r>
              <a:rPr lang="en-US" sz="1400" dirty="0" err="1"/>
              <a:t>कहानी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/>
              <a:t>अंतहीन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4725" y="1996281"/>
            <a:ext cx="1819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</a:t>
            </a:r>
            <a:r>
              <a:rPr lang="en-US" sz="1400" dirty="0" err="1"/>
              <a:t>पदार्थ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प्रवाह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0406" y="1289883"/>
            <a:ext cx="1775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 smtClean="0"/>
              <a:t>सब</a:t>
            </a:r>
            <a:r>
              <a:rPr lang="en-US" sz="1500" dirty="0" smtClean="0"/>
              <a:t> </a:t>
            </a:r>
            <a:r>
              <a:rPr lang="hi-IN" sz="1500" dirty="0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गड़बड़-घोटाला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6373" y="1920081"/>
            <a:ext cx="4876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6206" y="3520281"/>
            <a:ext cx="21442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अच्छा</a:t>
            </a:r>
            <a:r>
              <a:rPr lang="en-US" sz="1500" dirty="0" smtClean="0"/>
              <a:t> </a:t>
            </a:r>
            <a:r>
              <a:rPr lang="en-US" sz="1500" dirty="0"/>
              <a:t>...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आज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खेल</a:t>
            </a:r>
            <a:r>
              <a:rPr lang="en-US" sz="1500" dirty="0"/>
              <a:t>, </a:t>
            </a:r>
            <a:r>
              <a:rPr lang="en-US" sz="1500" dirty="0" err="1"/>
              <a:t>खेलेंगे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0503" y="3643153"/>
            <a:ext cx="221450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फ्लूइड-डायनामिक्स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(</a:t>
            </a:r>
            <a:r>
              <a:rPr lang="en-US" sz="1500" dirty="0" err="1"/>
              <a:t>द्रव-गतिकी</a:t>
            </a:r>
            <a:r>
              <a:rPr lang="en-US" sz="1500" dirty="0"/>
              <a:t>)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डेटा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अतिरिक्त</a:t>
            </a:r>
            <a:r>
              <a:rPr lang="en-US" sz="1500" dirty="0"/>
              <a:t> </a:t>
            </a:r>
            <a:r>
              <a:rPr lang="en-US" sz="1500" dirty="0" err="1"/>
              <a:t>मापदंड</a:t>
            </a:r>
            <a:r>
              <a:rPr lang="en-US" sz="1500" dirty="0"/>
              <a:t> </a:t>
            </a:r>
            <a:r>
              <a:rPr lang="en-US" sz="1500" dirty="0" err="1"/>
              <a:t>जोड़कर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बदलने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: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ऐसे</a:t>
            </a:r>
            <a:r>
              <a:rPr lang="en-US" sz="1500" dirty="0" smtClean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063" y="5740261"/>
            <a:ext cx="164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मत</a:t>
            </a:r>
            <a:r>
              <a:rPr lang="en-US" sz="1400" dirty="0"/>
              <a:t> </a:t>
            </a:r>
            <a:r>
              <a:rPr lang="en-US" sz="1400" dirty="0" err="1"/>
              <a:t>पूछो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मुझे</a:t>
            </a:r>
            <a:r>
              <a:rPr lang="en-US" sz="1400" dirty="0" smtClean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-150019" y="5196681"/>
            <a:ext cx="37560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अकल</a:t>
            </a:r>
            <a:r>
              <a:rPr lang="en-US" sz="1400" dirty="0" smtClean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/>
              <a:t>घर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रहता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5406" y="5785683"/>
            <a:ext cx="21451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कैसे</a:t>
            </a:r>
            <a:r>
              <a:rPr lang="en-US" sz="1500" dirty="0"/>
              <a:t> </a:t>
            </a:r>
            <a:r>
              <a:rPr lang="en-US" sz="1500" dirty="0" err="1"/>
              <a:t>चलेगा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उतना</a:t>
            </a:r>
            <a:r>
              <a:rPr lang="en-US" sz="1500" dirty="0"/>
              <a:t> </a:t>
            </a:r>
            <a:r>
              <a:rPr lang="en-US" sz="1500" dirty="0" err="1"/>
              <a:t>बलशाली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8944" y="6621651"/>
            <a:ext cx="19106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प्रश्न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सम्बंधित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मित्र</a:t>
            </a:r>
            <a:r>
              <a:rPr lang="en-US" sz="1500" dirty="0"/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6106" y="7214481"/>
            <a:ext cx="1600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मेरे</a:t>
            </a:r>
            <a:r>
              <a:rPr lang="en-US" sz="1400" dirty="0" smtClean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ज्यादा</a:t>
            </a:r>
            <a:r>
              <a:rPr lang="en-US" sz="1400" dirty="0"/>
              <a:t> </a:t>
            </a:r>
            <a:r>
              <a:rPr lang="en-US" sz="1400" dirty="0" err="1"/>
              <a:t>विकल्प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7427" y="7916632"/>
            <a:ext cx="2816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कह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, </a:t>
            </a:r>
            <a:r>
              <a:rPr lang="en-US" sz="1400" dirty="0" err="1"/>
              <a:t>मछली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भाई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297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esktop\silence_barrier_empty 02.06.2020\silence_barrier_empty\vide_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1181" y="7794684"/>
            <a:ext cx="5163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सिस्टम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डीसेलेरेटर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सही</a:t>
            </a:r>
            <a:r>
              <a:rPr lang="en-US" sz="1600" dirty="0"/>
              <a:t> </a:t>
            </a:r>
            <a:r>
              <a:rPr lang="en-US" sz="1600" dirty="0" err="1"/>
              <a:t>मात्रा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स्थिर</a:t>
            </a:r>
            <a:r>
              <a:rPr lang="en-US" sz="1600" dirty="0"/>
              <a:t> </a:t>
            </a:r>
            <a:r>
              <a:rPr lang="en-US" sz="1600" dirty="0" err="1"/>
              <a:t>वेव-फ्रंट</a:t>
            </a:r>
            <a:r>
              <a:rPr lang="en-US" sz="1600" dirty="0"/>
              <a:t> </a:t>
            </a:r>
            <a:r>
              <a:rPr lang="en-US" sz="1600" dirty="0" err="1"/>
              <a:t>बनाने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कामयाब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लाप्लास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IB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अलावा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बाधा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806" y="700881"/>
            <a:ext cx="3429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चिंता</a:t>
            </a:r>
            <a:r>
              <a:rPr lang="en-US" sz="1500" dirty="0"/>
              <a:t> न </a:t>
            </a:r>
            <a:r>
              <a:rPr lang="en-US" sz="1500" dirty="0" err="1"/>
              <a:t>करें</a:t>
            </a:r>
            <a:r>
              <a:rPr lang="en-US" sz="1500" dirty="0"/>
              <a:t>. </a:t>
            </a:r>
            <a:r>
              <a:rPr lang="en-US" sz="1500" dirty="0" err="1"/>
              <a:t>तार्किक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लाप्लास</a:t>
            </a:r>
            <a:r>
              <a:rPr lang="en-US" sz="1500" dirty="0"/>
              <a:t> </a:t>
            </a:r>
            <a:r>
              <a:rPr lang="en-US" sz="1500" dirty="0" err="1"/>
              <a:t>बलों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प्रसारित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, </a:t>
            </a:r>
            <a:r>
              <a:rPr lang="en-US" sz="1500" dirty="0" err="1"/>
              <a:t>द्रव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गतिज-ऊर्जा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प्रवाह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नियंत्रित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0006" y="624681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?!?! </a:t>
            </a:r>
            <a:r>
              <a:rPr lang="en-US" sz="1600" dirty="0" err="1"/>
              <a:t>मैक्स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पगला</a:t>
            </a:r>
            <a:r>
              <a:rPr lang="en-US" sz="1600" dirty="0"/>
              <a:t> </a:t>
            </a:r>
            <a:r>
              <a:rPr lang="en-US" sz="1600" dirty="0" err="1"/>
              <a:t>गए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!!!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540" y="3139281"/>
            <a:ext cx="29336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खैर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मानती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आज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बड़े</a:t>
            </a:r>
            <a:r>
              <a:rPr lang="en-US" sz="1500" dirty="0"/>
              <a:t> </a:t>
            </a:r>
            <a:r>
              <a:rPr lang="en-US" sz="1500" dirty="0" err="1"/>
              <a:t>मज़े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खेल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न?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84" y="4795083"/>
            <a:ext cx="34504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मत</a:t>
            </a:r>
            <a:r>
              <a:rPr lang="en-US" sz="1500" dirty="0"/>
              <a:t> </a:t>
            </a:r>
            <a:r>
              <a:rPr lang="en-US" sz="1500" dirty="0" err="1"/>
              <a:t>कहो</a:t>
            </a:r>
            <a:r>
              <a:rPr lang="en-US" sz="1500" dirty="0"/>
              <a:t>. </a:t>
            </a:r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हिग्गिन्स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हाल</a:t>
            </a:r>
            <a:r>
              <a:rPr lang="en-US" sz="1500" dirty="0" smtClean="0"/>
              <a:t>. </a:t>
            </a:r>
            <a:r>
              <a:rPr lang="en-US" sz="1500" dirty="0" err="1" smtClean="0"/>
              <a:t>ढील</a:t>
            </a:r>
            <a:r>
              <a:rPr lang="en-US" sz="1500" dirty="0" smtClean="0"/>
              <a:t> </a:t>
            </a:r>
            <a:r>
              <a:rPr lang="hi-IN" sz="1500" dirty="0" smtClean="0"/>
              <a:t>दी</a:t>
            </a:r>
            <a:r>
              <a:rPr lang="en-US" sz="1500" dirty="0" smtClean="0"/>
              <a:t> </a:t>
            </a: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लटका</a:t>
            </a:r>
            <a:r>
              <a:rPr lang="en-US" sz="1500" dirty="0"/>
              <a:t> </a:t>
            </a:r>
            <a:r>
              <a:rPr lang="en-US" sz="1500" dirty="0" err="1"/>
              <a:t>लेगा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0614" y="2986881"/>
            <a:ext cx="2717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काश</a:t>
            </a:r>
            <a:r>
              <a:rPr lang="en-US" sz="1400" dirty="0"/>
              <a:t> </a:t>
            </a:r>
            <a:r>
              <a:rPr lang="en-US" sz="1400" dirty="0" err="1"/>
              <a:t>सोफी</a:t>
            </a:r>
            <a:r>
              <a:rPr lang="en-US" sz="1400" dirty="0"/>
              <a:t> </a:t>
            </a:r>
            <a:r>
              <a:rPr lang="en-US" sz="1400" dirty="0" err="1" smtClean="0"/>
              <a:t>यहाँ</a:t>
            </a:r>
            <a:r>
              <a:rPr lang="en-US" sz="1400" dirty="0" smtClean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समुद्र</a:t>
            </a:r>
            <a:r>
              <a:rPr lang="en-US" sz="1400" dirty="0"/>
              <a:t> </a:t>
            </a:r>
            <a:r>
              <a:rPr lang="en-US" sz="1400" dirty="0" err="1"/>
              <a:t>तट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धूप</a:t>
            </a:r>
            <a:r>
              <a:rPr lang="en-US" sz="1400" dirty="0"/>
              <a:t> </a:t>
            </a:r>
            <a:r>
              <a:rPr lang="en-US" sz="1400" dirty="0" err="1"/>
              <a:t>सेंक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2802" y="4795083"/>
            <a:ext cx="3045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वैसे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बकवास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फालतू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मैग्नेटो-हायरडायनामिक</a:t>
            </a:r>
            <a:r>
              <a:rPr lang="en-US" sz="15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8617" y="5501481"/>
            <a:ext cx="32273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आओ</a:t>
            </a:r>
            <a:r>
              <a:rPr lang="en-US" sz="1500" dirty="0"/>
              <a:t> ... </a:t>
            </a:r>
            <a:r>
              <a:rPr lang="en-US" sz="1500" dirty="0" err="1" smtClean="0"/>
              <a:t>मैग्नेटो</a:t>
            </a:r>
            <a:r>
              <a:rPr lang="en-US" sz="1500" dirty="0" smtClean="0"/>
              <a:t>-</a:t>
            </a:r>
            <a:r>
              <a:rPr lang="hi-IN" sz="1500" dirty="0" smtClean="0"/>
              <a:t>हाइड्रो-डायनामिक्स</a:t>
            </a:r>
            <a:r>
              <a:rPr lang="en-US" sz="1500" dirty="0" smtClean="0"/>
              <a:t>, </a:t>
            </a:r>
            <a:r>
              <a:rPr lang="en-US" sz="1500" dirty="0" err="1"/>
              <a:t>संक्षिप्त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MHD</a:t>
            </a:r>
            <a:r>
              <a:rPr lang="en-US" sz="1500" dirty="0"/>
              <a:t> ... </a:t>
            </a:r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शब्दकोश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मिलेगा</a:t>
            </a:r>
            <a:r>
              <a:rPr lang="en-US" sz="15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773" y="7787481"/>
            <a:ext cx="9444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वाह</a:t>
            </a:r>
            <a:r>
              <a:rPr lang="en-US" sz="1500" dirty="0"/>
              <a:t>! </a:t>
            </a:r>
            <a:r>
              <a:rPr lang="en-US" sz="1500" dirty="0" err="1"/>
              <a:t>देखो</a:t>
            </a:r>
            <a:r>
              <a:rPr lang="en-US" sz="15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755" y="5628818"/>
            <a:ext cx="319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परछाई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डरते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वैसे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वोल्टेज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मामला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सिर्फ</a:t>
            </a:r>
            <a:r>
              <a:rPr lang="en-US" sz="1500" dirty="0"/>
              <a:t> 40-</a:t>
            </a:r>
            <a:r>
              <a:rPr lang="en-US" sz="1500" dirty="0" err="1"/>
              <a:t>वोल्ट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smtClean="0"/>
              <a:t>10,000 </a:t>
            </a:r>
            <a:r>
              <a:rPr lang="en-US" sz="1500" dirty="0" err="1"/>
              <a:t>गॉस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 smtClean="0"/>
              <a:t>आसमान</a:t>
            </a:r>
            <a:r>
              <a:rPr lang="en-US" sz="1500" dirty="0" smtClean="0"/>
              <a:t>, </a:t>
            </a:r>
            <a:r>
              <a:rPr lang="en-US" sz="1500" dirty="0" err="1"/>
              <a:t>ज़मीन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आकर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गिरेगा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093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silence_barrier_empty 02.06.2020\silence_barrier_empty\vide_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785" y="3038057"/>
            <a:ext cx="3460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रुकावट</a:t>
            </a:r>
            <a:r>
              <a:rPr lang="en-US" sz="3200" dirty="0">
                <a:solidFill>
                  <a:srgbClr val="FF0000"/>
                </a:solidFill>
              </a:rPr>
              <a:t> (BLOCKAGE)</a:t>
            </a:r>
          </a:p>
        </p:txBody>
      </p:sp>
      <p:sp>
        <p:nvSpPr>
          <p:cNvPr id="4" name="Rectangle 3"/>
          <p:cNvSpPr/>
          <p:nvPr/>
        </p:nvSpPr>
        <p:spPr>
          <a:xfrm>
            <a:off x="923763" y="7015063"/>
            <a:ext cx="55016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लेकिन</a:t>
            </a:r>
            <a:r>
              <a:rPr lang="en-US" sz="1600" dirty="0" smtClean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बाधा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मुश्किल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ये</a:t>
            </a:r>
            <a:r>
              <a:rPr lang="en-US" sz="1600" dirty="0"/>
              <a:t> </a:t>
            </a:r>
            <a:r>
              <a:rPr lang="en-US" sz="1600" dirty="0" err="1"/>
              <a:t>वेव-फ्रंट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पलायन</a:t>
            </a:r>
            <a:r>
              <a:rPr lang="en-US" sz="1600" dirty="0"/>
              <a:t> </a:t>
            </a:r>
            <a:r>
              <a:rPr lang="en-US" sz="1600" dirty="0" err="1"/>
              <a:t>करेंगी</a:t>
            </a:r>
            <a:r>
              <a:rPr lang="en-US" sz="1600" dirty="0"/>
              <a:t>,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ललाट</a:t>
            </a:r>
            <a:r>
              <a:rPr lang="en-US" sz="1600" dirty="0"/>
              <a:t> (</a:t>
            </a:r>
            <a:r>
              <a:rPr lang="en-US" sz="1600" dirty="0" err="1"/>
              <a:t>फ्रंटल</a:t>
            </a:r>
            <a:r>
              <a:rPr lang="en-US" sz="1600" dirty="0"/>
              <a:t>) </a:t>
            </a:r>
            <a:r>
              <a:rPr lang="en-US" sz="1600" dirty="0" err="1"/>
              <a:t>लहर</a:t>
            </a:r>
            <a:r>
              <a:rPr lang="en-US" sz="1600" dirty="0"/>
              <a:t> </a:t>
            </a:r>
            <a:r>
              <a:rPr lang="en-US" sz="1600" dirty="0" err="1"/>
              <a:t>बनेगी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बाधा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प्रवेश</a:t>
            </a:r>
            <a:r>
              <a:rPr lang="en-US" sz="1600" dirty="0"/>
              <a:t> </a:t>
            </a:r>
            <a:r>
              <a:rPr lang="en-US" sz="1600" dirty="0" err="1"/>
              <a:t>द्वार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स्थिर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. </a:t>
            </a:r>
            <a:r>
              <a:rPr lang="en-US" sz="1600" dirty="0" err="1"/>
              <a:t>भले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द्रव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बह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घटना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"</a:t>
            </a:r>
            <a:r>
              <a:rPr lang="en-US" sz="1600" dirty="0" err="1"/>
              <a:t>ब्लॉक</a:t>
            </a:r>
            <a:r>
              <a:rPr lang="en-US" sz="1600" dirty="0"/>
              <a:t>" </a:t>
            </a:r>
            <a:r>
              <a:rPr lang="en-US" sz="1600" dirty="0" err="1"/>
              <a:t>यानि</a:t>
            </a:r>
            <a:r>
              <a:rPr lang="en-US" sz="1600" dirty="0"/>
              <a:t> </a:t>
            </a:r>
            <a:r>
              <a:rPr lang="en-US" sz="1600" dirty="0" err="1"/>
              <a:t>रूकावट</a:t>
            </a:r>
            <a:r>
              <a:rPr lang="en-US" sz="1600" dirty="0"/>
              <a:t> </a:t>
            </a:r>
            <a:r>
              <a:rPr lang="en-US" sz="1600" dirty="0" err="1"/>
              <a:t>कहेंगे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2256" y="606317"/>
            <a:ext cx="17940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9219" y="548481"/>
            <a:ext cx="14414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बढ़िया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3000" y="710063"/>
            <a:ext cx="19106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पुरानी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वर्षों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0639" y="2630707"/>
            <a:ext cx="2119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मानक</a:t>
            </a:r>
            <a:r>
              <a:rPr lang="en-US" sz="1600" dirty="0"/>
              <a:t> - </a:t>
            </a:r>
            <a:r>
              <a:rPr lang="hi-IN" sz="1600" dirty="0" smtClean="0"/>
              <a:t>क्लासिकल</a:t>
            </a:r>
            <a:r>
              <a:rPr lang="en-US" sz="1600" dirty="0" smtClean="0"/>
              <a:t> </a:t>
            </a:r>
            <a:r>
              <a:rPr lang="en-US" sz="1600" dirty="0" err="1"/>
              <a:t>भौतिकी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8741" y="3728283"/>
            <a:ext cx="3756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चैनल</a:t>
            </a:r>
            <a:r>
              <a:rPr lang="en-US" sz="1500" dirty="0"/>
              <a:t> </a:t>
            </a:r>
            <a:r>
              <a:rPr lang="en-US" sz="1500" dirty="0" err="1"/>
              <a:t>बनाऊंगा</a:t>
            </a:r>
            <a:r>
              <a:rPr lang="en-US" sz="1500" dirty="0"/>
              <a:t>,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लकड़ी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टुकड़ों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बाधा</a:t>
            </a:r>
            <a:r>
              <a:rPr lang="en-US" sz="1500" dirty="0"/>
              <a:t> </a:t>
            </a:r>
            <a:r>
              <a:rPr lang="en-US" sz="1500" dirty="0" err="1"/>
              <a:t>बनाऊंगा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4053" y="4416316"/>
            <a:ext cx="510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इसमें</a:t>
            </a:r>
            <a:r>
              <a:rPr lang="en-US" sz="1500" dirty="0"/>
              <a:t> न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इलेक्ट्रोड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smtClean="0"/>
              <a:t>न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 smtClean="0"/>
              <a:t>क्षेत्र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4520406" y="5051484"/>
            <a:ext cx="2594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बशर्ते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बाधा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मुश्किल</a:t>
            </a:r>
            <a:r>
              <a:rPr lang="en-US" sz="1600" dirty="0"/>
              <a:t> न </a:t>
            </a:r>
            <a:r>
              <a:rPr lang="en-US" sz="1600" dirty="0" err="1"/>
              <a:t>हो</a:t>
            </a:r>
            <a:r>
              <a:rPr lang="en-US" sz="1600" dirty="0"/>
              <a:t>,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पार</a:t>
            </a:r>
            <a:r>
              <a:rPr lang="en-US" sz="1600" dirty="0"/>
              <a:t> </a:t>
            </a:r>
            <a:r>
              <a:rPr lang="en-US" sz="1600" dirty="0" err="1"/>
              <a:t>वेव-फ्रंट</a:t>
            </a:r>
            <a:r>
              <a:rPr lang="en-US" sz="1600" dirty="0"/>
              <a:t> </a:t>
            </a:r>
            <a:r>
              <a:rPr lang="en-US" sz="1600" dirty="0" err="1"/>
              <a:t>मिलेंगी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583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silence_barrier_empty 02.06.2020\silence_barrier_empty\vide_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381" y="9997281"/>
            <a:ext cx="37560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देखें</a:t>
            </a:r>
            <a:r>
              <a:rPr lang="en-US" sz="1400" dirty="0" smtClean="0"/>
              <a:t> </a:t>
            </a:r>
            <a:r>
              <a:rPr lang="en-US" sz="1400" dirty="0" err="1"/>
              <a:t>परिशिष्ट</a:t>
            </a:r>
            <a:r>
              <a:rPr lang="en-US" sz="1400" dirty="0"/>
              <a:t> B (</a:t>
            </a:r>
            <a:r>
              <a:rPr lang="en-US" sz="1400" dirty="0" err="1"/>
              <a:t>पेज</a:t>
            </a:r>
            <a:r>
              <a:rPr lang="en-US" sz="1400" dirty="0"/>
              <a:t> 71).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0206" y="6339681"/>
            <a:ext cx="3986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FF0000"/>
                </a:solidFill>
              </a:rPr>
              <a:t>रूकावट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खोलना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UNBLOCKAGE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5313" y="2450504"/>
            <a:ext cx="3886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! </a:t>
            </a:r>
            <a:r>
              <a:rPr lang="en-US" sz="1400" dirty="0" err="1"/>
              <a:t>बताओ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अजीब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949" y="2816116"/>
            <a:ext cx="25587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 smtClean="0"/>
              <a:t>उसके</a:t>
            </a:r>
            <a:r>
              <a:rPr lang="en-US" sz="1500" dirty="0" smtClean="0"/>
              <a:t> </a:t>
            </a:r>
            <a:r>
              <a:rPr lang="en-US" sz="1500" dirty="0" err="1" smtClean="0"/>
              <a:t>बारे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सोचती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606" y="420906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देखो</a:t>
            </a:r>
            <a:r>
              <a:rPr lang="en-US" sz="1600" dirty="0" smtClean="0"/>
              <a:t> </a:t>
            </a:r>
            <a:r>
              <a:rPr lang="hi-IN" sz="1600" dirty="0" smtClean="0"/>
              <a:t>उस</a:t>
            </a:r>
            <a:r>
              <a:rPr lang="en-US" sz="1600" dirty="0" smtClean="0"/>
              <a:t> </a:t>
            </a:r>
            <a:r>
              <a:rPr lang="hi-IN" sz="1600" dirty="0" smtClean="0"/>
              <a:t>होशियार</a:t>
            </a:r>
            <a:r>
              <a:rPr lang="en-US" sz="1600" dirty="0" smtClean="0"/>
              <a:t> </a:t>
            </a:r>
            <a:r>
              <a:rPr lang="hi-IN" sz="1600" dirty="0" smtClean="0"/>
              <a:t>प्रयोगकर्ता</a:t>
            </a:r>
            <a:r>
              <a:rPr lang="en-US" sz="1600" dirty="0" smtClean="0"/>
              <a:t> </a:t>
            </a:r>
            <a:r>
              <a:rPr lang="hi-IN" sz="1600" dirty="0" smtClean="0"/>
              <a:t>ने</a:t>
            </a:r>
            <a:r>
              <a:rPr lang="en-US" sz="1600" dirty="0" smtClean="0"/>
              <a:t> </a:t>
            </a:r>
            <a:r>
              <a:rPr lang="hi-IN" sz="1600" dirty="0" smtClean="0"/>
              <a:t>किस</a:t>
            </a:r>
            <a:r>
              <a:rPr lang="en-US" sz="1600" dirty="0" smtClean="0"/>
              <a:t> </a:t>
            </a:r>
            <a:r>
              <a:rPr lang="hi-IN" sz="1600" dirty="0" smtClean="0"/>
              <a:t>प्रकार</a:t>
            </a:r>
            <a:r>
              <a:rPr lang="en-US" sz="1600" dirty="0" smtClean="0"/>
              <a:t> </a:t>
            </a:r>
            <a:r>
              <a:rPr lang="hi-IN" sz="1600" dirty="0" smtClean="0"/>
              <a:t>चुम्बकीय</a:t>
            </a:r>
            <a:r>
              <a:rPr lang="en-US" sz="1600" dirty="0" smtClean="0"/>
              <a:t> </a:t>
            </a:r>
            <a:r>
              <a:rPr lang="hi-IN" sz="1600" dirty="0" smtClean="0"/>
              <a:t>फील्ड</a:t>
            </a:r>
            <a:r>
              <a:rPr lang="en-US" sz="1600" dirty="0" smtClean="0"/>
              <a:t> </a:t>
            </a:r>
            <a:r>
              <a:rPr lang="hi-IN" sz="1600" dirty="0" smtClean="0"/>
              <a:t>द्वारा</a:t>
            </a:r>
            <a:r>
              <a:rPr lang="en-US" sz="1600" dirty="0" smtClean="0"/>
              <a:t>  </a:t>
            </a:r>
            <a:br>
              <a:rPr lang="en-US" sz="1600" dirty="0" smtClean="0"/>
            </a:br>
            <a:r>
              <a:rPr lang="hi-IN" sz="1600" dirty="0" smtClean="0"/>
              <a:t>"ब्लॉकेज“</a:t>
            </a:r>
            <a:r>
              <a:rPr lang="en-US" sz="1600" dirty="0" smtClean="0"/>
              <a:t> </a:t>
            </a:r>
            <a:r>
              <a:rPr lang="hi-IN" sz="1600" dirty="0" smtClean="0"/>
              <a:t>यानि रूकावट</a:t>
            </a:r>
            <a:r>
              <a:rPr lang="en-US" sz="1600" dirty="0" smtClean="0"/>
              <a:t> </a:t>
            </a:r>
            <a:r>
              <a:rPr lang="hi-IN" sz="1600" dirty="0" smtClean="0"/>
              <a:t>पैदा</a:t>
            </a:r>
            <a:r>
              <a:rPr lang="en-US" sz="1600" dirty="0" smtClean="0"/>
              <a:t> </a:t>
            </a:r>
            <a:r>
              <a:rPr lang="hi-IN" sz="1600" dirty="0" smtClean="0"/>
              <a:t>की</a:t>
            </a:r>
            <a:r>
              <a:rPr lang="en-US" sz="1600" dirty="0" smtClean="0"/>
              <a:t> </a:t>
            </a:r>
            <a:r>
              <a:rPr lang="hi-IN" sz="1600" dirty="0" smtClean="0"/>
              <a:t>है</a:t>
            </a:r>
            <a:r>
              <a:rPr lang="en-US" sz="1600" dirty="0" smtClean="0"/>
              <a:t> </a:t>
            </a:r>
            <a:r>
              <a:rPr lang="hi-IN" sz="1600" dirty="0" smtClean="0"/>
              <a:t>जिसे</a:t>
            </a:r>
            <a:r>
              <a:rPr lang="en-US" sz="1600" dirty="0" smtClean="0"/>
              <a:t> </a:t>
            </a:r>
            <a:r>
              <a:rPr lang="hi-IN" sz="1600" dirty="0" smtClean="0"/>
              <a:t>वो</a:t>
            </a:r>
            <a:r>
              <a:rPr lang="en-US" sz="1600" dirty="0" smtClean="0"/>
              <a:t> </a:t>
            </a:r>
            <a:r>
              <a:rPr lang="hi-IN" sz="1600" dirty="0" smtClean="0"/>
              <a:t>पहले</a:t>
            </a:r>
            <a:r>
              <a:rPr lang="en-US" sz="1600" dirty="0" smtClean="0"/>
              <a:t> </a:t>
            </a:r>
            <a:r>
              <a:rPr lang="hi-IN" sz="1600" dirty="0" smtClean="0"/>
              <a:t>संकुचन</a:t>
            </a:r>
            <a:r>
              <a:rPr lang="en-US" sz="1600" dirty="0" smtClean="0"/>
              <a:t> </a:t>
            </a:r>
            <a:r>
              <a:rPr lang="hi-IN" sz="1600" dirty="0" smtClean="0"/>
              <a:t>से</a:t>
            </a:r>
            <a:r>
              <a:rPr lang="en-US" sz="1600" dirty="0" smtClean="0"/>
              <a:t> </a:t>
            </a:r>
            <a:r>
              <a:rPr lang="hi-IN" sz="1600" dirty="0" smtClean="0"/>
              <a:t>करता</a:t>
            </a:r>
            <a:r>
              <a:rPr lang="en-US" sz="1600" dirty="0" smtClean="0"/>
              <a:t> </a:t>
            </a:r>
            <a:r>
              <a:rPr lang="hi-IN" sz="1600" dirty="0" smtClean="0"/>
              <a:t>था</a:t>
            </a:r>
            <a:r>
              <a:rPr lang="hi-IN" sz="1600" dirty="0"/>
              <a:t>.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873057" y="2857817"/>
            <a:ext cx="3390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आर्चीबाल्ड</a:t>
            </a:r>
            <a:r>
              <a:rPr lang="en-US" sz="1400" dirty="0"/>
              <a:t>, </a:t>
            </a:r>
            <a:r>
              <a:rPr lang="en-US" sz="1400" dirty="0" err="1"/>
              <a:t>लैप्लस</a:t>
            </a:r>
            <a:r>
              <a:rPr lang="en-US" sz="1400" dirty="0"/>
              <a:t> </a:t>
            </a:r>
            <a:r>
              <a:rPr lang="en-US" sz="1400" dirty="0" err="1"/>
              <a:t>बलों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वेव-फ्रंट</a:t>
            </a:r>
            <a:r>
              <a:rPr lang="en-US" sz="1400" dirty="0"/>
              <a:t> </a:t>
            </a:r>
            <a:r>
              <a:rPr lang="en-US" sz="1400" dirty="0" err="1"/>
              <a:t>बनाने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गंभीर</a:t>
            </a:r>
            <a:r>
              <a:rPr lang="en-US" sz="1400" dirty="0"/>
              <a:t> </a:t>
            </a:r>
            <a:r>
              <a:rPr lang="en-US" sz="1400" dirty="0" err="1"/>
              <a:t>रूकावट</a:t>
            </a:r>
            <a:r>
              <a:rPr lang="en-US" sz="1400" dirty="0"/>
              <a:t> </a:t>
            </a:r>
            <a:r>
              <a:rPr lang="en-US" sz="1400" dirty="0" err="1"/>
              <a:t>मिलेगी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3577" y="4588342"/>
            <a:ext cx="12298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बस</a:t>
            </a:r>
            <a:r>
              <a:rPr lang="en-US" sz="1500" dirty="0"/>
              <a:t> </a:t>
            </a:r>
            <a:r>
              <a:rPr lang="en-US" sz="1500" dirty="0" err="1"/>
              <a:t>इतना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5606" y="5359261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...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लैप्लस</a:t>
            </a:r>
            <a:r>
              <a:rPr lang="en-US" sz="1400" dirty="0"/>
              <a:t> </a:t>
            </a:r>
            <a:r>
              <a:rPr lang="en-US" sz="1400" dirty="0" err="1"/>
              <a:t>बलों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/>
              <a:t>पलट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इस्तेमाल</a:t>
            </a:r>
            <a:r>
              <a:rPr lang="en-US" sz="1400" dirty="0"/>
              <a:t> </a:t>
            </a:r>
            <a:r>
              <a:rPr lang="en-US" sz="1400" dirty="0" err="1"/>
              <a:t>करूं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1206" y="7208421"/>
            <a:ext cx="3774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संकुचन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शुरु</a:t>
            </a:r>
            <a:r>
              <a:rPr lang="en-US" sz="1600" dirty="0"/>
              <a:t> </a:t>
            </a:r>
            <a:r>
              <a:rPr lang="en-US" sz="1600" dirty="0" err="1"/>
              <a:t>करूँगा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बल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पलटने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चुंबकीय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B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उल्टा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hi-IN" sz="1600" dirty="0" smtClean="0"/>
              <a:t>करंट</a:t>
            </a:r>
            <a:r>
              <a:rPr lang="en-US" sz="1600" dirty="0" smtClean="0"/>
              <a:t> </a:t>
            </a:r>
            <a:r>
              <a:rPr lang="en-US" sz="1600" dirty="0"/>
              <a:t>I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उलटा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 </a:t>
            </a:r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वाह</a:t>
            </a:r>
            <a:r>
              <a:rPr lang="en-US" sz="1600" dirty="0"/>
              <a:t>!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IB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गुणनफल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बड़ा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 (*)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त्वरण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लाप्लास</a:t>
            </a:r>
            <a:r>
              <a:rPr lang="en-US" sz="1600" dirty="0"/>
              <a:t> </a:t>
            </a:r>
            <a:r>
              <a:rPr lang="en-US" sz="1600" dirty="0" err="1"/>
              <a:t>बल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वेव-फ्रंट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गायब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देगा</a:t>
            </a:r>
            <a:r>
              <a:rPr lang="en-US" sz="1600" dirty="0"/>
              <a:t>!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1425" y="4206081"/>
            <a:ext cx="2364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/>
              <a:t> </a:t>
            </a:r>
            <a:r>
              <a:rPr lang="hi-IN" sz="1200" dirty="0" smtClean="0"/>
              <a:t>अगर</a:t>
            </a:r>
            <a:r>
              <a:rPr lang="en-US" sz="1200" dirty="0" smtClean="0"/>
              <a:t> </a:t>
            </a:r>
            <a:r>
              <a:rPr lang="hi-IN" sz="1200" dirty="0" smtClean="0"/>
              <a:t>तुम</a:t>
            </a:r>
            <a:r>
              <a:rPr lang="en-US" sz="1200" dirty="0" smtClean="0"/>
              <a:t> </a:t>
            </a:r>
            <a:r>
              <a:rPr lang="hi-IN" sz="1200" dirty="0" smtClean="0"/>
              <a:t>नौजवान</a:t>
            </a:r>
            <a:r>
              <a:rPr lang="en-US" sz="1200" dirty="0" smtClean="0"/>
              <a:t> </a:t>
            </a:r>
            <a:r>
              <a:rPr lang="hi-IN" sz="1200" dirty="0" smtClean="0"/>
              <a:t>लोग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hi-IN" sz="1200" dirty="0" smtClean="0"/>
              <a:t>लाप्लास</a:t>
            </a:r>
            <a:r>
              <a:rPr lang="en-US" sz="1200" dirty="0" smtClean="0"/>
              <a:t> </a:t>
            </a:r>
            <a:r>
              <a:rPr lang="hi-IN" sz="1200" dirty="0" smtClean="0"/>
              <a:t>बलों</a:t>
            </a:r>
            <a:r>
              <a:rPr lang="en-US" sz="1200" dirty="0" smtClean="0"/>
              <a:t> </a:t>
            </a:r>
            <a:r>
              <a:rPr lang="hi-IN" sz="1200" dirty="0" smtClean="0"/>
              <a:t>से</a:t>
            </a:r>
            <a:r>
              <a:rPr lang="en-US" sz="1200" dirty="0" smtClean="0"/>
              <a:t> </a:t>
            </a:r>
            <a:r>
              <a:rPr lang="hi-IN" sz="1200" dirty="0" smtClean="0"/>
              <a:t>वेव-फ्रंट बनाकर</a:t>
            </a:r>
            <a:r>
              <a:rPr lang="en-US" sz="1200" dirty="0" smtClean="0"/>
              <a:t> </a:t>
            </a:r>
            <a:r>
              <a:rPr lang="hi-IN" sz="1200" dirty="0" smtClean="0"/>
              <a:t>अपना</a:t>
            </a:r>
            <a:r>
              <a:rPr lang="en-US" sz="1200" dirty="0" smtClean="0"/>
              <a:t> </a:t>
            </a:r>
            <a:r>
              <a:rPr lang="hi-IN" sz="1200" dirty="0" smtClean="0"/>
              <a:t>मनोरंजन</a:t>
            </a:r>
            <a:r>
              <a:rPr lang="en-US" sz="1200" dirty="0" smtClean="0"/>
              <a:t> </a:t>
            </a:r>
            <a:r>
              <a:rPr lang="hi-IN" sz="1200" dirty="0" smtClean="0"/>
              <a:t>करना</a:t>
            </a:r>
            <a:r>
              <a:rPr lang="en-US" sz="1200" dirty="0" smtClean="0"/>
              <a:t> </a:t>
            </a:r>
            <a:r>
              <a:rPr lang="hi-IN" sz="1200" dirty="0" smtClean="0"/>
              <a:t>चाहते</a:t>
            </a:r>
            <a:r>
              <a:rPr lang="en-US" sz="1200" dirty="0" smtClean="0"/>
              <a:t> </a:t>
            </a:r>
            <a:r>
              <a:rPr lang="hi-IN" sz="1200" dirty="0" smtClean="0"/>
              <a:t>हो</a:t>
            </a:r>
            <a:r>
              <a:rPr lang="en-US" sz="1200" dirty="0" smtClean="0"/>
              <a:t> </a:t>
            </a:r>
            <a:r>
              <a:rPr lang="hi-IN" sz="1200" dirty="0" smtClean="0"/>
              <a:t>तो</a:t>
            </a:r>
            <a:r>
              <a:rPr lang="en-US" sz="1200" dirty="0" smtClean="0"/>
              <a:t> </a:t>
            </a:r>
            <a:r>
              <a:rPr lang="hi-IN" sz="1200" dirty="0" smtClean="0"/>
              <a:t>बेशक</a:t>
            </a:r>
            <a:r>
              <a:rPr lang="en-US" sz="1200" dirty="0" smtClean="0"/>
              <a:t> </a:t>
            </a:r>
            <a:r>
              <a:rPr lang="hi-IN" sz="1200" dirty="0" smtClean="0"/>
              <a:t>करो.</a:t>
            </a:r>
            <a:r>
              <a:rPr lang="en-US" sz="1200" dirty="0" smtClean="0"/>
              <a:t> </a:t>
            </a:r>
            <a:r>
              <a:rPr lang="hi-IN" sz="1200" dirty="0" smtClean="0"/>
              <a:t>मैं</a:t>
            </a:r>
            <a:r>
              <a:rPr lang="en-US" sz="1200" dirty="0" smtClean="0"/>
              <a:t> </a:t>
            </a:r>
            <a:r>
              <a:rPr lang="hi-IN" sz="1200" dirty="0" smtClean="0"/>
              <a:t>उसमें</a:t>
            </a:r>
            <a:r>
              <a:rPr lang="en-US" sz="1200" dirty="0" smtClean="0"/>
              <a:t> </a:t>
            </a:r>
            <a:r>
              <a:rPr lang="hi-IN" sz="1200" dirty="0" smtClean="0"/>
              <a:t>क्यों</a:t>
            </a:r>
            <a:r>
              <a:rPr lang="en-US" sz="1200" dirty="0" smtClean="0"/>
              <a:t> </a:t>
            </a:r>
            <a:r>
              <a:rPr lang="hi-IN" sz="1200" dirty="0" smtClean="0"/>
              <a:t>दखल</a:t>
            </a:r>
            <a:r>
              <a:rPr lang="en-US" sz="1200" dirty="0" smtClean="0"/>
              <a:t> </a:t>
            </a:r>
            <a:r>
              <a:rPr lang="hi-IN" sz="1200" dirty="0" smtClean="0"/>
              <a:t>दूँ.</a:t>
            </a:r>
            <a:r>
              <a:rPr lang="en-US" sz="1200" dirty="0" smtClean="0"/>
              <a:t> </a:t>
            </a:r>
            <a:r>
              <a:rPr lang="hi-IN" sz="1200" dirty="0" smtClean="0"/>
              <a:t>जाओ</a:t>
            </a:r>
            <a:r>
              <a:rPr lang="en-US" sz="1200" dirty="0" smtClean="0"/>
              <a:t> </a:t>
            </a:r>
            <a:r>
              <a:rPr lang="hi-IN" sz="1200" dirty="0" smtClean="0"/>
              <a:t>मज़ा</a:t>
            </a:r>
            <a:r>
              <a:rPr lang="en-US" sz="1200" dirty="0" smtClean="0"/>
              <a:t> </a:t>
            </a:r>
            <a:r>
              <a:rPr lang="hi-IN" sz="1200" dirty="0" smtClean="0"/>
              <a:t>करो</a:t>
            </a:r>
            <a:r>
              <a:rPr lang="hi-IN" sz="1200" dirty="0"/>
              <a:t>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238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esktop\silence_barrier_empty 02.06.2020\silence_barrier_empty\vide_2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13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59006" y="700881"/>
            <a:ext cx="3756025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5320" y="472281"/>
            <a:ext cx="12796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892006" y="1539081"/>
            <a:ext cx="12796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गज़ब</a:t>
            </a:r>
            <a:r>
              <a:rPr lang="en-US" sz="1500" dirty="0"/>
              <a:t>!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सोफी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खोजने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136" y="4160658"/>
            <a:ext cx="2041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ललाट</a:t>
            </a:r>
            <a:r>
              <a:rPr lang="en-US" sz="1500" dirty="0"/>
              <a:t> (</a:t>
            </a:r>
            <a:r>
              <a:rPr lang="en-US" sz="1500" dirty="0" err="1"/>
              <a:t>फ्रंटल</a:t>
            </a:r>
            <a:r>
              <a:rPr lang="en-US" sz="1500" dirty="0"/>
              <a:t>) </a:t>
            </a:r>
            <a:r>
              <a:rPr lang="en-US" sz="1500" dirty="0" err="1"/>
              <a:t>तरंग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नाश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6927" y="4022158"/>
            <a:ext cx="614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रुकावट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0527" y="4846309"/>
            <a:ext cx="1430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लाप्लास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बलों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को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तेज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करने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से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रुकावट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खुल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जाती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है</a:t>
            </a:r>
            <a:r>
              <a:rPr lang="en-US" sz="12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4649" y="3852882"/>
            <a:ext cx="660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वेव-फ्रंट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15806" y="5123457"/>
            <a:ext cx="540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गड्ढा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3006" y="6346884"/>
            <a:ext cx="4243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लाप्लास</a:t>
            </a:r>
            <a:r>
              <a:rPr lang="en-US" sz="1600" dirty="0"/>
              <a:t> </a:t>
            </a:r>
            <a:r>
              <a:rPr lang="en-US" sz="1600" dirty="0" err="1"/>
              <a:t>बलों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बढ़ाकर</a:t>
            </a:r>
            <a:r>
              <a:rPr lang="en-US" sz="1600" dirty="0"/>
              <a:t>, </a:t>
            </a:r>
            <a:r>
              <a:rPr lang="en-US" sz="1600" dirty="0" err="1"/>
              <a:t>आर्ची</a:t>
            </a:r>
            <a:r>
              <a:rPr lang="en-US" sz="1600" dirty="0"/>
              <a:t> </a:t>
            </a:r>
            <a:r>
              <a:rPr lang="en-US" sz="1600" dirty="0" err="1"/>
              <a:t>चूसने</a:t>
            </a:r>
            <a:r>
              <a:rPr lang="en-US" sz="1600" dirty="0"/>
              <a:t> (</a:t>
            </a:r>
            <a:r>
              <a:rPr lang="en-US" sz="1600" dirty="0" err="1"/>
              <a:t>सक्शन</a:t>
            </a:r>
            <a:r>
              <a:rPr lang="en-US" sz="1600" dirty="0"/>
              <a:t>)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अपस्ट्रीम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गड्ढा</a:t>
            </a:r>
            <a:r>
              <a:rPr lang="en-US" sz="1600" dirty="0"/>
              <a:t> </a:t>
            </a:r>
            <a:r>
              <a:rPr lang="en-US" sz="1600" dirty="0" err="1"/>
              <a:t>बनेगा</a:t>
            </a:r>
            <a:r>
              <a:rPr lang="en-US" sz="16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488" y="7711281"/>
            <a:ext cx="16681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सोफी</a:t>
            </a:r>
            <a:r>
              <a:rPr lang="en-US" sz="1500" dirty="0"/>
              <a:t>!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आर्ची</a:t>
            </a:r>
            <a:r>
              <a:rPr lang="en-US" sz="1500" dirty="0" smtClean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चीज़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15606" y="7711281"/>
            <a:ext cx="259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टायरसियस</a:t>
            </a:r>
            <a:r>
              <a:rPr lang="en-US" sz="1500" dirty="0"/>
              <a:t>! </a:t>
            </a:r>
            <a:r>
              <a:rPr lang="en-US" sz="1500" dirty="0" err="1"/>
              <a:t>तुम्हारी</a:t>
            </a:r>
            <a:r>
              <a:rPr lang="en-US" sz="1500" dirty="0"/>
              <a:t> </a:t>
            </a:r>
            <a:r>
              <a:rPr lang="en-US" sz="1500" dirty="0" err="1"/>
              <a:t>सांस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फूल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दौड</a:t>
            </a:r>
            <a:r>
              <a:rPr lang="en-US" sz="1500" dirty="0"/>
              <a:t>़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2451" y="548481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अब</a:t>
            </a:r>
            <a:r>
              <a:rPr lang="en-US" sz="1600" dirty="0" smtClean="0"/>
              <a:t> </a:t>
            </a:r>
            <a:r>
              <a:rPr lang="hi-IN" sz="1600" dirty="0" smtClean="0"/>
              <a:t>देखते</a:t>
            </a:r>
            <a:r>
              <a:rPr lang="en-US" sz="1600" dirty="0" smtClean="0"/>
              <a:t> </a:t>
            </a:r>
            <a:r>
              <a:rPr lang="hi-IN" sz="1600" dirty="0" smtClean="0"/>
              <a:t>हैं</a:t>
            </a:r>
            <a:r>
              <a:rPr lang="en-US" sz="1600" dirty="0" smtClean="0"/>
              <a:t> </a:t>
            </a:r>
            <a:r>
              <a:rPr lang="hi-IN" sz="1600" dirty="0" smtClean="0"/>
              <a:t>कि</a:t>
            </a:r>
            <a:r>
              <a:rPr lang="en-US" sz="1600" dirty="0" smtClean="0"/>
              <a:t> </a:t>
            </a:r>
            <a:r>
              <a:rPr lang="hi-IN" sz="1600" dirty="0" smtClean="0"/>
              <a:t>अधिक</a:t>
            </a:r>
            <a:r>
              <a:rPr lang="en-US" sz="1600" dirty="0" smtClean="0"/>
              <a:t> </a:t>
            </a:r>
          </a:p>
          <a:p>
            <a:pPr algn="ctr"/>
            <a:r>
              <a:rPr lang="hi-IN" sz="1600" dirty="0" smtClean="0"/>
              <a:t>संकुचन</a:t>
            </a:r>
            <a:r>
              <a:rPr lang="en-US" sz="1600" dirty="0" smtClean="0"/>
              <a:t> </a:t>
            </a:r>
            <a:r>
              <a:rPr lang="hi-IN" sz="1600" dirty="0" smtClean="0"/>
              <a:t>का</a:t>
            </a:r>
            <a:r>
              <a:rPr lang="en-US" sz="1600" dirty="0" smtClean="0"/>
              <a:t> </a:t>
            </a:r>
            <a:r>
              <a:rPr lang="hi-IN" sz="1600" dirty="0" smtClean="0"/>
              <a:t>क्या</a:t>
            </a:r>
            <a:r>
              <a:rPr lang="en-US" sz="1600" dirty="0" smtClean="0"/>
              <a:t> </a:t>
            </a:r>
            <a:r>
              <a:rPr lang="hi-IN" sz="1600" dirty="0" smtClean="0"/>
              <a:t>प्रभाव</a:t>
            </a:r>
            <a:r>
              <a:rPr lang="en-US" sz="1600" dirty="0" smtClean="0"/>
              <a:t> </a:t>
            </a:r>
            <a:r>
              <a:rPr lang="hi-IN" sz="1600" dirty="0" smtClean="0"/>
              <a:t>पड़ेगा</a:t>
            </a:r>
            <a:r>
              <a:rPr lang="hi-IN" sz="1600" dirty="0"/>
              <a:t>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13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P\Desktop\silence_barrier_empty 02.06.2020\silence_barrier_empty\vide_2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89" y="4440868"/>
            <a:ext cx="751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</a:rPr>
              <a:t>धनुष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तरंग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विनाश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ANNIHILATION OF THE BOW WAVE)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7006" y="7863681"/>
            <a:ext cx="2124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विद्युत</a:t>
            </a:r>
            <a:r>
              <a:rPr lang="en-US" sz="1600" dirty="0" smtClean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इलेक्ट्रोड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होकर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प्रसारित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चुंबकीय-क्षेत्र</a:t>
            </a:r>
            <a:r>
              <a:rPr lang="en-US" sz="1600" dirty="0"/>
              <a:t> </a:t>
            </a:r>
            <a:r>
              <a:rPr lang="en-US" sz="1600" dirty="0" err="1"/>
              <a:t>ड्राइंग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लंबवत</a:t>
            </a:r>
            <a:r>
              <a:rPr lang="en-US" sz="1600" dirty="0"/>
              <a:t> </a:t>
            </a:r>
            <a:r>
              <a:rPr lang="en-US" sz="1600" dirty="0" err="1"/>
              <a:t>रहेगा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406" y="789989"/>
            <a:ext cx="3132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, </a:t>
            </a:r>
            <a:r>
              <a:rPr lang="en-US" sz="1600" dirty="0" err="1"/>
              <a:t>सोफी</a:t>
            </a:r>
            <a:r>
              <a:rPr lang="en-US" sz="1600" dirty="0"/>
              <a:t> ...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1900" y="1505327"/>
            <a:ext cx="535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406" y="3465660"/>
            <a:ext cx="106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खैर</a:t>
            </a:r>
            <a:r>
              <a:rPr lang="en-US" sz="1400" dirty="0"/>
              <a:t>, </a:t>
            </a:r>
            <a:r>
              <a:rPr lang="en-US" sz="1400" dirty="0" err="1"/>
              <a:t>बताने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-</a:t>
            </a:r>
          </a:p>
        </p:txBody>
      </p:sp>
      <p:sp>
        <p:nvSpPr>
          <p:cNvPr id="8" name="Rectangle 7"/>
          <p:cNvSpPr/>
          <p:nvPr/>
        </p:nvSpPr>
        <p:spPr>
          <a:xfrm>
            <a:off x="3529806" y="700881"/>
            <a:ext cx="37560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दिमाग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आईडिया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0806" y="3298884"/>
            <a:ext cx="3110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यंत्रों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पास-पास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बड़े</a:t>
            </a:r>
            <a:r>
              <a:rPr lang="en-US" sz="1600" dirty="0"/>
              <a:t> </a:t>
            </a:r>
            <a:r>
              <a:rPr lang="en-US" sz="1600" dirty="0" err="1"/>
              <a:t>चैनल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रखूंगा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इलेक्ट्रोडस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स्थान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रहने</a:t>
            </a:r>
            <a:r>
              <a:rPr lang="en-US" sz="1600" dirty="0"/>
              <a:t> </a:t>
            </a:r>
            <a:r>
              <a:rPr lang="en-US" sz="1600" dirty="0" err="1"/>
              <a:t>दूंगा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749" y="6364506"/>
            <a:ext cx="2091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सोफी</a:t>
            </a:r>
            <a:r>
              <a:rPr lang="en-US" sz="1600" dirty="0"/>
              <a:t>?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1558" y="8937684"/>
            <a:ext cx="2017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!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 smtClean="0"/>
              <a:t>ऊपर-नीचे</a:t>
            </a:r>
            <a:r>
              <a:rPr lang="en-US" sz="1600" dirty="0" smtClean="0"/>
              <a:t> </a:t>
            </a:r>
            <a:r>
              <a:rPr lang="en-US" sz="1600" dirty="0" err="1"/>
              <a:t>नाचकर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नर्वस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बेचैन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 smtClean="0"/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6933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\Desktop\silence_barrier_empty 02.06.2020\silence_barrier_empty\vide_2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1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78206" y="2530544"/>
            <a:ext cx="37560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406" y="624681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दाएं</a:t>
            </a:r>
            <a:r>
              <a:rPr lang="en-US" sz="1600" dirty="0"/>
              <a:t> </a:t>
            </a:r>
            <a:r>
              <a:rPr lang="en-US" sz="1600" dirty="0" err="1"/>
              <a:t>हाथ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नियम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लागू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द्रव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कार्य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बलों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3397" y="2910681"/>
            <a:ext cx="1968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कंपकंपी</a:t>
            </a:r>
            <a:r>
              <a:rPr lang="en-US" sz="1600" dirty="0"/>
              <a:t> आ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570" y="3545106"/>
            <a:ext cx="3455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मैक्सवेल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आशीर्वाद</a:t>
            </a:r>
            <a:r>
              <a:rPr lang="en-US" sz="1600" dirty="0"/>
              <a:t> </a:t>
            </a:r>
            <a:r>
              <a:rPr lang="en-US" sz="1600" dirty="0" err="1" smtClean="0"/>
              <a:t>से</a:t>
            </a:r>
            <a:r>
              <a:rPr lang="en-US" sz="1600" dirty="0"/>
              <a:t> </a:t>
            </a:r>
            <a:r>
              <a:rPr lang="en-US" sz="1600" dirty="0" err="1" smtClean="0"/>
              <a:t>आर्ची</a:t>
            </a:r>
            <a:r>
              <a:rPr lang="en-US" sz="1600" dirty="0" smtClean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(</a:t>
            </a:r>
            <a:r>
              <a:rPr lang="en-US" sz="1600" dirty="0" err="1"/>
              <a:t>बो</a:t>
            </a:r>
            <a:r>
              <a:rPr lang="en-US" sz="1600" dirty="0"/>
              <a:t>)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विनाश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596606" y="4858127"/>
            <a:ext cx="599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206" y="6440706"/>
            <a:ext cx="1571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hi-IN" sz="1600" dirty="0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 smtClean="0"/>
              <a:t>करने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कामयाब</a:t>
            </a:r>
            <a:r>
              <a:rPr lang="en-US" sz="1600" dirty="0"/>
              <a:t> </a:t>
            </a:r>
            <a:r>
              <a:rPr lang="en-US" sz="1600" dirty="0" err="1" smtClean="0"/>
              <a:t>रहा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615406" y="6423084"/>
            <a:ext cx="37560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ध्यान</a:t>
            </a:r>
            <a:r>
              <a:rPr lang="en-US" sz="1600" dirty="0"/>
              <a:t> </a:t>
            </a:r>
            <a:r>
              <a:rPr lang="en-US" sz="1600" dirty="0" err="1"/>
              <a:t>दें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हालांकि</a:t>
            </a:r>
            <a:r>
              <a:rPr lang="en-US" sz="1600" dirty="0"/>
              <a:t> </a:t>
            </a:r>
            <a:r>
              <a:rPr lang="en-US" sz="1600" dirty="0" err="1"/>
              <a:t>उसने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(</a:t>
            </a:r>
            <a:r>
              <a:rPr lang="en-US" sz="1600" dirty="0" err="1"/>
              <a:t>बो</a:t>
            </a:r>
            <a:r>
              <a:rPr lang="en-US" sz="1600" dirty="0"/>
              <a:t>)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विनाश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जहाज़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पिछले</a:t>
            </a:r>
            <a:r>
              <a:rPr lang="en-US" sz="1600" dirty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(</a:t>
            </a:r>
            <a:r>
              <a:rPr lang="en-US" sz="1600" dirty="0" err="1"/>
              <a:t>स्टर्न</a:t>
            </a:r>
            <a:r>
              <a:rPr lang="en-US" sz="1600" dirty="0"/>
              <a:t>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कायम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4606" y="9093061"/>
            <a:ext cx="284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निश्चित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सबको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 </a:t>
            </a:r>
            <a:r>
              <a:rPr lang="en-US" sz="1400" dirty="0" err="1"/>
              <a:t>क्यों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न?</a:t>
            </a:r>
          </a:p>
        </p:txBody>
      </p:sp>
    </p:spTree>
    <p:extLst>
      <p:ext uri="{BB962C8B-B14F-4D97-AF65-F5344CB8AC3E}">
        <p14:creationId xmlns:p14="http://schemas.microsoft.com/office/powerpoint/2010/main" val="3377875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\Desktop\silence_barrier_empty 02.06.2020\silence_barrier_empty\vide_2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2825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6195" y="5491063"/>
            <a:ext cx="7543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खुद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अपना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MHD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एक्सेलरेटर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बनाओ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(A DO-IT-YOURSELF </a:t>
            </a:r>
            <a:r>
              <a:rPr lang="en-US" sz="3200" dirty="0" err="1" smtClean="0">
                <a:solidFill>
                  <a:srgbClr val="FF0000"/>
                </a:solidFill>
              </a:rPr>
              <a:t>MHD</a:t>
            </a:r>
            <a:r>
              <a:rPr lang="en-US" sz="3200" dirty="0" smtClean="0">
                <a:solidFill>
                  <a:srgbClr val="FF0000"/>
                </a:solidFill>
              </a:rPr>
              <a:t> ACCELERATOR)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6206" y="1012914"/>
            <a:ext cx="37560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606" y="624681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निश्चित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जानना</a:t>
            </a:r>
            <a:r>
              <a:rPr lang="en-US" sz="1600" dirty="0"/>
              <a:t> </a:t>
            </a:r>
            <a:r>
              <a:rPr lang="en-US" sz="1600" dirty="0" err="1"/>
              <a:t>चाहती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,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आखिर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 smtClean="0"/>
              <a:t>खेल</a:t>
            </a:r>
            <a:r>
              <a:rPr lang="en-US" sz="1600" dirty="0"/>
              <a:t>, </a:t>
            </a:r>
            <a:r>
              <a:rPr lang="en-US" sz="1600" dirty="0" err="1"/>
              <a:t>खेल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3206" y="624681"/>
            <a:ext cx="2700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विज्ञान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लोकप्रिय</a:t>
            </a:r>
            <a:r>
              <a:rPr lang="en-US" sz="1600" dirty="0"/>
              <a:t> </a:t>
            </a:r>
            <a:r>
              <a:rPr lang="en-US" sz="1600" dirty="0" err="1"/>
              <a:t>बनाने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लगे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7467" y="2301081"/>
            <a:ext cx="2782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उन</a:t>
            </a:r>
            <a:r>
              <a:rPr lang="en-US" sz="1400" dirty="0"/>
              <a:t> </a:t>
            </a:r>
            <a:r>
              <a:rPr lang="en-US" sz="1400" dirty="0" err="1"/>
              <a:t>चीजों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लोकप्रिय</a:t>
            </a:r>
            <a:r>
              <a:rPr lang="en-US" sz="1400" dirty="0"/>
              <a:t> </a:t>
            </a:r>
            <a:r>
              <a:rPr lang="en-US" sz="1400" dirty="0" err="1"/>
              <a:t>बनाते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जानते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6137" y="3212504"/>
            <a:ext cx="2000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वैज्ञानिक</a:t>
            </a:r>
            <a:r>
              <a:rPr lang="en-US" sz="1400" dirty="0"/>
              <a:t> </a:t>
            </a:r>
            <a:r>
              <a:rPr lang="en-US" sz="1400" dirty="0" err="1"/>
              <a:t>शोध</a:t>
            </a:r>
            <a:r>
              <a:rPr lang="en-US" sz="1400" dirty="0"/>
              <a:t> </a:t>
            </a:r>
            <a:r>
              <a:rPr lang="en-US" sz="1400" dirty="0" err="1"/>
              <a:t>कहते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9747" y="4739481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सच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0921" y="4534217"/>
            <a:ext cx="2442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आइए</a:t>
            </a:r>
            <a:r>
              <a:rPr lang="en-US" sz="1400" dirty="0"/>
              <a:t> </a:t>
            </a:r>
            <a:r>
              <a:rPr lang="en-US" sz="1400" dirty="0" err="1"/>
              <a:t>देखते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smtClean="0"/>
              <a:t>... </a:t>
            </a:r>
            <a:r>
              <a:rPr lang="en-US" sz="1400" dirty="0" err="1"/>
              <a:t>मोटी</a:t>
            </a:r>
            <a:r>
              <a:rPr lang="en-US" sz="1400" dirty="0"/>
              <a:t> </a:t>
            </a:r>
            <a:r>
              <a:rPr lang="en-US" sz="1400" dirty="0" err="1"/>
              <a:t>वस्तु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आगे</a:t>
            </a:r>
            <a:r>
              <a:rPr lang="en-US" sz="1400" dirty="0"/>
              <a:t>, </a:t>
            </a:r>
            <a:r>
              <a:rPr lang="en-US" sz="1400" dirty="0" err="1"/>
              <a:t>ललाट</a:t>
            </a:r>
            <a:r>
              <a:rPr lang="en-US" sz="1400" dirty="0"/>
              <a:t> (</a:t>
            </a:r>
            <a:r>
              <a:rPr lang="en-US" sz="1400" dirty="0" err="1"/>
              <a:t>फ्रंटल</a:t>
            </a:r>
            <a:r>
              <a:rPr lang="en-US" sz="1400" dirty="0"/>
              <a:t>) </a:t>
            </a:r>
            <a:r>
              <a:rPr lang="en-US" sz="1400" dirty="0" err="1"/>
              <a:t>लहर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अलग</a:t>
            </a:r>
            <a:r>
              <a:rPr lang="en-US" sz="1400" dirty="0" smtClean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26327" y="6850251"/>
            <a:ext cx="25704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बस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पेंसिल</a:t>
            </a:r>
            <a:r>
              <a:rPr lang="en-US" sz="1500" dirty="0"/>
              <a:t> (*)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तांबे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इलेक्ट्रोड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फिट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1803" y="8767663"/>
            <a:ext cx="2438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बेसिन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भरे</a:t>
            </a:r>
            <a:r>
              <a:rPr lang="en-US" sz="1600" dirty="0"/>
              <a:t> </a:t>
            </a:r>
            <a:r>
              <a:rPr lang="en-US" sz="1600" dirty="0" err="1"/>
              <a:t>नमकीन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चुंबक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,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लाप्लास</a:t>
            </a:r>
            <a:r>
              <a:rPr lang="en-US" sz="1600" dirty="0"/>
              <a:t> </a:t>
            </a:r>
            <a:r>
              <a:rPr lang="en-US" sz="1600" dirty="0" err="1"/>
              <a:t>बलों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पंपिंग</a:t>
            </a:r>
            <a:r>
              <a:rPr lang="en-US" sz="1600" dirty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दिखा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806" y="9963527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400" dirty="0" smtClean="0"/>
              <a:t>1976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मौरिस</a:t>
            </a:r>
            <a:r>
              <a:rPr lang="en-US" sz="1400" dirty="0"/>
              <a:t> </a:t>
            </a:r>
            <a:r>
              <a:rPr lang="en-US" sz="1400" dirty="0" err="1"/>
              <a:t>विटॉन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तैयार</a:t>
            </a:r>
            <a:r>
              <a:rPr lang="en-US" sz="1400" dirty="0"/>
              <a:t> </a:t>
            </a:r>
            <a:r>
              <a:rPr lang="en-US" sz="1400" dirty="0" err="1"/>
              <a:t>किए</a:t>
            </a:r>
            <a:r>
              <a:rPr lang="en-US" sz="1400" dirty="0"/>
              <a:t> </a:t>
            </a:r>
            <a:r>
              <a:rPr lang="en-US" sz="1400" dirty="0" err="1"/>
              <a:t>गए</a:t>
            </a:r>
            <a:r>
              <a:rPr lang="en-US" sz="1400" dirty="0"/>
              <a:t> </a:t>
            </a:r>
            <a:r>
              <a:rPr lang="en-US" sz="1400" dirty="0" err="1"/>
              <a:t>उपकरण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अनुसार</a:t>
            </a:r>
            <a:r>
              <a:rPr lang="en-US" sz="16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7753" y="1386681"/>
            <a:ext cx="1779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समझा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...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3206" y="6730861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वो</a:t>
            </a:r>
            <a:r>
              <a:rPr lang="en-US" sz="1400" dirty="0" smtClean="0"/>
              <a:t> </a:t>
            </a:r>
            <a:r>
              <a:rPr lang="hi-IN" sz="1400" dirty="0" smtClean="0"/>
              <a:t>वस्तु</a:t>
            </a:r>
            <a:r>
              <a:rPr lang="en-US" sz="1400" dirty="0" smtClean="0"/>
              <a:t> </a:t>
            </a:r>
            <a:r>
              <a:rPr lang="hi-IN" sz="1400" dirty="0" smtClean="0"/>
              <a:t>सिलिंडर</a:t>
            </a:r>
            <a:r>
              <a:rPr lang="en-US" sz="1400" dirty="0" smtClean="0"/>
              <a:t> </a:t>
            </a:r>
            <a:r>
              <a:rPr lang="hi-IN" sz="1400" dirty="0" smtClean="0"/>
              <a:t>यानि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 smtClean="0"/>
              <a:t>बेलनाकार</a:t>
            </a:r>
            <a:r>
              <a:rPr lang="en-US" sz="1400" dirty="0" smtClean="0"/>
              <a:t> </a:t>
            </a:r>
            <a:r>
              <a:rPr lang="hi-IN" sz="1400" dirty="0" smtClean="0"/>
              <a:t>भी</a:t>
            </a:r>
            <a:r>
              <a:rPr lang="en-US" sz="1400" dirty="0" smtClean="0"/>
              <a:t> </a:t>
            </a:r>
            <a:r>
              <a:rPr lang="hi-IN" sz="1400" dirty="0" smtClean="0"/>
              <a:t>हो</a:t>
            </a:r>
            <a:r>
              <a:rPr lang="en-US" sz="1400" dirty="0" smtClean="0"/>
              <a:t> </a:t>
            </a:r>
            <a:r>
              <a:rPr lang="hi-IN" sz="1400" dirty="0" smtClean="0"/>
              <a:t>सकती</a:t>
            </a:r>
            <a:r>
              <a:rPr lang="en-US" sz="1400" dirty="0" smtClean="0"/>
              <a:t> </a:t>
            </a:r>
            <a:r>
              <a:rPr lang="hi-IN" sz="1400" dirty="0" smtClean="0"/>
              <a:t>है</a:t>
            </a:r>
            <a:r>
              <a:rPr lang="hi-IN" sz="1400" dirty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266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silence_barrier_empty 02.06.2020\silence_barrier_empty\vide_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96081"/>
            <a:ext cx="75120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400" dirty="0">
                <a:solidFill>
                  <a:srgbClr val="FF0000"/>
                </a:solidFill>
              </a:rPr>
              <a:t>प्रस्तावना </a:t>
            </a:r>
            <a:r>
              <a:rPr lang="en-US" sz="4400" dirty="0" smtClean="0">
                <a:solidFill>
                  <a:srgbClr val="FF0000"/>
                </a:solidFill>
              </a:rPr>
              <a:t>PREFACE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7059" y="7888506"/>
            <a:ext cx="1578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अरे</a:t>
            </a:r>
            <a:r>
              <a:rPr lang="en-US" sz="1600" dirty="0" smtClean="0"/>
              <a:t> </a:t>
            </a:r>
            <a:r>
              <a:rPr lang="en-US" sz="1600" dirty="0" err="1"/>
              <a:t>जॉर्ज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यही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ज़िंदगी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606" y="1462881"/>
            <a:ext cx="2398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समुद्र</a:t>
            </a:r>
            <a:r>
              <a:rPr lang="en-US" sz="1400" dirty="0"/>
              <a:t> </a:t>
            </a:r>
            <a:r>
              <a:rPr lang="en-US" sz="1400" dirty="0" err="1"/>
              <a:t>तट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अच्छी</a:t>
            </a:r>
            <a:r>
              <a:rPr lang="en-US" sz="1400" dirty="0"/>
              <a:t> </a:t>
            </a:r>
            <a:r>
              <a:rPr lang="en-US" sz="1400" dirty="0" err="1"/>
              <a:t>छुट्टी</a:t>
            </a:r>
            <a:r>
              <a:rPr lang="en-US" sz="1400" dirty="0"/>
              <a:t> </a:t>
            </a:r>
            <a:r>
              <a:rPr lang="en-US" sz="1400" dirty="0" err="1"/>
              <a:t>जैसा</a:t>
            </a:r>
            <a:r>
              <a:rPr lang="en-US" sz="1400" dirty="0"/>
              <a:t> </a:t>
            </a:r>
            <a:r>
              <a:rPr lang="hi-IN" sz="1400" dirty="0" smtClean="0"/>
              <a:t>मज़ा</a:t>
            </a:r>
            <a:r>
              <a:rPr lang="en-US" sz="1400" dirty="0" smtClean="0"/>
              <a:t> </a:t>
            </a: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hi-IN" sz="1400" dirty="0" smtClean="0"/>
              <a:t>कहीं</a:t>
            </a:r>
            <a:r>
              <a:rPr lang="en-US" sz="1400" dirty="0" smtClean="0"/>
              <a:t> </a:t>
            </a:r>
            <a:r>
              <a:rPr lang="en-US" sz="1400" dirty="0" err="1" smtClean="0"/>
              <a:t>भी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3406" y="3139281"/>
            <a:ext cx="1106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बुरा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2849" y="1462881"/>
            <a:ext cx="1941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आर्ची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मज़ा</a:t>
            </a:r>
            <a:r>
              <a:rPr lang="en-US" sz="1400" dirty="0"/>
              <a:t> आ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3062" y="3073261"/>
            <a:ext cx="2623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 smtClean="0"/>
              <a:t>लगता</a:t>
            </a:r>
            <a:r>
              <a:rPr lang="en-US" sz="1200" dirty="0" smtClean="0"/>
              <a:t> </a:t>
            </a:r>
            <a:r>
              <a:rPr lang="hi-IN" sz="1200" dirty="0" smtClean="0"/>
              <a:t>है</a:t>
            </a:r>
            <a:r>
              <a:rPr lang="en-US" sz="1200" dirty="0" smtClean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 smtClean="0"/>
              <a:t>फिर</a:t>
            </a:r>
            <a:r>
              <a:rPr lang="en-US" sz="1200" dirty="0" smtClean="0"/>
              <a:t> </a:t>
            </a:r>
            <a:r>
              <a:rPr lang="en-US" sz="1200" dirty="0" err="1" smtClean="0"/>
              <a:t>किसी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खिलवाड़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806" y="3772217"/>
            <a:ext cx="20518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लैंडिंग-स्टेज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निर्माण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कर</a:t>
            </a:r>
            <a:r>
              <a:rPr lang="en-US" sz="1400" dirty="0" smtClean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296" y="4736504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जाओ</a:t>
            </a:r>
            <a:r>
              <a:rPr lang="en-US" sz="1400" dirty="0"/>
              <a:t> </a:t>
            </a:r>
            <a:r>
              <a:rPr lang="en-US" sz="1400" dirty="0" err="1"/>
              <a:t>बेटा</a:t>
            </a:r>
            <a:r>
              <a:rPr lang="en-US" sz="1400" dirty="0"/>
              <a:t>, </a:t>
            </a:r>
            <a:r>
              <a:rPr lang="en-US" sz="1400" dirty="0" err="1"/>
              <a:t>जाओ</a:t>
            </a:r>
            <a:r>
              <a:rPr lang="en-US" sz="1400" dirty="0"/>
              <a:t>!!!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7768" y="5283061"/>
            <a:ext cx="1951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जॉर्ज</a:t>
            </a:r>
            <a:r>
              <a:rPr lang="en-US" sz="1400" dirty="0"/>
              <a:t> </a:t>
            </a:r>
            <a:r>
              <a:rPr lang="en-US" sz="1400" dirty="0" err="1"/>
              <a:t>जल्दी</a:t>
            </a:r>
            <a:r>
              <a:rPr lang="en-US" sz="1400" dirty="0"/>
              <a:t> </a:t>
            </a:r>
            <a:r>
              <a:rPr lang="en-US" sz="1400" dirty="0" err="1"/>
              <a:t>आओ</a:t>
            </a:r>
            <a:r>
              <a:rPr lang="en-US" sz="1400" dirty="0"/>
              <a:t>! </a:t>
            </a:r>
            <a:r>
              <a:rPr lang="en-US" sz="1400" dirty="0" err="1"/>
              <a:t>देखो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कितना</a:t>
            </a:r>
            <a:r>
              <a:rPr lang="en-US" sz="1400" dirty="0"/>
              <a:t> </a:t>
            </a:r>
            <a:r>
              <a:rPr lang="en-US" sz="1400" dirty="0" err="1"/>
              <a:t>रोमांचक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68182" y="6859924"/>
            <a:ext cx="1443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बोलो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दोस्त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5206" y="7936904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चलते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2385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esktop\silence_barrier_empty 02.06.2020\silence_barrier_empty\vide_3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0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67806" y="9441051"/>
            <a:ext cx="38229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लाप्लास</a:t>
            </a:r>
            <a:r>
              <a:rPr lang="en-US" sz="1500" dirty="0" smtClean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आर्ची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अपस्ट्रीम</a:t>
            </a:r>
            <a:r>
              <a:rPr lang="en-US" sz="1500" dirty="0"/>
              <a:t> (</a:t>
            </a:r>
            <a:r>
              <a:rPr lang="en-US" sz="1500" dirty="0" err="1"/>
              <a:t>ऊपर</a:t>
            </a:r>
            <a:r>
              <a:rPr lang="en-US" sz="1500" dirty="0"/>
              <a:t>)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द्रव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चेतावनी</a:t>
            </a:r>
            <a:r>
              <a:rPr lang="en-US" sz="1500" dirty="0"/>
              <a:t> </a:t>
            </a:r>
            <a:r>
              <a:rPr lang="en-US" sz="1500" dirty="0" err="1"/>
              <a:t>देना</a:t>
            </a:r>
            <a:r>
              <a:rPr lang="en-US" sz="1500" dirty="0"/>
              <a:t> </a:t>
            </a:r>
            <a:r>
              <a:rPr lang="en-US" sz="1500" dirty="0" err="1"/>
              <a:t>सीख</a:t>
            </a:r>
            <a:r>
              <a:rPr lang="en-US" sz="1500" dirty="0"/>
              <a:t> </a:t>
            </a:r>
            <a:r>
              <a:rPr lang="en-US" sz="1500" dirty="0" err="1"/>
              <a:t>लिया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255" y="2794181"/>
            <a:ext cx="559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चुंबक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150" y="548481"/>
            <a:ext cx="599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स्याही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2539" y="548481"/>
            <a:ext cx="29727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बेसिन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रखा</a:t>
            </a:r>
            <a:r>
              <a:rPr lang="en-US" sz="1500" dirty="0"/>
              <a:t> </a:t>
            </a:r>
            <a:r>
              <a:rPr lang="en-US" sz="1500" dirty="0" err="1"/>
              <a:t>चुंबक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ऊर्ध्वाधर</a:t>
            </a:r>
            <a:r>
              <a:rPr lang="en-US" sz="1500" dirty="0" smtClean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B </a:t>
            </a:r>
            <a:r>
              <a:rPr lang="en-US" sz="1500" dirty="0" err="1"/>
              <a:t>बनाता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पंपिंग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प्रभाव</a:t>
            </a:r>
            <a:r>
              <a:rPr lang="en-US" sz="1500" dirty="0"/>
              <a:t>, </a:t>
            </a:r>
            <a:r>
              <a:rPr lang="en-US" sz="1500" dirty="0" err="1"/>
              <a:t>स्याही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बूंद</a:t>
            </a:r>
            <a:r>
              <a:rPr lang="en-US" sz="1500" dirty="0"/>
              <a:t> </a:t>
            </a:r>
            <a:r>
              <a:rPr lang="en-US" sz="1500" dirty="0" err="1"/>
              <a:t>डालकर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406" y="3530599"/>
            <a:ext cx="10342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006" y="3373675"/>
            <a:ext cx="34955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छोटे</a:t>
            </a:r>
            <a:r>
              <a:rPr lang="en-US" sz="1500" dirty="0"/>
              <a:t> </a:t>
            </a:r>
            <a:r>
              <a:rPr lang="en-US" sz="1500" dirty="0" err="1"/>
              <a:t>स्थायी</a:t>
            </a:r>
            <a:r>
              <a:rPr lang="en-US" sz="1500" dirty="0"/>
              <a:t> </a:t>
            </a:r>
            <a:r>
              <a:rPr lang="en-US" sz="1500" dirty="0" err="1"/>
              <a:t>चुंबक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बैटरी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पम्पिंग</a:t>
            </a:r>
            <a:r>
              <a:rPr lang="en-US" sz="1500" dirty="0"/>
              <a:t> </a:t>
            </a:r>
            <a:r>
              <a:rPr lang="en-US" sz="1500" dirty="0" err="1"/>
              <a:t>प्रभाव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लेकिन</a:t>
            </a:r>
            <a:r>
              <a:rPr lang="en-US" sz="1500" dirty="0" smtClean="0"/>
              <a:t> </a:t>
            </a:r>
            <a:r>
              <a:rPr lang="en-US" sz="1500" dirty="0" err="1"/>
              <a:t>वेव-फ्रट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संरचना</a:t>
            </a:r>
            <a:r>
              <a:rPr lang="en-US" sz="1500" dirty="0"/>
              <a:t> </a:t>
            </a:r>
            <a:r>
              <a:rPr lang="en-US" sz="1500" dirty="0" err="1"/>
              <a:t>बदलने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लाप्लास</a:t>
            </a:r>
            <a:r>
              <a:rPr lang="en-US" sz="1500" dirty="0"/>
              <a:t> </a:t>
            </a:r>
            <a:r>
              <a:rPr lang="en-US" sz="1500" dirty="0" err="1"/>
              <a:t>बलों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गुना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206" y="6390818"/>
            <a:ext cx="3040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मॉडल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परीक्षण</a:t>
            </a:r>
            <a:r>
              <a:rPr lang="en-US" sz="1500" dirty="0"/>
              <a:t> </a:t>
            </a:r>
            <a:r>
              <a:rPr lang="en-US" sz="1500" dirty="0" err="1"/>
              <a:t>चैनल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रखूंगा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बढ़ाऊंगा</a:t>
            </a:r>
            <a:r>
              <a:rPr lang="en-US" sz="1500" dirty="0"/>
              <a:t>.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लहर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hi-IN" sz="1500" dirty="0" smtClean="0"/>
              <a:t>होगी</a:t>
            </a:r>
            <a:r>
              <a:rPr lang="en-US" sz="1500" dirty="0" smtClean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ललाट</a:t>
            </a:r>
            <a:r>
              <a:rPr lang="en-US" sz="1500" dirty="0"/>
              <a:t> (</a:t>
            </a:r>
            <a:r>
              <a:rPr lang="en-US" sz="1500" dirty="0" err="1"/>
              <a:t>फ्रंटल</a:t>
            </a:r>
            <a:r>
              <a:rPr lang="en-US" sz="1500" dirty="0"/>
              <a:t>) </a:t>
            </a:r>
            <a:r>
              <a:rPr lang="en-US" sz="1500" dirty="0" err="1"/>
              <a:t>लहर</a:t>
            </a:r>
            <a:r>
              <a:rPr lang="en-US" sz="1500" dirty="0"/>
              <a:t> </a:t>
            </a:r>
            <a:r>
              <a:rPr lang="hi-IN" sz="1500" dirty="0"/>
              <a:t>झुकेगी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3758406" y="6390818"/>
            <a:ext cx="32182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बढ़ाऊंगा</a:t>
            </a:r>
            <a:r>
              <a:rPr lang="en-US" sz="1500" dirty="0"/>
              <a:t>.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ललाट</a:t>
            </a:r>
            <a:r>
              <a:rPr lang="en-US" sz="1500" dirty="0"/>
              <a:t> (</a:t>
            </a:r>
            <a:r>
              <a:rPr lang="en-US" sz="1500" dirty="0" err="1"/>
              <a:t>फ्रंटल</a:t>
            </a:r>
            <a:r>
              <a:rPr lang="en-US" sz="1500" dirty="0"/>
              <a:t>) </a:t>
            </a:r>
            <a:r>
              <a:rPr lang="en-US" sz="1500" dirty="0" err="1"/>
              <a:t>लहर</a:t>
            </a:r>
            <a:r>
              <a:rPr lang="en-US" sz="1500" dirty="0"/>
              <a:t> </a:t>
            </a:r>
            <a:r>
              <a:rPr lang="en-US" sz="1500" dirty="0" err="1"/>
              <a:t>गायब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जाएगी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गड्ढा</a:t>
            </a:r>
            <a:r>
              <a:rPr lang="en-US" sz="1500" dirty="0"/>
              <a:t> </a:t>
            </a:r>
            <a:r>
              <a:rPr lang="en-US" sz="1500" dirty="0" err="1"/>
              <a:t>बनेगा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406" y="7555904"/>
            <a:ext cx="2659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बढ़िया</a:t>
            </a:r>
            <a:r>
              <a:rPr lang="en-US" sz="1400" dirty="0"/>
              <a:t>!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उपयोगों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86806" y="7939881"/>
            <a:ext cx="124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रुको</a:t>
            </a:r>
            <a:r>
              <a:rPr lang="en-US" sz="1400" dirty="0"/>
              <a:t>, </a:t>
            </a:r>
            <a:r>
              <a:rPr lang="en-US" sz="1400" dirty="0" err="1"/>
              <a:t>आर्ची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58282" y="7540516"/>
            <a:ext cx="20665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सोचती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सोफी</a:t>
            </a:r>
            <a:r>
              <a:rPr lang="en-US" sz="15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4406" y="3534568"/>
            <a:ext cx="6142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बहाव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955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P\Desktop\silence_barrier_empty 02.06.2020\silence_barrier_empty\vide_3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97006" y="2072481"/>
            <a:ext cx="37560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684002" y="525651"/>
            <a:ext cx="27414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नया</a:t>
            </a:r>
            <a:r>
              <a:rPr lang="en-US" sz="1500" dirty="0"/>
              <a:t> </a:t>
            </a:r>
            <a:r>
              <a:rPr lang="en-US" sz="1500" dirty="0" err="1"/>
              <a:t>आईडिया</a:t>
            </a:r>
            <a:r>
              <a:rPr lang="en-US" sz="1500" dirty="0"/>
              <a:t> </a:t>
            </a:r>
            <a:r>
              <a:rPr lang="en-US" sz="1500" dirty="0" err="1"/>
              <a:t>आया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आर्ची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डोंगी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4406" y="1539081"/>
            <a:ext cx="12706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बड़ा</a:t>
            </a:r>
            <a:r>
              <a:rPr lang="en-US" sz="1400" dirty="0" smtClean="0"/>
              <a:t> </a:t>
            </a:r>
            <a:r>
              <a:rPr lang="en-US" sz="1400" dirty="0" err="1"/>
              <a:t>तैरता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 </a:t>
            </a:r>
            <a:r>
              <a:rPr lang="en-US" sz="1400" dirty="0" err="1"/>
              <a:t>जहाज़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467" y="3880683"/>
            <a:ext cx="2526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व्यवस्था</a:t>
            </a:r>
            <a:r>
              <a:rPr lang="en-US" sz="1500" dirty="0"/>
              <a:t> </a:t>
            </a:r>
            <a:r>
              <a:rPr lang="en-US" sz="1500" dirty="0" err="1"/>
              <a:t>कैसे</a:t>
            </a:r>
            <a:r>
              <a:rPr lang="en-US" sz="1500" dirty="0"/>
              <a:t> </a:t>
            </a:r>
            <a:r>
              <a:rPr lang="en-US" sz="1500" dirty="0" err="1"/>
              <a:t>करोगे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0879" y="3959116"/>
            <a:ext cx="29931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भूल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3257" y="5958681"/>
            <a:ext cx="27911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सोलनॉइड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अंदर</a:t>
            </a:r>
            <a:r>
              <a:rPr lang="en-US" sz="1500" dirty="0"/>
              <a:t> </a:t>
            </a:r>
            <a:r>
              <a:rPr lang="en-US" sz="1500" dirty="0" err="1"/>
              <a:t>डाल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12" y="8147883"/>
            <a:ext cx="11608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smtClean="0"/>
              <a:t>– </a:t>
            </a:r>
          </a:p>
          <a:p>
            <a:pPr algn="ctr"/>
            <a:r>
              <a:rPr lang="en-US" sz="1500" dirty="0" err="1" smtClean="0"/>
              <a:t>चुंबकीय</a:t>
            </a:r>
            <a:r>
              <a:rPr lang="en-US" sz="1500" dirty="0" smtClean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1391" y="8016081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इलेक्ट्रोड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8606" y="8217386"/>
            <a:ext cx="18569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जिस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रेखाएं</a:t>
            </a:r>
            <a:r>
              <a:rPr lang="en-US" sz="1500" dirty="0"/>
              <a:t> </a:t>
            </a:r>
            <a:r>
              <a:rPr lang="en-US" sz="1500" dirty="0" err="1"/>
              <a:t>निकलती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आसानी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ऊर्ध्वाधर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B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6427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P\Desktop\silence_barrier_empty 02.06.2020\silence_barrier_empty\vide_3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2" y="319881"/>
            <a:ext cx="7522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MHD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प्रोपल्शन</a:t>
            </a:r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</a:rPr>
              <a:t>MHD</a:t>
            </a:r>
            <a:r>
              <a:rPr lang="en-US" sz="3200" dirty="0" smtClean="0">
                <a:solidFill>
                  <a:srgbClr val="FF0000"/>
                </a:solidFill>
              </a:rPr>
              <a:t> PROPULSION)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2806" y="2224881"/>
            <a:ext cx="37560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006" y="1005681"/>
            <a:ext cx="5943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चालाक</a:t>
            </a:r>
            <a:r>
              <a:rPr lang="en-US" sz="1500" dirty="0"/>
              <a:t> </a:t>
            </a:r>
            <a:r>
              <a:rPr lang="en-US" sz="1500" dirty="0" err="1"/>
              <a:t>प्रयोगकर्ता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धनुष</a:t>
            </a:r>
            <a:r>
              <a:rPr lang="en-US" sz="1500" dirty="0"/>
              <a:t> </a:t>
            </a:r>
            <a:r>
              <a:rPr lang="en-US" sz="1500" dirty="0" err="1"/>
              <a:t>लहर</a:t>
            </a:r>
            <a:r>
              <a:rPr lang="en-US" sz="1500" dirty="0"/>
              <a:t> </a:t>
            </a:r>
            <a:r>
              <a:rPr lang="en-US" sz="1500" dirty="0" err="1"/>
              <a:t>नाश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नाव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अज्ञात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 smtClean="0"/>
              <a:t>जा</a:t>
            </a:r>
            <a:r>
              <a:rPr lang="en-US" sz="1500" dirty="0" smtClean="0"/>
              <a:t> </a:t>
            </a:r>
            <a:r>
              <a:rPr lang="hi-IN" sz="1500" dirty="0"/>
              <a:t>रहा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बस</a:t>
            </a:r>
            <a:r>
              <a:rPr lang="en-US" sz="1500" dirty="0"/>
              <a:t> </a:t>
            </a:r>
            <a:r>
              <a:rPr lang="en-US" sz="1500" dirty="0" err="1"/>
              <a:t>इतना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- </a:t>
            </a:r>
            <a:r>
              <a:rPr lang="en-US" sz="1500" dirty="0" err="1"/>
              <a:t>डोंगी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V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चलना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सतही</a:t>
            </a:r>
            <a:r>
              <a:rPr lang="en-US" sz="1500" dirty="0"/>
              <a:t> </a:t>
            </a:r>
            <a:r>
              <a:rPr lang="en-US" sz="1500" dirty="0" err="1"/>
              <a:t>तरंगों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206" y="3271083"/>
            <a:ext cx="2108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आश्चर्य</a:t>
            </a:r>
            <a:r>
              <a:rPr lang="en-US" sz="1500" dirty="0"/>
              <a:t>!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डोंगी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तैर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2206" y="4943018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MHD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पीछे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पंप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जिससे</a:t>
            </a:r>
            <a:r>
              <a:rPr lang="en-US" sz="1500" dirty="0" smtClean="0"/>
              <a:t> </a:t>
            </a:r>
            <a:r>
              <a:rPr lang="en-US" sz="1500" dirty="0" err="1"/>
              <a:t>हल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बदलता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परिणामस्वरुप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धक्का</a:t>
            </a:r>
            <a:r>
              <a:rPr lang="en-US" sz="1500" dirty="0"/>
              <a:t> </a:t>
            </a:r>
            <a:r>
              <a:rPr lang="en-US" sz="1500" dirty="0" err="1"/>
              <a:t>मिलता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1405" y="7426334"/>
            <a:ext cx="14803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 </a:t>
            </a:r>
            <a:r>
              <a:rPr lang="en-US" sz="1500" dirty="0" err="1"/>
              <a:t>डोंगी</a:t>
            </a:r>
            <a:r>
              <a:rPr lang="en-US" sz="1500" dirty="0"/>
              <a:t> </a:t>
            </a:r>
            <a:r>
              <a:rPr lang="en-US" sz="1500" dirty="0" err="1" smtClean="0"/>
              <a:t>खुद</a:t>
            </a:r>
            <a:r>
              <a:rPr lang="en-US" sz="1500" dirty="0" smtClean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बढ़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206" y="8374251"/>
            <a:ext cx="1523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इलेक्ट्रोलाइट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डोंगी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अक्सर</a:t>
            </a:r>
            <a:r>
              <a:rPr lang="en-US" sz="1500" dirty="0"/>
              <a:t> </a:t>
            </a:r>
            <a:r>
              <a:rPr lang="en-US" sz="1500" dirty="0" err="1" smtClean="0"/>
              <a:t>ऐसा</a:t>
            </a:r>
            <a:r>
              <a:rPr lang="en-US" sz="1500" dirty="0" smtClean="0"/>
              <a:t> </a:t>
            </a:r>
            <a:r>
              <a:rPr lang="hi-IN" sz="1500" dirty="0" smtClean="0"/>
              <a:t>ही</a:t>
            </a:r>
            <a:r>
              <a:rPr lang="en-US" sz="1500" dirty="0" smtClean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5205" y="7020778"/>
            <a:ext cx="18176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  <a:r>
              <a:rPr lang="en-US" sz="1600" dirty="0" err="1"/>
              <a:t>बैटरी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ड्रेन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सोलेनोइड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खाता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स्थायी</a:t>
            </a:r>
            <a:r>
              <a:rPr lang="en-US" sz="1600" dirty="0"/>
              <a:t> </a:t>
            </a:r>
            <a:r>
              <a:rPr lang="en-US" sz="1600" dirty="0" err="1"/>
              <a:t>चुंबकों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छोटा</a:t>
            </a:r>
            <a:r>
              <a:rPr lang="en-US" sz="1600" dirty="0"/>
              <a:t> </a:t>
            </a:r>
            <a:r>
              <a:rPr lang="en-US" sz="1600" dirty="0" err="1"/>
              <a:t>मॉडल</a:t>
            </a:r>
            <a:r>
              <a:rPr lang="en-US" sz="1600" dirty="0"/>
              <a:t> </a:t>
            </a:r>
            <a:r>
              <a:rPr lang="en-US" sz="1600" dirty="0" err="1"/>
              <a:t>बनाने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कोशिश</a:t>
            </a:r>
            <a:r>
              <a:rPr lang="en-US" sz="1600" dirty="0"/>
              <a:t> </a:t>
            </a:r>
            <a:r>
              <a:rPr lang="en-US" sz="1600" dirty="0" err="1"/>
              <a:t>करूँगा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silence_barrier_empty 02.06.2020\silence_barrier_empty\vide_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18" y="192306"/>
            <a:ext cx="7512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MHD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दक्षता</a:t>
            </a:r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</a:rPr>
              <a:t>MHD</a:t>
            </a:r>
            <a:r>
              <a:rPr lang="en-US" sz="3200" dirty="0" smtClean="0">
                <a:solidFill>
                  <a:srgbClr val="FF0000"/>
                </a:solidFill>
              </a:rPr>
              <a:t> EFFICIENCY)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981" y="10070504"/>
            <a:ext cx="37560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देखें</a:t>
            </a:r>
            <a:r>
              <a:rPr lang="en-US" sz="1400" dirty="0" smtClean="0"/>
              <a:t> </a:t>
            </a:r>
            <a:r>
              <a:rPr lang="en-US" sz="1400" dirty="0" err="1"/>
              <a:t>परिशिष्ट</a:t>
            </a:r>
            <a:r>
              <a:rPr lang="en-US" sz="1400" dirty="0"/>
              <a:t> C (</a:t>
            </a:r>
            <a:r>
              <a:rPr lang="en-US" sz="1400" dirty="0" err="1"/>
              <a:t>पृष्ठ</a:t>
            </a:r>
            <a:r>
              <a:rPr lang="en-US" sz="1400" dirty="0"/>
              <a:t> 71).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6206" y="2630706"/>
            <a:ext cx="4670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विचार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सुनें</a:t>
            </a:r>
            <a:r>
              <a:rPr lang="en-US" sz="1600" dirty="0"/>
              <a:t>? </a:t>
            </a:r>
            <a:r>
              <a:rPr lang="en-US" sz="1600" dirty="0" err="1"/>
              <a:t>डोंगी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हल</a:t>
            </a:r>
            <a:r>
              <a:rPr lang="en-US" sz="1600" dirty="0"/>
              <a:t> </a:t>
            </a: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नीचे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स्थायी</a:t>
            </a:r>
            <a:r>
              <a:rPr lang="en-US" sz="1600" dirty="0"/>
              <a:t> </a:t>
            </a:r>
            <a:r>
              <a:rPr lang="en-US" sz="1600" dirty="0" err="1"/>
              <a:t>चुंबक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इलेक्ट्रोड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बैटरी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जुड़े</a:t>
            </a:r>
            <a:r>
              <a:rPr lang="en-US" sz="1600" dirty="0"/>
              <a:t> </a:t>
            </a:r>
            <a:r>
              <a:rPr lang="en-US" sz="1600" dirty="0" err="1"/>
              <a:t>होंगे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5806" y="3520281"/>
            <a:ext cx="2743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तेजी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चलती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थोड़ा</a:t>
            </a:r>
            <a:r>
              <a:rPr lang="en-US" sz="1500" dirty="0"/>
              <a:t> </a:t>
            </a:r>
            <a:r>
              <a:rPr lang="en-US" sz="1500" dirty="0" err="1"/>
              <a:t>सा</a:t>
            </a:r>
            <a:r>
              <a:rPr lang="en-US" sz="1500" dirty="0"/>
              <a:t> </a:t>
            </a:r>
            <a:r>
              <a:rPr lang="en-US" sz="1500" dirty="0" err="1"/>
              <a:t>धक्का</a:t>
            </a:r>
            <a:r>
              <a:rPr lang="en-US" sz="1500" dirty="0"/>
              <a:t> </a:t>
            </a:r>
            <a:r>
              <a:rPr lang="en-US" sz="1500" dirty="0" err="1"/>
              <a:t>देने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0092" y="4358481"/>
            <a:ext cx="5501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!!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314" y="5176083"/>
            <a:ext cx="21789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स्टीम-आयरन</a:t>
            </a:r>
            <a:r>
              <a:rPr lang="en-US" sz="1500" dirty="0"/>
              <a:t> (*) </a:t>
            </a:r>
            <a:r>
              <a:rPr lang="en-US" sz="1500" dirty="0" err="1"/>
              <a:t>जितनी</a:t>
            </a:r>
            <a:r>
              <a:rPr lang="en-US" sz="1500" dirty="0"/>
              <a:t> </a:t>
            </a:r>
            <a:r>
              <a:rPr lang="en-US" sz="1500" dirty="0" err="1"/>
              <a:t>शक्ति</a:t>
            </a:r>
            <a:r>
              <a:rPr lang="en-US" sz="1500" dirty="0"/>
              <a:t> </a:t>
            </a:r>
            <a:r>
              <a:rPr lang="en-US" sz="1500" dirty="0" err="1"/>
              <a:t>लगती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2843" y="5671859"/>
            <a:ext cx="23669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विपरीत</a:t>
            </a:r>
            <a:r>
              <a:rPr lang="en-US" sz="1500" dirty="0"/>
              <a:t>,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समान</a:t>
            </a:r>
            <a:r>
              <a:rPr lang="en-US" sz="1500" dirty="0"/>
              <a:t> </a:t>
            </a:r>
            <a:r>
              <a:rPr lang="en-US" sz="1500" dirty="0" err="1"/>
              <a:t>शक्ति</a:t>
            </a:r>
            <a:r>
              <a:rPr lang="en-US" sz="1500" dirty="0"/>
              <a:t> </a:t>
            </a:r>
            <a:r>
              <a:rPr lang="hi-IN" sz="1500" dirty="0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पारंपरिक</a:t>
            </a:r>
            <a:r>
              <a:rPr lang="en-US" sz="1500" dirty="0"/>
              <a:t> </a:t>
            </a:r>
            <a:r>
              <a:rPr lang="en-US" sz="1500" dirty="0" err="1"/>
              <a:t>इलेक्ट्रिक</a:t>
            </a:r>
            <a:r>
              <a:rPr lang="en-US" sz="1500" dirty="0"/>
              <a:t> </a:t>
            </a:r>
            <a:r>
              <a:rPr lang="en-US" sz="1500" dirty="0" err="1"/>
              <a:t>मोटर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लगाऊं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4039" y="6758052"/>
            <a:ext cx="25875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फर-फर</a:t>
            </a:r>
            <a:r>
              <a:rPr lang="en-US" sz="1500" dirty="0"/>
              <a:t> - </a:t>
            </a:r>
            <a:r>
              <a:rPr lang="en-US" sz="1500" dirty="0" err="1"/>
              <a:t>हवा</a:t>
            </a:r>
            <a:r>
              <a:rPr lang="en-US" sz="1500" dirty="0"/>
              <a:t> </a:t>
            </a:r>
            <a:r>
              <a:rPr lang="hi-IN" sz="1500" dirty="0" smtClean="0"/>
              <a:t>जैसे</a:t>
            </a:r>
            <a:r>
              <a:rPr lang="en-US" sz="1500" dirty="0" smtClean="0"/>
              <a:t> </a:t>
            </a:r>
            <a:r>
              <a:rPr lang="hi-IN" sz="1500" dirty="0" smtClean="0"/>
              <a:t>भागेगी</a:t>
            </a:r>
            <a:r>
              <a:rPr lang="en-US" sz="1500" dirty="0" smtClean="0"/>
              <a:t>!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3652117" y="7231747"/>
            <a:ext cx="9444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</a:t>
            </a:r>
            <a:r>
              <a:rPr lang="en-US" sz="1500" dirty="0" err="1"/>
              <a:t>बाप</a:t>
            </a:r>
            <a:r>
              <a:rPr lang="en-US" sz="1500" dirty="0"/>
              <a:t> </a:t>
            </a:r>
            <a:r>
              <a:rPr lang="en-US" sz="1500" dirty="0" err="1"/>
              <a:t>रे</a:t>
            </a:r>
            <a:r>
              <a:rPr lang="en-US" sz="15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0553" y="7692916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34138" y="8602851"/>
            <a:ext cx="27292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कमजोर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-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प्रोपल्शन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बरबाद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silence_barrier_empty 02.06.2020\silence_barrier_empty\vide_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2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1806" y="9997280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जिमनोटिड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मछली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जिसमें</a:t>
            </a:r>
            <a:r>
              <a:rPr lang="en-US" sz="1400" dirty="0"/>
              <a:t> 300-</a:t>
            </a:r>
            <a:r>
              <a:rPr lang="en-US" sz="1400" dirty="0" err="1"/>
              <a:t>वोल्ट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विद्युत</a:t>
            </a:r>
            <a:r>
              <a:rPr lang="en-US" sz="1400" dirty="0"/>
              <a:t> </a:t>
            </a:r>
            <a:r>
              <a:rPr lang="en-US" sz="1400" dirty="0" err="1"/>
              <a:t>डिस्चार्ज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क्षमता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3872" y="320248"/>
            <a:ext cx="19639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बताओ</a:t>
            </a:r>
            <a:r>
              <a:rPr lang="en-US" sz="1500" dirty="0" smtClean="0"/>
              <a:t>?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473" y="1899483"/>
            <a:ext cx="2590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प्रोपेलर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ब्लेड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कोण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झुके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3872" y="285383"/>
            <a:ext cx="25278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प्रोपेलर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सोचेंगे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डिग्री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कोण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झुका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06" y="2885618"/>
            <a:ext cx="3594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अक्षम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बढ़ने</a:t>
            </a:r>
            <a:r>
              <a:rPr lang="en-US" sz="1500" dirty="0"/>
              <a:t> </a:t>
            </a:r>
            <a:r>
              <a:rPr lang="en-US" sz="1500" dirty="0" err="1"/>
              <a:t>यानि</a:t>
            </a:r>
            <a:r>
              <a:rPr lang="en-US" sz="1500" dirty="0"/>
              <a:t> </a:t>
            </a:r>
            <a:r>
              <a:rPr lang="en-US" sz="1500" dirty="0" err="1"/>
              <a:t>प्रोपल्शन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थोड़ी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शक्ति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शक्ति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अधिकांश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भाग</a:t>
            </a:r>
            <a:r>
              <a:rPr lang="en-US" sz="1500" dirty="0" smtClean="0"/>
              <a:t> </a:t>
            </a:r>
            <a:r>
              <a:rPr lang="en-US" sz="1500" dirty="0" err="1"/>
              <a:t>घर्षण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ऊष्मा</a:t>
            </a:r>
            <a:r>
              <a:rPr lang="en-US" sz="1500" dirty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बर्बाद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जायेगा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2206" y="2853353"/>
            <a:ext cx="33617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यही</a:t>
            </a:r>
            <a:r>
              <a:rPr lang="en-US" sz="1500" dirty="0"/>
              <a:t> </a:t>
            </a:r>
            <a:r>
              <a:rPr lang="en-US" sz="1500" dirty="0" err="1"/>
              <a:t>तुम्हारे</a:t>
            </a:r>
            <a:r>
              <a:rPr lang="en-US" sz="1500" dirty="0"/>
              <a:t> </a:t>
            </a:r>
            <a:r>
              <a:rPr lang="en-US" sz="1500" dirty="0" err="1"/>
              <a:t>MHD</a:t>
            </a:r>
            <a:r>
              <a:rPr lang="en-US" sz="1500" dirty="0"/>
              <a:t> </a:t>
            </a:r>
            <a:r>
              <a:rPr lang="en-US" sz="1500" dirty="0" err="1"/>
              <a:t>प्रोपल्शन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मान</a:t>
            </a:r>
            <a:r>
              <a:rPr lang="en-US" sz="1500" dirty="0"/>
              <a:t> </a:t>
            </a:r>
            <a:r>
              <a:rPr lang="en-US" sz="1500" dirty="0" err="1"/>
              <a:t>लें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करंट</a:t>
            </a:r>
            <a:r>
              <a:rPr lang="en-US" sz="1500" dirty="0"/>
              <a:t> I </a:t>
            </a:r>
            <a:r>
              <a:rPr lang="en-US" sz="1500" dirty="0" err="1"/>
              <a:t>छल्लों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B </a:t>
            </a:r>
            <a:r>
              <a:rPr lang="en-US" sz="1500" dirty="0" err="1"/>
              <a:t>ब्लेड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कोण</a:t>
            </a:r>
            <a:r>
              <a:rPr lang="en-US" sz="1500" dirty="0"/>
              <a:t> </a:t>
            </a:r>
            <a:r>
              <a:rPr lang="en-US" sz="1500" dirty="0" err="1"/>
              <a:t>दर्शाते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4606" y="4521061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कोण</a:t>
            </a:r>
            <a:r>
              <a:rPr lang="en-US" sz="1400" dirty="0" smtClean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छोटा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उससे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सिर्फ</a:t>
            </a:r>
            <a:r>
              <a:rPr lang="en-US" sz="1400" dirty="0" smtClean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hi-IN" sz="1400" dirty="0" smtClean="0"/>
              <a:t>हो</a:t>
            </a:r>
            <a:r>
              <a:rPr lang="en-US" sz="1400" dirty="0" smtClean="0"/>
              <a:t> </a:t>
            </a:r>
            <a:r>
              <a:rPr lang="hi-IN" sz="1400" dirty="0" smtClean="0"/>
              <a:t>सकता</a:t>
            </a:r>
            <a:r>
              <a:rPr lang="en-US" sz="1400" dirty="0" smtClean="0"/>
              <a:t> </a:t>
            </a:r>
            <a:r>
              <a:rPr lang="hi-IN" sz="1400" dirty="0" smtClean="0"/>
              <a:t>है</a:t>
            </a:r>
            <a:r>
              <a:rPr lang="hi-IN" sz="1400" dirty="0"/>
              <a:t>....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09247" y="5397986"/>
            <a:ext cx="3756025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स्थायी</a:t>
            </a:r>
            <a:r>
              <a:rPr lang="en-US" sz="1500" dirty="0"/>
              <a:t> </a:t>
            </a:r>
            <a:r>
              <a:rPr lang="en-US" sz="1500" dirty="0" err="1"/>
              <a:t>चुम्बकों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err="1"/>
              <a:t>एफिशिएंसी</a:t>
            </a:r>
            <a:r>
              <a:rPr lang="en-US" sz="1500" dirty="0"/>
              <a:t> (</a:t>
            </a:r>
            <a:r>
              <a:rPr lang="en-US" sz="1500" dirty="0" err="1"/>
              <a:t>दक्षता</a:t>
            </a:r>
            <a:r>
              <a:rPr lang="en-US" sz="1500" dirty="0"/>
              <a:t>)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- </a:t>
            </a:r>
            <a:r>
              <a:rPr lang="en-US" sz="1500" dirty="0" err="1"/>
              <a:t>लाखवां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(*). </a:t>
            </a:r>
            <a:r>
              <a:rPr lang="en-US" sz="1500" dirty="0" err="1"/>
              <a:t>समुद्री</a:t>
            </a:r>
            <a:r>
              <a:rPr lang="en-US" sz="1500" dirty="0"/>
              <a:t> </a:t>
            </a:r>
            <a:r>
              <a:rPr lang="en-US" sz="1500" dirty="0" err="1"/>
              <a:t>जल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अच्छे</a:t>
            </a:r>
            <a:r>
              <a:rPr lang="en-US" sz="1500" dirty="0"/>
              <a:t> </a:t>
            </a:r>
            <a:r>
              <a:rPr lang="en-US" sz="1500" dirty="0" err="1"/>
              <a:t>MHD</a:t>
            </a:r>
            <a:r>
              <a:rPr lang="en-US" sz="1500" dirty="0"/>
              <a:t> </a:t>
            </a:r>
            <a:r>
              <a:rPr lang="en-US" sz="1500" dirty="0" err="1"/>
              <a:t>मोटर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250-</a:t>
            </a:r>
            <a:r>
              <a:rPr lang="en-US" sz="1500" dirty="0" err="1"/>
              <a:t>गुना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शक्तिशाली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ज़रुरत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जिसकी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20-25 </a:t>
            </a:r>
            <a:r>
              <a:rPr lang="en-US" sz="1500" dirty="0" err="1"/>
              <a:t>टेसला</a:t>
            </a:r>
            <a:r>
              <a:rPr lang="en-US" sz="1500" dirty="0"/>
              <a:t> </a:t>
            </a:r>
            <a:r>
              <a:rPr lang="en-US" sz="1500" dirty="0" err="1"/>
              <a:t>जितनी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48965" y="7101681"/>
            <a:ext cx="4648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hi-IN" sz="1500" dirty="0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 smtClean="0"/>
              <a:t>मजबूत</a:t>
            </a:r>
            <a:r>
              <a:rPr lang="en-US" sz="1500" dirty="0" smtClean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बनाना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न?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06" y="7612251"/>
            <a:ext cx="6509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/>
              <a:t>मान</a:t>
            </a:r>
            <a:r>
              <a:rPr lang="en-US" sz="1500" dirty="0"/>
              <a:t> </a:t>
            </a:r>
            <a:r>
              <a:rPr lang="en-US" sz="1500" dirty="0" err="1"/>
              <a:t>लें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25 </a:t>
            </a:r>
            <a:r>
              <a:rPr lang="en-US" sz="1500" dirty="0" err="1"/>
              <a:t>टेसला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मिल</a:t>
            </a:r>
            <a:r>
              <a:rPr lang="en-US" sz="1500" dirty="0"/>
              <a:t> </a:t>
            </a:r>
            <a:r>
              <a:rPr lang="en-US" sz="1500" dirty="0" err="1"/>
              <a:t>जाए</a:t>
            </a:r>
            <a:r>
              <a:rPr lang="en-US" sz="1500" dirty="0"/>
              <a:t>.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आपकी</a:t>
            </a:r>
            <a:r>
              <a:rPr lang="en-US" sz="1500" dirty="0"/>
              <a:t> </a:t>
            </a:r>
            <a:r>
              <a:rPr lang="en-US" sz="1500" dirty="0" err="1"/>
              <a:t>नाव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बहुत</a:t>
            </a:r>
            <a:r>
              <a:rPr lang="en-US" sz="1500" dirty="0" smtClean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इलेक्ट्रोड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.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मीटर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जनरेटर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10,000 </a:t>
            </a:r>
            <a:r>
              <a:rPr lang="en-US" sz="1500" dirty="0" err="1"/>
              <a:t>वोल्ट</a:t>
            </a:r>
            <a:r>
              <a:rPr lang="en-US" sz="1500" dirty="0"/>
              <a:t> </a:t>
            </a:r>
            <a:r>
              <a:rPr lang="en-US" sz="1500" dirty="0" err="1"/>
              <a:t>लगाना</a:t>
            </a:r>
            <a:r>
              <a:rPr lang="en-US" sz="1500" dirty="0"/>
              <a:t> </a:t>
            </a:r>
            <a:r>
              <a:rPr lang="en-US" sz="1500" dirty="0" err="1"/>
              <a:t>पड़ेगा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7806" y="8572817"/>
            <a:ext cx="2438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तुम्हारे</a:t>
            </a:r>
            <a:r>
              <a:rPr lang="en-US" sz="1400" dirty="0"/>
              <a:t> </a:t>
            </a:r>
            <a:r>
              <a:rPr lang="en-US" sz="1400" dirty="0" err="1"/>
              <a:t>यंत्र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नाम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हाइड्रो-डाइन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बदलकर</a:t>
            </a:r>
            <a:r>
              <a:rPr lang="en-US" sz="1400" dirty="0"/>
              <a:t> </a:t>
            </a:r>
            <a:r>
              <a:rPr lang="en-US" sz="1400" dirty="0" err="1"/>
              <a:t>जिमनोटिड</a:t>
            </a:r>
            <a:r>
              <a:rPr lang="en-US" sz="1400" dirty="0"/>
              <a:t> (**)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9853" y="9369316"/>
            <a:ext cx="37560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इसका</a:t>
            </a:r>
            <a:r>
              <a:rPr lang="en-US" sz="1500" dirty="0" smtClean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9406" y="9692481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देखें</a:t>
            </a:r>
            <a:r>
              <a:rPr lang="en-US" sz="1400" dirty="0" smtClean="0"/>
              <a:t> </a:t>
            </a:r>
            <a:r>
              <a:rPr lang="en-US" sz="1400" dirty="0" err="1"/>
              <a:t>परिशिष्ट</a:t>
            </a:r>
            <a:r>
              <a:rPr lang="en-US" sz="1400" dirty="0"/>
              <a:t> C (</a:t>
            </a:r>
            <a:r>
              <a:rPr lang="en-US" sz="1400" dirty="0" err="1"/>
              <a:t>पृष्ठ</a:t>
            </a:r>
            <a:r>
              <a:rPr lang="en-US" sz="1400" dirty="0"/>
              <a:t> 71).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P\Desktop\silence_barrier_empty 02.06.2020\silence_barrier_empty\vide_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1" y="-5599"/>
            <a:ext cx="7548354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3" y="243681"/>
            <a:ext cx="37560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पराईटल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एक्सेलरेटर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>
                <a:solidFill>
                  <a:srgbClr val="FF0000"/>
                </a:solidFill>
              </a:rPr>
              <a:t>THE PARIETAL ACCELERATOR)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9406" y="9057818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यदि</a:t>
            </a:r>
            <a:r>
              <a:rPr lang="en-US" sz="1500" dirty="0" smtClean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पाइपों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सामने</a:t>
            </a:r>
            <a:r>
              <a:rPr lang="en-US" sz="1500" dirty="0"/>
              <a:t> </a:t>
            </a:r>
            <a:r>
              <a:rPr lang="hi-IN" sz="1500" dirty="0" smtClean="0"/>
              <a:t>रखें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दबाव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बढ़ाते</a:t>
            </a:r>
            <a:r>
              <a:rPr lang="en-US" sz="1500" dirty="0"/>
              <a:t> </a:t>
            </a:r>
            <a:r>
              <a:rPr lang="en-US" sz="1500" dirty="0" err="1"/>
              <a:t>जाएँ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 smtClean="0"/>
              <a:t>कतरनी</a:t>
            </a:r>
            <a:r>
              <a:rPr lang="en-US" sz="1500" dirty="0" smtClean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हिंसक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निकलेगा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0749" y="1078904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ओह</a:t>
            </a:r>
            <a:r>
              <a:rPr lang="en-US" sz="1400" dirty="0"/>
              <a:t>! </a:t>
            </a:r>
            <a:r>
              <a:rPr lang="en-US" sz="1400" dirty="0" err="1"/>
              <a:t>अरे</a:t>
            </a:r>
            <a:r>
              <a:rPr lang="en-US" sz="1400" dirty="0"/>
              <a:t>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5594" y="396081"/>
            <a:ext cx="1878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सोफी</a:t>
            </a:r>
            <a:r>
              <a:rPr lang="en-US" sz="1400" dirty="0"/>
              <a:t>,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वोल्टेज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समझ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570" y="2130316"/>
            <a:ext cx="23968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चुम्बकों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देखो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2905" y="2224881"/>
            <a:ext cx="19107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सुपरग्ल्यू</a:t>
            </a:r>
            <a:r>
              <a:rPr lang="en-US" sz="1400" dirty="0"/>
              <a:t> </a:t>
            </a:r>
            <a:r>
              <a:rPr lang="hi-IN" sz="1400" dirty="0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चुम्बकों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चेहरों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चिपकाऊँगा</a:t>
            </a:r>
            <a:r>
              <a:rPr lang="en-US" sz="1400" dirty="0"/>
              <a:t>,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चुंबकीय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विपरीत</a:t>
            </a:r>
            <a:r>
              <a:rPr lang="en-US" sz="1400" dirty="0"/>
              <a:t> </a:t>
            </a:r>
            <a:r>
              <a:rPr lang="en-US" sz="1400" dirty="0" err="1"/>
              <a:t>दिशाओं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रहें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0391" y="5928647"/>
            <a:ext cx="444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गॉस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202" y="6240651"/>
            <a:ext cx="22994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छड़</a:t>
            </a:r>
            <a:r>
              <a:rPr lang="en-US" sz="1500" dirty="0"/>
              <a:t> </a:t>
            </a:r>
            <a:r>
              <a:rPr lang="en-US" sz="1500" dirty="0" err="1"/>
              <a:t>चुंबक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ट्यूब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रेखाएं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निकलती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4798" y="4762817"/>
            <a:ext cx="319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बेहद</a:t>
            </a:r>
            <a:r>
              <a:rPr lang="en-US" sz="1400" dirty="0"/>
              <a:t> </a:t>
            </a:r>
            <a:r>
              <a:rPr lang="en-US" sz="1400" dirty="0" err="1"/>
              <a:t>आकर्षक</a:t>
            </a:r>
            <a:r>
              <a:rPr lang="en-US" sz="1400" dirty="0"/>
              <a:t>.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चुंबकीय</a:t>
            </a:r>
            <a:r>
              <a:rPr lang="en-US" sz="1400" dirty="0"/>
              <a:t> </a:t>
            </a:r>
            <a:r>
              <a:rPr lang="en-US" sz="1400" dirty="0" err="1"/>
              <a:t>फील्ड</a:t>
            </a:r>
            <a:r>
              <a:rPr lang="en-US" sz="1400" dirty="0"/>
              <a:t> </a:t>
            </a:r>
            <a:r>
              <a:rPr lang="en-US" sz="1400" dirty="0" err="1"/>
              <a:t>जोड़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केंद्रित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फील्ड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शक्ति</a:t>
            </a:r>
            <a:r>
              <a:rPr lang="en-US" sz="1400" dirty="0"/>
              <a:t> </a:t>
            </a:r>
            <a:r>
              <a:rPr lang="en-US" sz="1400" dirty="0" err="1"/>
              <a:t>लगभग</a:t>
            </a:r>
            <a:r>
              <a:rPr lang="en-US" sz="1400" dirty="0"/>
              <a:t> </a:t>
            </a:r>
            <a:r>
              <a:rPr lang="en-US" sz="1400" dirty="0" err="1"/>
              <a:t>दोगुनी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1226" y="5702533"/>
            <a:ext cx="10999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1664" y="7353617"/>
            <a:ext cx="3190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ढेर</a:t>
            </a:r>
            <a:r>
              <a:rPr lang="en-US" sz="1400" dirty="0"/>
              <a:t> </a:t>
            </a:r>
            <a:r>
              <a:rPr lang="en-US" sz="1400" dirty="0" err="1"/>
              <a:t>चुम्बकों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एक-दूसरे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चिपकाऊँगा</a:t>
            </a:r>
            <a:r>
              <a:rPr lang="en-US" sz="1400" dirty="0"/>
              <a:t>. </a:t>
            </a:r>
            <a:r>
              <a:rPr lang="en-US" sz="1400" dirty="0" err="1"/>
              <a:t>उत्तरी</a:t>
            </a:r>
            <a:r>
              <a:rPr lang="en-US" sz="1400" dirty="0"/>
              <a:t> </a:t>
            </a:r>
            <a:r>
              <a:rPr lang="en-US" sz="1400" dirty="0" err="1"/>
              <a:t>ध्रुव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उत्तरी</a:t>
            </a:r>
            <a:r>
              <a:rPr lang="en-US" sz="1400" dirty="0"/>
              <a:t> </a:t>
            </a:r>
            <a:r>
              <a:rPr lang="en-US" sz="1400" dirty="0" err="1"/>
              <a:t>ध्रुव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; </a:t>
            </a:r>
            <a:r>
              <a:rPr lang="en-US" sz="1400" dirty="0" err="1"/>
              <a:t>दक्षिण</a:t>
            </a:r>
            <a:r>
              <a:rPr lang="en-US" sz="1400" dirty="0"/>
              <a:t> </a:t>
            </a:r>
            <a:r>
              <a:rPr lang="en-US" sz="1400" dirty="0" err="1"/>
              <a:t>ध्रुव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दक्षिण</a:t>
            </a:r>
            <a:r>
              <a:rPr lang="en-US" sz="1400" dirty="0"/>
              <a:t> </a:t>
            </a:r>
            <a:r>
              <a:rPr lang="en-US" sz="1400" dirty="0" err="1"/>
              <a:t>ध्रुव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53406" y="5910282"/>
            <a:ext cx="444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गॉस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P\Desktop\silence_barrier_empty 02.06.2020\silence_barrier_empty\vide_3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72606" y="6998186"/>
            <a:ext cx="3756025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चुंबकीय</a:t>
            </a:r>
            <a:r>
              <a:rPr lang="en-US" sz="1500" dirty="0" smtClean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बनाने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आवश्यकता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दीवार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चारों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पतले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सीमित</a:t>
            </a:r>
            <a:r>
              <a:rPr lang="en-US" sz="1500" dirty="0"/>
              <a:t> </a:t>
            </a:r>
            <a:r>
              <a:rPr lang="en-US" sz="1500" dirty="0" err="1"/>
              <a:t>रहकर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चुंबकित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आयतन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hi-IN" sz="1500" dirty="0"/>
              <a:t>उसी </a:t>
            </a:r>
            <a:r>
              <a:rPr lang="en-US" sz="1500" dirty="0" err="1" smtClean="0"/>
              <a:t>अनुपात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लगती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806" y="448577"/>
            <a:ext cx="30877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बल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रेखाएँ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दिखेंगी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5312" y="571817"/>
            <a:ext cx="268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चुम्बकों</a:t>
            </a:r>
            <a:r>
              <a:rPr lang="en-US" sz="1400" dirty="0"/>
              <a:t> </a:t>
            </a:r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मोटाई</a:t>
            </a:r>
            <a:r>
              <a:rPr lang="en-US" sz="1400" dirty="0"/>
              <a:t> d </a:t>
            </a:r>
            <a:r>
              <a:rPr lang="en-US" sz="1400" dirty="0" err="1"/>
              <a:t>होगी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प्रत्येक</a:t>
            </a:r>
            <a:r>
              <a:rPr lang="en-US" sz="1400" dirty="0"/>
              <a:t> d </a:t>
            </a:r>
            <a:r>
              <a:rPr lang="en-US" sz="1400" dirty="0" err="1"/>
              <a:t>सेंटीमीटर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चुम्बकीय</a:t>
            </a:r>
            <a:r>
              <a:rPr lang="en-US" sz="1400" dirty="0"/>
              <a:t> </a:t>
            </a:r>
            <a:r>
              <a:rPr lang="en-US" sz="1400" dirty="0" err="1"/>
              <a:t>फील्ड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hi-IN" sz="1400" dirty="0" smtClean="0"/>
              <a:t>उलटेगी</a:t>
            </a:r>
            <a:r>
              <a:rPr lang="en-US" sz="1400" dirty="0" smtClean="0"/>
              <a:t>. 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739606" y="2553017"/>
            <a:ext cx="1587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दीवार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दूरी</a:t>
            </a:r>
            <a:r>
              <a:rPr lang="en-US" sz="1400" dirty="0"/>
              <a:t> d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चुम्बकीय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लगभग</a:t>
            </a:r>
            <a:r>
              <a:rPr lang="en-US" sz="1400" dirty="0"/>
              <a:t> </a:t>
            </a:r>
            <a:r>
              <a:rPr lang="en-US" sz="1400" dirty="0" err="1"/>
              <a:t>नगण्य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606" y="3726051"/>
            <a:ext cx="5867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ध्रुव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इलेक्ट्रोड</a:t>
            </a:r>
            <a:r>
              <a:rPr lang="en-US" sz="1500" dirty="0"/>
              <a:t> </a:t>
            </a:r>
            <a:r>
              <a:rPr lang="en-US" sz="1500" dirty="0" err="1"/>
              <a:t>जोड़े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राइट-हैंड</a:t>
            </a:r>
            <a:r>
              <a:rPr lang="en-US" sz="1500" dirty="0"/>
              <a:t> </a:t>
            </a:r>
            <a:r>
              <a:rPr lang="en-US" sz="1500" dirty="0" err="1"/>
              <a:t>नियम</a:t>
            </a:r>
            <a:r>
              <a:rPr lang="en-US" sz="1500" dirty="0"/>
              <a:t> </a:t>
            </a:r>
            <a:r>
              <a:rPr lang="en-US" sz="1500" dirty="0" err="1"/>
              <a:t>लागू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देखता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बलों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/>
              <a:t>समानांतर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दिशा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दीवार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d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0539" y="6245116"/>
            <a:ext cx="51379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खूब</a:t>
            </a:r>
            <a:r>
              <a:rPr lang="en-US" sz="1500" dirty="0"/>
              <a:t>!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भौतिकी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ज्यामिति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समागम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P\Desktop\silence_barrier_empty 02.06.2020\silence_barrier_empty\vide_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41" y="-961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6606" y="3825081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नए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प्रकार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फ्लूइड-मैकेनिक्स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A NEW KIND OF FLUID MECHANICS)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9606" y="8937684"/>
            <a:ext cx="4524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यदि</a:t>
            </a:r>
            <a:r>
              <a:rPr lang="en-US" sz="1600" dirty="0" smtClean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मर्ज़ी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अनुसार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देंगे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वैसा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MHD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समस्या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पैरामीटर्स</a:t>
            </a:r>
            <a:r>
              <a:rPr lang="en-US" sz="1600" dirty="0"/>
              <a:t> (</a:t>
            </a:r>
            <a:r>
              <a:rPr lang="en-US" sz="1600" dirty="0" err="1"/>
              <a:t>घटकों</a:t>
            </a:r>
            <a:r>
              <a:rPr lang="en-US" sz="1600" dirty="0"/>
              <a:t>)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बदल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406" y="396081"/>
            <a:ext cx="4724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कॉइल</a:t>
            </a:r>
            <a:r>
              <a:rPr lang="en-US" sz="1500" dirty="0"/>
              <a:t> (</a:t>
            </a:r>
            <a:r>
              <a:rPr lang="en-US" sz="1500" dirty="0" err="1"/>
              <a:t>कुंडली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जगह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चुम्बक</a:t>
            </a:r>
            <a:r>
              <a:rPr lang="en-US" sz="1500" dirty="0"/>
              <a:t> </a:t>
            </a:r>
            <a:r>
              <a:rPr lang="en-US" sz="1500" dirty="0" err="1"/>
              <a:t>इस्तेमाल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3007" y="2529681"/>
            <a:ext cx="1904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यहां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प्रणाली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इलेक्ट्रोड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6606" y="4975284"/>
            <a:ext cx="5903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करवाने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कोशिश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चले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प्रतिक्रिया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मिसाल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तेज़ी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मोड़ने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कोशिश</a:t>
            </a:r>
            <a:r>
              <a:rPr lang="en-US" sz="1600" dirty="0"/>
              <a:t> </a:t>
            </a:r>
            <a:r>
              <a:rPr lang="en-US" sz="1600" dirty="0" err="1"/>
              <a:t>करेंगे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अस्थिर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जायेगा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2406" y="7794684"/>
            <a:ext cx="5892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द्रव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तेज़ी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बढ़ाते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रास्ता</a:t>
            </a:r>
            <a:r>
              <a:rPr lang="en-US" sz="1600" dirty="0"/>
              <a:t> </a:t>
            </a:r>
            <a:r>
              <a:rPr lang="en-US" sz="1600" dirty="0" err="1"/>
              <a:t>बनाने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तैयार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hi-IN" sz="1600" dirty="0" smtClean="0"/>
              <a:t>ही</a:t>
            </a:r>
            <a:r>
              <a:rPr lang="en-US" sz="1600" dirty="0" smtClean="0"/>
              <a:t> न </a:t>
            </a:r>
            <a:r>
              <a:rPr lang="en-US" sz="1600" dirty="0" err="1"/>
              <a:t>मिले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लहरें</a:t>
            </a:r>
            <a:r>
              <a:rPr lang="en-US" sz="1600" dirty="0"/>
              <a:t> (</a:t>
            </a:r>
            <a:r>
              <a:rPr lang="en-US" sz="1600" dirty="0" err="1"/>
              <a:t>वेव-फ्रंट</a:t>
            </a:r>
            <a:r>
              <a:rPr lang="en-US" sz="1600" dirty="0"/>
              <a:t>) </a:t>
            </a:r>
            <a:r>
              <a:rPr lang="en-US" sz="1600" dirty="0" err="1"/>
              <a:t>दिखाई</a:t>
            </a:r>
            <a:r>
              <a:rPr lang="en-US" sz="1600" dirty="0"/>
              <a:t> </a:t>
            </a:r>
            <a:r>
              <a:rPr lang="en-US" sz="1600" dirty="0" err="1"/>
              <a:t>देंगी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HP\Desktop\silence_barrier_empty 02.06.2020\silence_barrier_empty\vide_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" y="1"/>
            <a:ext cx="7516813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21109" y="7111861"/>
            <a:ext cx="1337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नहीं</a:t>
            </a:r>
            <a:r>
              <a:rPr lang="en-US" sz="1400" dirty="0"/>
              <a:t>!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कहीं</a:t>
            </a:r>
            <a:r>
              <a:rPr lang="en-US" sz="1400" dirty="0"/>
              <a:t> </a:t>
            </a:r>
            <a:r>
              <a:rPr lang="en-US" sz="1400" dirty="0" err="1"/>
              <a:t>गायब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0062" y="624681"/>
            <a:ext cx="3842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उदाहरण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: </a:t>
            </a:r>
            <a:r>
              <a:rPr lang="en-US" sz="1500" dirty="0" err="1"/>
              <a:t>क्लासिकल</a:t>
            </a:r>
            <a:r>
              <a:rPr lang="en-US" sz="1500" dirty="0"/>
              <a:t> </a:t>
            </a:r>
            <a:r>
              <a:rPr lang="en-US" sz="1500" dirty="0" err="1"/>
              <a:t>फ्लूइड-मैकेनिक्स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नोकदार</a:t>
            </a:r>
            <a:r>
              <a:rPr lang="en-US" sz="1500" dirty="0"/>
              <a:t> </a:t>
            </a:r>
            <a:r>
              <a:rPr lang="en-US" sz="1500" dirty="0" err="1"/>
              <a:t>कोने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जुड़ाव</a:t>
            </a:r>
            <a:r>
              <a:rPr lang="en-US" sz="1500" dirty="0"/>
              <a:t> </a:t>
            </a:r>
            <a:r>
              <a:rPr lang="en-US" sz="1500" dirty="0" err="1"/>
              <a:t>घटता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जिससे</a:t>
            </a:r>
            <a:r>
              <a:rPr lang="en-US" sz="1500" dirty="0" smtClean="0"/>
              <a:t> </a:t>
            </a:r>
            <a:r>
              <a:rPr lang="en-US" sz="1500" dirty="0" err="1"/>
              <a:t>टर्बुलेंस</a:t>
            </a:r>
            <a:r>
              <a:rPr lang="en-US" sz="1500" dirty="0"/>
              <a:t> (</a:t>
            </a:r>
            <a:r>
              <a:rPr lang="en-US" sz="1500" dirty="0" err="1"/>
              <a:t>अशांति</a:t>
            </a:r>
            <a:r>
              <a:rPr lang="en-US" sz="1500" dirty="0"/>
              <a:t>) </a:t>
            </a:r>
            <a:r>
              <a:rPr lang="en-US" sz="1500" dirty="0" err="1"/>
              <a:t>उत्पन्न</a:t>
            </a:r>
            <a:r>
              <a:rPr lang="en-US" sz="1500" dirty="0"/>
              <a:t> </a:t>
            </a:r>
            <a:r>
              <a:rPr lang="hi-IN" sz="1500" dirty="0"/>
              <a:t>होती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9206" y="2702679"/>
            <a:ext cx="2895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MHD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छोटा</a:t>
            </a:r>
            <a:r>
              <a:rPr lang="en-US" sz="1500" dirty="0"/>
              <a:t> </a:t>
            </a:r>
            <a:r>
              <a:rPr lang="en-US" sz="1500" dirty="0" err="1" smtClean="0"/>
              <a:t>वर्णन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बाकी</a:t>
            </a:r>
            <a:r>
              <a:rPr lang="en-US" sz="1500" dirty="0" smtClean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 smtClean="0"/>
              <a:t>ठीक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118" y="3804483"/>
            <a:ext cx="25820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...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पागलपना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112012" y="3238910"/>
            <a:ext cx="1618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तरफ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आपकी</a:t>
            </a:r>
            <a:r>
              <a:rPr lang="en-US" sz="1400" dirty="0" smtClean="0"/>
              <a:t> </a:t>
            </a:r>
            <a:r>
              <a:rPr lang="en-US" sz="1400" dirty="0" err="1"/>
              <a:t>जीत</a:t>
            </a:r>
            <a:r>
              <a:rPr lang="en-US" sz="1400" dirty="0"/>
              <a:t> </a:t>
            </a:r>
            <a:r>
              <a:rPr lang="en-US" sz="1400" dirty="0" err="1"/>
              <a:t>पक्की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9255" y="6260504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कहानी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पगलाहट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खुशबू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494" y="7231251"/>
            <a:ext cx="19161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कोने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वेव-फ्रंट</a:t>
            </a:r>
            <a:r>
              <a:rPr lang="en-US" sz="1500" dirty="0"/>
              <a:t> (</a:t>
            </a:r>
            <a:r>
              <a:rPr lang="en-US" sz="1500" dirty="0" err="1"/>
              <a:t>तरंग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कहानी</a:t>
            </a:r>
            <a:r>
              <a:rPr lang="en-US" sz="1500" dirty="0"/>
              <a:t> </a:t>
            </a:r>
            <a:r>
              <a:rPr lang="en-US" sz="1500" dirty="0" err="1"/>
              <a:t>याद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P\Desktop\silence_barrier_empty 02.06.2020\silence_barrier_empty\vide_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4587081"/>
            <a:ext cx="7516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संपीड़न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तरंगें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विस्तार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तरंगें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>
                <a:solidFill>
                  <a:srgbClr val="FF0000"/>
                </a:solidFill>
              </a:rPr>
              <a:t>COMPRESSION WAVES, EXPANSION WAVES)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2406" y="1539081"/>
            <a:ext cx="37560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2406" y="700881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देख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नियंत्रित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जहां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धीमे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,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दें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कभी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तेज़ी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बढ़े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  <a:r>
              <a:rPr lang="en-US" sz="1600" dirty="0" err="1"/>
              <a:t>रोकें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7953" y="853281"/>
            <a:ext cx="1554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3071" y="2277744"/>
            <a:ext cx="76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हांफना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206" y="5795863"/>
            <a:ext cx="6118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, </a:t>
            </a:r>
            <a:r>
              <a:rPr lang="en-US" sz="1600" dirty="0" err="1"/>
              <a:t>लेनी</a:t>
            </a:r>
            <a:r>
              <a:rPr lang="en-US" sz="1600" dirty="0"/>
              <a:t> </a:t>
            </a:r>
            <a:r>
              <a:rPr lang="hi-IN" sz="1600" dirty="0" smtClean="0"/>
              <a:t>ज़रा</a:t>
            </a:r>
            <a:r>
              <a:rPr lang="en-US" sz="1600" dirty="0" smtClean="0"/>
              <a:t> </a:t>
            </a:r>
            <a:r>
              <a:rPr lang="en-US" sz="1600" dirty="0" err="1" smtClean="0"/>
              <a:t>आप</a:t>
            </a:r>
            <a:r>
              <a:rPr lang="en-US" sz="1600" dirty="0" smtClean="0"/>
              <a:t> </a:t>
            </a:r>
            <a:r>
              <a:rPr lang="en-US" sz="1600" dirty="0" err="1" smtClean="0"/>
              <a:t>देखें</a:t>
            </a:r>
            <a:r>
              <a:rPr lang="en-US" sz="1600" dirty="0" smtClean="0"/>
              <a:t>. </a:t>
            </a:r>
            <a:r>
              <a:rPr lang="en-US" sz="1600" dirty="0" err="1" smtClean="0"/>
              <a:t>आप</a:t>
            </a:r>
            <a:r>
              <a:rPr lang="en-US" sz="1600" dirty="0" smtClean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सहमत</a:t>
            </a:r>
            <a:r>
              <a:rPr lang="en-US" sz="1600" dirty="0"/>
              <a:t> </a:t>
            </a:r>
            <a:r>
              <a:rPr lang="en-US" sz="1600" dirty="0" err="1"/>
              <a:t>होंगी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V&gt;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hi-IN" sz="1600" dirty="0" smtClean="0"/>
              <a:t>होगा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err="1" smtClean="0"/>
              <a:t>तब</a:t>
            </a:r>
            <a:r>
              <a:rPr lang="en-US" sz="1600" dirty="0" smtClean="0"/>
              <a:t> </a:t>
            </a:r>
            <a:r>
              <a:rPr lang="en-US" sz="1600" dirty="0" err="1"/>
              <a:t>दीवार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दिशा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परिवर्तन</a:t>
            </a:r>
            <a:r>
              <a:rPr lang="en-US" sz="1600" dirty="0"/>
              <a:t> </a:t>
            </a: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संपीड़न</a:t>
            </a:r>
            <a:r>
              <a:rPr lang="en-US" sz="1600" dirty="0"/>
              <a:t> (</a:t>
            </a:r>
            <a:r>
              <a:rPr lang="en-US" sz="1600" dirty="0" err="1"/>
              <a:t>कम्प्रेशन</a:t>
            </a:r>
            <a:r>
              <a:rPr lang="en-US" sz="1600" dirty="0"/>
              <a:t>)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विस्तार</a:t>
            </a:r>
            <a:r>
              <a:rPr lang="en-US" sz="1600" dirty="0"/>
              <a:t> (</a:t>
            </a:r>
            <a:r>
              <a:rPr lang="en-US" sz="1600" dirty="0" err="1"/>
              <a:t>एक्सपेंशन</a:t>
            </a:r>
            <a:r>
              <a:rPr lang="en-US" sz="1600" dirty="0"/>
              <a:t>)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hi-IN" sz="1600" dirty="0" smtClean="0"/>
              <a:t>करेगा</a:t>
            </a:r>
            <a:r>
              <a:rPr lang="en-US" sz="1600" dirty="0" smtClean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देखें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 smtClean="0"/>
              <a:t>मैग्नेटो-हाइड्रो-डायनामिक</a:t>
            </a:r>
            <a:r>
              <a:rPr lang="en-US" sz="1600" dirty="0" smtClean="0"/>
              <a:t> </a:t>
            </a:r>
            <a:r>
              <a:rPr lang="en-US" sz="1600" dirty="0" err="1"/>
              <a:t>प्रणाली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वही</a:t>
            </a:r>
            <a:r>
              <a:rPr lang="en-US" sz="1600" dirty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8381" y="7157283"/>
            <a:ext cx="3756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MHD</a:t>
            </a:r>
            <a:r>
              <a:rPr lang="en-US" sz="1500" dirty="0"/>
              <a:t> </a:t>
            </a:r>
            <a:r>
              <a:rPr lang="en-US" sz="1500" dirty="0" err="1"/>
              <a:t>एक्सेलरेटर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डाईवरजेंट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, </a:t>
            </a:r>
            <a:r>
              <a:rPr lang="en-US" sz="1500" dirty="0" err="1"/>
              <a:t>नहर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4064" y="9460904"/>
            <a:ext cx="1186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डाईवरजेंट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क्षेत्र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45370" y="9460904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लैप्लस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बल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silence_barrier_empty 02.06.2020\silence_barrier_empty\vide_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" y="1107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58" y="15081"/>
            <a:ext cx="7512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सतही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लहरें</a:t>
            </a:r>
            <a:r>
              <a:rPr lang="en-US" sz="2400" dirty="0" smtClean="0">
                <a:solidFill>
                  <a:srgbClr val="FF0000"/>
                </a:solidFill>
              </a:rPr>
              <a:t> (SURFACE WAVES)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406" y="570256"/>
            <a:ext cx="1588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पुरानी</a:t>
            </a:r>
            <a:r>
              <a:rPr lang="en-US" sz="1500" dirty="0"/>
              <a:t> </a:t>
            </a:r>
            <a:r>
              <a:rPr lang="en-US" sz="1500" dirty="0" err="1"/>
              <a:t>नाव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2091" y="2623489"/>
            <a:ext cx="19970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लैंडिंग-स्टेज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ध्वस्त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3342" y="520442"/>
            <a:ext cx="2688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सुरक्षित</a:t>
            </a:r>
            <a:r>
              <a:rPr lang="en-US" sz="1600" dirty="0"/>
              <a:t> </a:t>
            </a:r>
            <a:r>
              <a:rPr lang="en-US" sz="1600" dirty="0" err="1"/>
              <a:t>स्थान</a:t>
            </a:r>
            <a:r>
              <a:rPr lang="en-US" sz="1600" dirty="0"/>
              <a:t> </a:t>
            </a:r>
            <a:r>
              <a:rPr lang="en-US" sz="1600" dirty="0" err="1"/>
              <a:t>चुना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आ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बार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hi-IN" sz="1600" dirty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मंथन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0127" y="2966283"/>
            <a:ext cx="24784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धनुष</a:t>
            </a:r>
            <a:r>
              <a:rPr lang="en-US" sz="1500" dirty="0"/>
              <a:t> </a:t>
            </a:r>
            <a:r>
              <a:rPr lang="en-US" sz="1500" dirty="0" err="1"/>
              <a:t>लहर</a:t>
            </a:r>
            <a:r>
              <a:rPr lang="en-US" sz="1500" dirty="0"/>
              <a:t> </a:t>
            </a:r>
            <a:r>
              <a:rPr lang="en-US" sz="1500" dirty="0" err="1" smtClean="0"/>
              <a:t>ही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नुकसान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1343" y="3672681"/>
            <a:ext cx="3756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ओह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बड़ी</a:t>
            </a:r>
            <a:r>
              <a:rPr lang="en-US" sz="1500" dirty="0"/>
              <a:t> </a:t>
            </a:r>
            <a:r>
              <a:rPr lang="en-US" sz="1500" dirty="0" err="1"/>
              <a:t>बुरी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मुझे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आदमी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पागल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0406" y="5425281"/>
            <a:ext cx="15488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फेंक</a:t>
            </a:r>
            <a:r>
              <a:rPr lang="en-US" sz="1500" dirty="0"/>
              <a:t> </a:t>
            </a:r>
            <a:r>
              <a:rPr lang="en-US" sz="1500" dirty="0" err="1"/>
              <a:t>दूंगा</a:t>
            </a:r>
            <a:r>
              <a:rPr lang="en-US" sz="1500" dirty="0"/>
              <a:t>!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34607" y="5526306"/>
            <a:ext cx="3047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लहरें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 smtClean="0"/>
              <a:t>रहा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आओ</a:t>
            </a:r>
            <a:r>
              <a:rPr lang="en-US" sz="1600" dirty="0" smtClean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hi-IN" sz="1600" dirty="0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नज़दीक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देखें</a:t>
            </a:r>
            <a:r>
              <a:rPr lang="en-US" sz="16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6636" y="6568281"/>
            <a:ext cx="2000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उसे</a:t>
            </a:r>
            <a:r>
              <a:rPr lang="en-US" sz="1400" dirty="0" smtClean="0"/>
              <a:t> </a:t>
            </a:r>
            <a:r>
              <a:rPr lang="en-US" sz="1400" dirty="0" err="1"/>
              <a:t>देखने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?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भंवर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3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P\Desktop\silence_barrier_empty 02.06.2020\silence_barrier_empty\vide_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5206" y="9540081"/>
            <a:ext cx="5151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स्टर्न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पतवार</a:t>
            </a:r>
            <a:r>
              <a:rPr lang="en-US" sz="1600" dirty="0"/>
              <a:t>)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त्वरित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आपने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0606" y="319881"/>
            <a:ext cx="37560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MHD</a:t>
            </a:r>
            <a:r>
              <a:rPr lang="en-US" sz="1600" dirty="0"/>
              <a:t> </a:t>
            </a:r>
            <a:r>
              <a:rPr lang="en-US" sz="1600" dirty="0" err="1"/>
              <a:t>डीसेलरेटर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कनवर्जेंट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, </a:t>
            </a:r>
            <a:r>
              <a:rPr lang="en-US" sz="1600" dirty="0" err="1"/>
              <a:t>नहर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वृद्धि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-5494338" y="1615281"/>
            <a:ext cx="3756025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1500" dirty="0"/>
          </a:p>
          <a:p>
            <a:pPr algn="ctr"/>
            <a:endParaRPr lang="en-US" sz="1500" dirty="0"/>
          </a:p>
          <a:p>
            <a:pPr algn="ctr"/>
            <a:r>
              <a:rPr lang="en-US" sz="1500" dirty="0" smtClean="0"/>
              <a:t> </a:t>
            </a:r>
          </a:p>
          <a:p>
            <a:pPr algn="ctr"/>
            <a:endParaRPr lang="en-US" sz="1500" dirty="0"/>
          </a:p>
          <a:p>
            <a:pPr algn="ctr"/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2262187" y="3301647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संपीड़न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विस्तार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घटनाओं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आपसी</a:t>
            </a:r>
            <a:r>
              <a:rPr lang="en-US" sz="1600" dirty="0"/>
              <a:t> </a:t>
            </a:r>
            <a:r>
              <a:rPr lang="en-US" sz="1600" dirty="0" err="1"/>
              <a:t>विनाश</a:t>
            </a:r>
            <a:r>
              <a:rPr lang="en-US" sz="1600" dirty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"</a:t>
            </a:r>
            <a:r>
              <a:rPr lang="en-US" sz="1600" dirty="0" err="1"/>
              <a:t>प्राकृतिक</a:t>
            </a:r>
            <a:r>
              <a:rPr lang="en-US" sz="1600" dirty="0"/>
              <a:t>" </a:t>
            </a:r>
            <a:r>
              <a:rPr lang="en-US" sz="1600" dirty="0" err="1"/>
              <a:t>दीवारों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ख़त्म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"</a:t>
            </a:r>
            <a:r>
              <a:rPr lang="en-US" sz="1600" dirty="0" err="1"/>
              <a:t>कृत्रिम</a:t>
            </a:r>
            <a:r>
              <a:rPr lang="en-US" sz="1600" dirty="0"/>
              <a:t>" </a:t>
            </a:r>
            <a:r>
              <a:rPr lang="en-US" sz="1600" dirty="0" err="1"/>
              <a:t>लाप्लास</a:t>
            </a:r>
            <a:r>
              <a:rPr lang="en-US" sz="1600" dirty="0"/>
              <a:t> </a:t>
            </a:r>
            <a:r>
              <a:rPr lang="en-US" sz="1600" dirty="0" err="1"/>
              <a:t>बल</a:t>
            </a:r>
            <a:r>
              <a:rPr lang="en-US" sz="1600" dirty="0"/>
              <a:t> </a:t>
            </a:r>
            <a:r>
              <a:rPr lang="en-US" sz="1600" dirty="0" err="1"/>
              <a:t>स्थापित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होंगे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9606" y="4675882"/>
            <a:ext cx="5076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हल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चारों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लगाने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जलस्तर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भिन्नता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कम-से-कम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जहां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वेव-फ्रंट</a:t>
            </a:r>
            <a:r>
              <a:rPr lang="en-US" sz="1600" dirty="0"/>
              <a:t> </a:t>
            </a:r>
            <a:r>
              <a:rPr lang="en-US" sz="1600" dirty="0" err="1"/>
              <a:t>बनती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तेजी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हटता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क्षेत्रों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जहाँ</a:t>
            </a:r>
            <a:r>
              <a:rPr lang="en-US" sz="1600" dirty="0"/>
              <a:t> </a:t>
            </a:r>
            <a:r>
              <a:rPr lang="en-US" sz="1600" dirty="0" err="1"/>
              <a:t>अति-विस्तार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अति-त्वरण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धीमा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6206" y="6111081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hi-IN" sz="1600" dirty="0" smtClean="0"/>
              <a:t>मेरा</a:t>
            </a:r>
            <a:r>
              <a:rPr lang="en-US" sz="1600" dirty="0" smtClean="0"/>
              <a:t> </a:t>
            </a:r>
            <a:r>
              <a:rPr lang="en-US" sz="1600" dirty="0" err="1"/>
              <a:t>मूल</a:t>
            </a:r>
            <a:r>
              <a:rPr lang="en-US" sz="1600" dirty="0"/>
              <a:t> </a:t>
            </a:r>
            <a:r>
              <a:rPr lang="en-US" sz="1600" dirty="0" err="1"/>
              <a:t>सिद्धांत</a:t>
            </a:r>
            <a:r>
              <a:rPr lang="en-US" sz="1600" dirty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 err="1"/>
              <a:t>शुद्ध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सरल</a:t>
            </a:r>
            <a:r>
              <a:rPr lang="en-US" sz="1600" dirty="0"/>
              <a:t> :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तरल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को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आप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उसी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स्थिति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में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छोड़ें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जिस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स्थिति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में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आप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उसे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पाना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चाहते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हैं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0806" y="7149842"/>
            <a:ext cx="2893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28 </a:t>
            </a:r>
            <a:r>
              <a:rPr lang="en-US" sz="1600" dirty="0" err="1"/>
              <a:t>पृष्ठ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प्रयोग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नष्ट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सफल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स्टर्न</a:t>
            </a:r>
            <a:r>
              <a:rPr lang="en-US" sz="1600" dirty="0"/>
              <a:t> (</a:t>
            </a:r>
            <a:r>
              <a:rPr lang="en-US" sz="1600" dirty="0" err="1"/>
              <a:t>पतवार</a:t>
            </a:r>
            <a:r>
              <a:rPr lang="en-US" sz="1600" dirty="0"/>
              <a:t>)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बनी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- </a:t>
            </a:r>
            <a:r>
              <a:rPr lang="en-US" sz="1600" dirty="0" err="1"/>
              <a:t>वास्तव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मज़बूत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206" y="774104"/>
            <a:ext cx="1071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लाप्लास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बल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5206" y="2584259"/>
            <a:ext cx="737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वेव-फ्रंट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9926" y="1776862"/>
            <a:ext cx="1122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कनवर्जेंट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क्षेत्र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0904" y="2605881"/>
            <a:ext cx="737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वेव-फ्रंट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HP\Desktop\silence_barrier_empty 02.06.2020\silence_barrier_empty\vide_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1"/>
            <a:ext cx="7516812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11406" y="1978134"/>
            <a:ext cx="37560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5206" y="784284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सही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मुख्य</a:t>
            </a:r>
            <a:r>
              <a:rPr lang="en-US" sz="1600" dirty="0"/>
              <a:t> </a:t>
            </a:r>
            <a:r>
              <a:rPr lang="en-US" sz="1600" dirty="0" err="1"/>
              <a:t>उद्देश्य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ऊंचाई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प्राकृतिक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स्थिर</a:t>
            </a:r>
            <a:r>
              <a:rPr lang="en-US" sz="1600" dirty="0"/>
              <a:t> </a:t>
            </a:r>
            <a:r>
              <a:rPr lang="en-US" sz="1600" dirty="0" err="1"/>
              <a:t>रखना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इलेक्ट्रोड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 </a:t>
            </a:r>
            <a:r>
              <a:rPr lang="en-US" sz="1600" dirty="0" err="1"/>
              <a:t>होंगे</a:t>
            </a:r>
            <a:r>
              <a:rPr lang="en-US" sz="1600" dirty="0"/>
              <a:t>,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तेज़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,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धीमे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0406" y="2578298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टायरसियस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सिद्धांत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5006" y="5247818"/>
            <a:ext cx="3971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endParaRPr lang="en-US" sz="1500" dirty="0" smtClean="0"/>
          </a:p>
          <a:p>
            <a:pPr algn="ctr"/>
            <a:r>
              <a:rPr lang="hi-IN" sz="1500" dirty="0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 smtClean="0"/>
              <a:t>आप</a:t>
            </a:r>
            <a:r>
              <a:rPr lang="en-US" sz="1500" dirty="0" smtClean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 smtClean="0"/>
              <a:t>अवस्था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छोड़ें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जिसमें</a:t>
            </a:r>
            <a:r>
              <a:rPr lang="en-US" sz="1500" dirty="0" smtClean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पाना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तब</a:t>
            </a:r>
            <a:r>
              <a:rPr lang="en-US" sz="1500" dirty="0" smtClean="0"/>
              <a:t> </a:t>
            </a:r>
            <a:r>
              <a:rPr lang="en-US" sz="1500" dirty="0" err="1" smtClean="0"/>
              <a:t>स्टर्न</a:t>
            </a:r>
            <a:r>
              <a:rPr lang="en-US" sz="1500" dirty="0" smtClean="0"/>
              <a:t> </a:t>
            </a:r>
            <a:r>
              <a:rPr lang="en-US" sz="1500" dirty="0"/>
              <a:t>(</a:t>
            </a:r>
            <a:r>
              <a:rPr lang="en-US" sz="1500" dirty="0" err="1"/>
              <a:t>पिछले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)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तरंग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606" y="7450921"/>
            <a:ext cx="274320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गज़ब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बीस</a:t>
            </a:r>
            <a:r>
              <a:rPr lang="en-US" sz="1500" dirty="0"/>
              <a:t> </a:t>
            </a:r>
            <a:r>
              <a:rPr lang="en-US" sz="1500" dirty="0" err="1"/>
              <a:t>टेसला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चुंबीकरण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आर्ची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नाव</a:t>
            </a:r>
            <a:r>
              <a:rPr lang="en-US" sz="1500" dirty="0"/>
              <a:t> </a:t>
            </a:r>
            <a:r>
              <a:rPr lang="en-US" sz="1500" dirty="0" err="1" smtClean="0"/>
              <a:t>आसानी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तैरती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वेव-फ्रंट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टर्बुलेन्स</a:t>
            </a:r>
            <a:r>
              <a:rPr lang="en-US" sz="1500" dirty="0" smtClean="0"/>
              <a:t> </a:t>
            </a:r>
            <a:r>
              <a:rPr lang="en-US" sz="1500" dirty="0" err="1"/>
              <a:t>यानि</a:t>
            </a:r>
            <a:r>
              <a:rPr lang="en-US" sz="1500" dirty="0"/>
              <a:t> </a:t>
            </a:r>
            <a:r>
              <a:rPr lang="en-US" sz="1500" dirty="0" err="1"/>
              <a:t>अशांति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लैंडिंग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क्षति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599" y="7379186"/>
            <a:ext cx="26916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समुद्र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रहना</a:t>
            </a:r>
            <a:r>
              <a:rPr lang="en-US" sz="1500" dirty="0" smtClean="0"/>
              <a:t> </a:t>
            </a:r>
            <a:r>
              <a:rPr lang="en-US" sz="1500" dirty="0" err="1"/>
              <a:t>आसान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 smtClean="0"/>
              <a:t>? </a:t>
            </a:r>
            <a:br>
              <a:rPr lang="en-US" sz="1500" dirty="0" smtClean="0"/>
            </a:b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 smtClean="0"/>
              <a:t>आप</a:t>
            </a:r>
            <a:r>
              <a:rPr lang="en-US" sz="1500" dirty="0" smtClean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hi-IN" sz="1500" dirty="0" smtClean="0"/>
              <a:t>के</a:t>
            </a:r>
            <a:r>
              <a:rPr lang="en-US" sz="1500" dirty="0" smtClean="0"/>
              <a:t> </a:t>
            </a:r>
            <a:r>
              <a:rPr lang="hi-IN" sz="1500" dirty="0" smtClean="0"/>
              <a:t>पास</a:t>
            </a:r>
            <a:r>
              <a:rPr lang="en-US" sz="1500" dirty="0" smtClean="0"/>
              <a:t> </a:t>
            </a:r>
            <a:r>
              <a:rPr lang="hi-IN" sz="1500" dirty="0" smtClean="0"/>
              <a:t>कोई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 smtClean="0"/>
              <a:t>अधिक</a:t>
            </a:r>
            <a:r>
              <a:rPr lang="en-US" sz="1500" dirty="0" smtClean="0"/>
              <a:t> </a:t>
            </a:r>
            <a:r>
              <a:rPr lang="en-US" sz="1500" dirty="0" err="1"/>
              <a:t>महत्वपूर्ण</a:t>
            </a:r>
            <a:r>
              <a:rPr lang="en-US" sz="1500" dirty="0"/>
              <a:t> </a:t>
            </a:r>
            <a:r>
              <a:rPr lang="hi-IN" sz="1500" dirty="0" smtClean="0"/>
              <a:t>काम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करने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HP\Desktop\silence_barrier_empty 02.06.2020\silence_barrier_empty\vide_4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16813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68606" y="1151276"/>
            <a:ext cx="37560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406" y="579021"/>
            <a:ext cx="668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>
                <a:solidFill>
                  <a:prstClr val="black"/>
                </a:solidFill>
              </a:rPr>
              <a:t>मैं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सहमत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नहीं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हूँ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en-US" sz="1600" dirty="0" err="1">
                <a:solidFill>
                  <a:prstClr val="black"/>
                </a:solidFill>
              </a:rPr>
              <a:t>मुझे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लगता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है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कि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हमें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आर्ची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विचार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विशेष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रूप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से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पराईटल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एक्सेलरेटर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पर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एक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अच्छी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नज़र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डालनी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चाहिए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en-US" sz="1600" dirty="0" err="1" smtClean="0">
                <a:solidFill>
                  <a:prstClr val="black"/>
                </a:solidFill>
              </a:rPr>
              <a:t>हल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पर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पानी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हाइड्रो-डायनामिक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घर्षण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कारण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सभी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नावों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को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आगे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बढ़ने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में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ड्रैग-प्रतिरोध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झेलना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पड़ता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है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err="1" smtClean="0">
                <a:solidFill>
                  <a:prstClr val="black"/>
                </a:solidFill>
              </a:rPr>
              <a:t>अब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वेव-फ्रंट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उपस्थिति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कारण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हल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गोलाई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पर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दबाव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वितरण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बदलता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है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en-US" sz="1600" dirty="0" err="1">
                <a:solidFill>
                  <a:prstClr val="black"/>
                </a:solidFill>
              </a:rPr>
              <a:t>जिसके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कारण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वेव</a:t>
            </a:r>
            <a:r>
              <a:rPr lang="en-US" sz="1600" dirty="0" smtClean="0">
                <a:solidFill>
                  <a:prstClr val="black"/>
                </a:solidFill>
              </a:rPr>
              <a:t>-</a:t>
            </a:r>
            <a:r>
              <a:rPr lang="hi-IN" sz="1600" dirty="0" smtClean="0">
                <a:solidFill>
                  <a:prstClr val="black"/>
                </a:solidFill>
              </a:rPr>
              <a:t>ट्रेन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बनती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हैं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जो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गति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साथ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तेजी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से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बढ़ती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हैं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err="1" smtClean="0">
                <a:solidFill>
                  <a:prstClr val="black"/>
                </a:solidFill>
              </a:rPr>
              <a:t>और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यह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मुख्य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कारक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होगा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जो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नाव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गति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निर्धारित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hi-IN" sz="1600" dirty="0" smtClean="0">
                <a:solidFill>
                  <a:prstClr val="black"/>
                </a:solidFill>
              </a:rPr>
              <a:t>करेगा</a:t>
            </a:r>
            <a:r>
              <a:rPr lang="en-US" sz="1600" dirty="0" smtClean="0">
                <a:solidFill>
                  <a:prstClr val="black"/>
                </a:solidFill>
              </a:rPr>
              <a:t>.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7606" y="2601179"/>
            <a:ext cx="1029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  <a:r>
              <a:rPr lang="en-US" sz="1600" dirty="0" err="1"/>
              <a:t>स्पीड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3206" y="4213284"/>
            <a:ext cx="2722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उन्होंने</a:t>
            </a:r>
            <a:r>
              <a:rPr lang="en-US" sz="1600" dirty="0"/>
              <a:t> </a:t>
            </a:r>
            <a:r>
              <a:rPr lang="en-US" sz="1600" dirty="0" err="1"/>
              <a:t>आपकी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सुनी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"</a:t>
            </a:r>
            <a:r>
              <a:rPr lang="en-US" sz="1600" dirty="0" err="1"/>
              <a:t>नोआ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नाव</a:t>
            </a:r>
            <a:r>
              <a:rPr lang="en-US" sz="1600" dirty="0"/>
              <a:t>"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निर्माण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2606" y="5397242"/>
            <a:ext cx="3628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मोटे</a:t>
            </a:r>
            <a:r>
              <a:rPr lang="en-US" sz="1600" dirty="0"/>
              <a:t> </a:t>
            </a:r>
            <a:r>
              <a:rPr lang="en-US" sz="1600" dirty="0" err="1"/>
              <a:t>तौर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जानते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(*)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/>
              <a:t>दबाने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कितनी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लगानी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 </a:t>
            </a:r>
            <a:r>
              <a:rPr lang="en-US" sz="1600" dirty="0" err="1"/>
              <a:t>लाप्लास</a:t>
            </a:r>
            <a:r>
              <a:rPr lang="en-US" sz="1600" dirty="0"/>
              <a:t> </a:t>
            </a:r>
            <a:r>
              <a:rPr lang="en-US" sz="1600" dirty="0" err="1"/>
              <a:t>बलों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कार्य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कम-से-कम</a:t>
            </a:r>
            <a:r>
              <a:rPr lang="en-US" sz="1600" dirty="0" smtClean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गतिज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बराबर</a:t>
            </a:r>
            <a:r>
              <a:rPr lang="en-US" sz="1600" dirty="0"/>
              <a:t> </a:t>
            </a:r>
            <a:r>
              <a:rPr lang="hi-IN" sz="1600" dirty="0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 smtClean="0"/>
              <a:t>होना</a:t>
            </a:r>
            <a:r>
              <a:rPr lang="en-US" sz="1600" dirty="0" smtClean="0"/>
              <a:t> </a:t>
            </a:r>
            <a:r>
              <a:rPr lang="hi-IN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7406" y="7185084"/>
            <a:ext cx="37560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sz="1600" dirty="0" smtClean="0"/>
              <a:t>देखो</a:t>
            </a:r>
            <a:r>
              <a:rPr lang="en-US" sz="1600" dirty="0" smtClean="0"/>
              <a:t>…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नाव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V 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जाती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लाप्लास</a:t>
            </a:r>
            <a:r>
              <a:rPr lang="en-US" sz="1600" dirty="0"/>
              <a:t> </a:t>
            </a:r>
            <a:r>
              <a:rPr lang="en-US" sz="1600" dirty="0" err="1"/>
              <a:t>बल</a:t>
            </a:r>
            <a:r>
              <a:rPr lang="en-US" sz="1600" dirty="0"/>
              <a:t> </a:t>
            </a:r>
            <a:r>
              <a:rPr lang="en-US" sz="1600" dirty="0" err="1"/>
              <a:t>IB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निश्चित</a:t>
            </a:r>
            <a:r>
              <a:rPr lang="en-US" sz="1600" dirty="0"/>
              <a:t> </a:t>
            </a:r>
            <a:r>
              <a:rPr lang="en-US" sz="1600" dirty="0" err="1"/>
              <a:t>सीमा</a:t>
            </a:r>
            <a:r>
              <a:rPr lang="en-US" sz="1600" dirty="0"/>
              <a:t> (*)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होना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646" y="9765704"/>
            <a:ext cx="1943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देखें</a:t>
            </a:r>
            <a:r>
              <a:rPr lang="en-US" sz="1400" dirty="0" smtClean="0"/>
              <a:t> </a:t>
            </a:r>
            <a:r>
              <a:rPr lang="en-US" sz="1400" dirty="0" err="1"/>
              <a:t>एपेंडिक्स</a:t>
            </a:r>
            <a:r>
              <a:rPr lang="en-US" sz="1400" dirty="0"/>
              <a:t> B (</a:t>
            </a:r>
            <a:r>
              <a:rPr lang="en-US" sz="1400" dirty="0" err="1"/>
              <a:t>पृष्ठ</a:t>
            </a:r>
            <a:r>
              <a:rPr lang="en-US" sz="1400" dirty="0"/>
              <a:t> 71).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HP\Desktop\silence_barrier_empty 02.06.2020\silence_barrier_empty\vide_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" y="-5682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7794" y="3520281"/>
            <a:ext cx="5178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बिना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स्क्रू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वाली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पनडुब्बी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SCREWLESS</a:t>
            </a:r>
            <a:r>
              <a:rPr lang="en-US" sz="3200" dirty="0">
                <a:solidFill>
                  <a:srgbClr val="FF0000"/>
                </a:solidFill>
              </a:rPr>
              <a:t> SUBMARINE)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2006" y="8352909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उसमें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पोर्ट-होल</a:t>
            </a:r>
            <a:r>
              <a:rPr lang="en-US" sz="1400" dirty="0" smtClean="0"/>
              <a:t> </a:t>
            </a:r>
            <a:r>
              <a:rPr lang="en-US" sz="1400" dirty="0" err="1" smtClean="0"/>
              <a:t>भी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606" y="521186"/>
            <a:ext cx="3756025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B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यथासंभव</a:t>
            </a:r>
            <a:r>
              <a:rPr lang="en-US" sz="1500" dirty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बनाना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सबसे</a:t>
            </a:r>
            <a:r>
              <a:rPr lang="en-US" sz="1500" dirty="0"/>
              <a:t> </a:t>
            </a:r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यदि</a:t>
            </a:r>
            <a:r>
              <a:rPr lang="en-US" sz="1500" dirty="0"/>
              <a:t> B </a:t>
            </a:r>
            <a:r>
              <a:rPr lang="en-US" sz="1500" dirty="0" err="1"/>
              <a:t>छोटा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I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बनाकर</a:t>
            </a:r>
            <a:r>
              <a:rPr lang="en-US" sz="1500" dirty="0"/>
              <a:t> </a:t>
            </a:r>
            <a:r>
              <a:rPr lang="en-US" sz="1500" dirty="0" err="1"/>
              <a:t>क्षतिपूर्ति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 smtClean="0"/>
              <a:t>.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दक्षता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दूसरा</a:t>
            </a:r>
            <a:r>
              <a:rPr lang="en-US" sz="1500" dirty="0"/>
              <a:t>, </a:t>
            </a:r>
            <a:r>
              <a:rPr lang="en-US" sz="1500" dirty="0" err="1"/>
              <a:t>इलेक्ट्रोलिसिस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सारी</a:t>
            </a:r>
            <a:r>
              <a:rPr lang="en-US" sz="1500" dirty="0"/>
              <a:t> </a:t>
            </a:r>
            <a:r>
              <a:rPr lang="en-US" sz="1500" dirty="0" err="1"/>
              <a:t>गैसें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निकलेंगी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1591" y="2377281"/>
            <a:ext cx="2040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रुकावट</a:t>
            </a:r>
            <a:r>
              <a:rPr lang="en-US" sz="1600" dirty="0"/>
              <a:t> </a:t>
            </a:r>
            <a:r>
              <a:rPr lang="en-US" sz="1600" dirty="0" err="1"/>
              <a:t>बेहद</a:t>
            </a:r>
            <a:r>
              <a:rPr lang="en-US" sz="1600" dirty="0"/>
              <a:t> </a:t>
            </a:r>
            <a:r>
              <a:rPr lang="en-US" sz="1600" dirty="0" err="1"/>
              <a:t>शानदार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3199" y="2962285"/>
            <a:ext cx="1234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बिजली</a:t>
            </a:r>
            <a:r>
              <a:rPr lang="en-US" sz="1600" dirty="0"/>
              <a:t> </a:t>
            </a:r>
            <a:r>
              <a:rPr lang="en-US" sz="1600" dirty="0" err="1" smtClean="0"/>
              <a:t>काटो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130006" y="667128"/>
            <a:ext cx="2233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कि</a:t>
            </a:r>
            <a:r>
              <a:rPr lang="en-US" sz="1600" dirty="0" smtClean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... </a:t>
            </a:r>
            <a:r>
              <a:rPr lang="en-US" sz="1600" dirty="0" err="1"/>
              <a:t>विद्युत</a:t>
            </a:r>
            <a:r>
              <a:rPr lang="en-US" sz="1600" dirty="0"/>
              <a:t> </a:t>
            </a:r>
            <a:r>
              <a:rPr lang="en-US" sz="1600" dirty="0" err="1"/>
              <a:t>चुम्बकीय</a:t>
            </a:r>
            <a:r>
              <a:rPr lang="en-US" sz="1600" dirty="0"/>
              <a:t> </a:t>
            </a:r>
            <a:r>
              <a:rPr lang="en-US" sz="1600" dirty="0" err="1"/>
              <a:t>प्रोपल्शन</a:t>
            </a:r>
            <a:r>
              <a:rPr lang="en-US" sz="1600" dirty="0"/>
              <a:t> </a:t>
            </a:r>
            <a:r>
              <a:rPr lang="en-US" sz="1600" dirty="0" err="1"/>
              <a:t>तकनीक</a:t>
            </a:r>
            <a:r>
              <a:rPr lang="en-US" sz="1600" dirty="0"/>
              <a:t>, </a:t>
            </a:r>
            <a:r>
              <a:rPr lang="en-US" sz="1600" dirty="0" err="1"/>
              <a:t>वर्तमान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एडवांस्ड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358606" y="3901281"/>
            <a:ext cx="1918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नवाचार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करने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ज़रुरत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806" y="4916706"/>
            <a:ext cx="3290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हमारे</a:t>
            </a:r>
            <a:r>
              <a:rPr lang="en-US" sz="1600" dirty="0"/>
              <a:t> </a:t>
            </a:r>
            <a:r>
              <a:rPr lang="en-US" sz="1600" dirty="0" err="1"/>
              <a:t>नन्हें</a:t>
            </a:r>
            <a:r>
              <a:rPr lang="en-US" sz="1600" dirty="0"/>
              <a:t> </a:t>
            </a:r>
            <a:r>
              <a:rPr lang="en-US" sz="1600" dirty="0" err="1"/>
              <a:t>दोस्त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रुकना</a:t>
            </a:r>
            <a:r>
              <a:rPr lang="en-US" sz="1600" dirty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लगेगा</a:t>
            </a:r>
            <a:r>
              <a:rPr lang="en-US" sz="16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12164" y="4891881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पनडुब्बी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49006" y="6568281"/>
            <a:ext cx="2541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आर्ची</a:t>
            </a:r>
            <a:r>
              <a:rPr lang="en-US" sz="1600" dirty="0"/>
              <a:t> -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छेद</a:t>
            </a:r>
            <a:r>
              <a:rPr lang="en-US" sz="1600" dirty="0"/>
              <a:t> </a:t>
            </a:r>
            <a:r>
              <a:rPr lang="en-US" sz="1600" dirty="0" err="1"/>
              <a:t>पोर्ट-होल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1712" y="7413684"/>
            <a:ext cx="2832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टायरसियस</a:t>
            </a:r>
            <a:r>
              <a:rPr lang="en-US" sz="1600" dirty="0"/>
              <a:t> -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इलेक्ट्रोड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कॉइल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फिट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10606" y="8480484"/>
            <a:ext cx="1387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 smtClean="0"/>
              <a:t>हल</a:t>
            </a:r>
            <a:r>
              <a:rPr lang="en-US" sz="1600" dirty="0" smtClean="0"/>
              <a:t> </a:t>
            </a:r>
            <a:r>
              <a:rPr lang="en-US" sz="1600" dirty="0"/>
              <a:t>... </a:t>
            </a:r>
            <a:r>
              <a:rPr lang="en-US" sz="1600" dirty="0" err="1" smtClean="0"/>
              <a:t>लकड़ी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बनी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1406" y="7340461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!  </a:t>
            </a:r>
            <a:r>
              <a:rPr lang="en-US" sz="1400" dirty="0" err="1" smtClean="0"/>
              <a:t>हल</a:t>
            </a:r>
            <a:r>
              <a:rPr lang="en-US" sz="1400" dirty="0" smtClean="0"/>
              <a:t> </a:t>
            </a:r>
            <a:r>
              <a:rPr lang="en-US" sz="1400" dirty="0" err="1" smtClean="0"/>
              <a:t>बिजली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कुचालक</a:t>
            </a:r>
            <a:r>
              <a:rPr lang="en-US" sz="1400" dirty="0"/>
              <a:t> </a:t>
            </a:r>
            <a:r>
              <a:rPr lang="en-US" sz="1400" dirty="0" err="1"/>
              <a:t>होना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HP\Desktop\silence_barrier_empty 02.06.2020\silence_barrier_empty\vide_4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8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9581" y="8930481"/>
            <a:ext cx="37560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/>
              <a:t>जल्द</a:t>
            </a:r>
            <a:r>
              <a:rPr lang="en-US" sz="1200" dirty="0" smtClean="0"/>
              <a:t> </a:t>
            </a:r>
            <a:r>
              <a:rPr lang="en-US" sz="1200" dirty="0" err="1" smtClean="0"/>
              <a:t>मरेगा</a:t>
            </a:r>
            <a:r>
              <a:rPr lang="en-US" sz="12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8571" y="652482"/>
            <a:ext cx="9717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विद्युत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करंट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006" y="930809"/>
            <a:ext cx="1371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देखें</a:t>
            </a:r>
            <a:r>
              <a:rPr lang="en-US" sz="1500" dirty="0"/>
              <a:t>,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दाएं</a:t>
            </a:r>
            <a:r>
              <a:rPr lang="en-US" sz="1500" dirty="0"/>
              <a:t> </a:t>
            </a:r>
            <a:r>
              <a:rPr lang="en-US" sz="1500" dirty="0" err="1"/>
              <a:t>हाथ</a:t>
            </a:r>
            <a:r>
              <a:rPr lang="en-US" sz="1500" dirty="0"/>
              <a:t> </a:t>
            </a:r>
            <a:r>
              <a:rPr lang="hi-IN" sz="1500" dirty="0"/>
              <a:t>वाला </a:t>
            </a:r>
            <a:r>
              <a:rPr lang="en-US" sz="1500" dirty="0" smtClean="0"/>
              <a:t> </a:t>
            </a:r>
            <a:r>
              <a:rPr lang="en-US" sz="1500" dirty="0" err="1"/>
              <a:t>नियम</a:t>
            </a:r>
            <a:r>
              <a:rPr lang="en-US" sz="1500" dirty="0"/>
              <a:t> </a:t>
            </a:r>
            <a:r>
              <a:rPr lang="en-US" sz="1500" dirty="0" err="1"/>
              <a:t>लागू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उपकरण</a:t>
            </a:r>
            <a:r>
              <a:rPr lang="en-US" sz="1500" dirty="0"/>
              <a:t> </a:t>
            </a:r>
            <a:r>
              <a:rPr lang="en-US" sz="1500" dirty="0" err="1"/>
              <a:t>प्रोपल्शन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लाप्लास</a:t>
            </a:r>
            <a:r>
              <a:rPr lang="en-US" sz="1500" dirty="0"/>
              <a:t> </a:t>
            </a:r>
            <a:r>
              <a:rPr lang="en-US" sz="1500" dirty="0" err="1"/>
              <a:t>बलों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3799" y="3100634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चुम्बकीय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बल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रेखाएं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5206" y="5069106"/>
            <a:ext cx="2134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बनाई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बैठूंगी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3962" y="4802311"/>
            <a:ext cx="1295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तरल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पर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लगने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वाले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बल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1606" y="5955704"/>
            <a:ext cx="862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खूब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5206" y="5861883"/>
            <a:ext cx="20708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</a:t>
            </a:r>
            <a:r>
              <a:rPr lang="en-US" sz="1500" dirty="0" err="1"/>
              <a:t>जाओ</a:t>
            </a:r>
            <a:r>
              <a:rPr lang="en-US" sz="1500" dirty="0"/>
              <a:t>, </a:t>
            </a:r>
            <a:r>
              <a:rPr lang="en-US" sz="1500" dirty="0" err="1"/>
              <a:t>लेनी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/>
              <a:t>मुंह</a:t>
            </a:r>
            <a:r>
              <a:rPr lang="en-US" sz="1500" dirty="0"/>
              <a:t> </a:t>
            </a:r>
            <a:r>
              <a:rPr lang="en-US" sz="1500" dirty="0" err="1"/>
              <a:t>बनाना</a:t>
            </a:r>
            <a:r>
              <a:rPr lang="en-US" sz="1500" dirty="0"/>
              <a:t> </a:t>
            </a:r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90121" y="7340461"/>
            <a:ext cx="1749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 smtClean="0"/>
              <a:t>हाइड्रो-डाइन</a:t>
            </a:r>
            <a:r>
              <a:rPr lang="en-US" sz="1400" dirty="0"/>
              <a:t> </a:t>
            </a: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hi-IN" sz="1400" dirty="0" smtClean="0"/>
              <a:t>आज़माएंगे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0980" y="8026261"/>
            <a:ext cx="237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बकवास</a:t>
            </a:r>
            <a:r>
              <a:rPr lang="en-US" sz="1400" dirty="0" smtClean="0"/>
              <a:t> </a:t>
            </a:r>
            <a:r>
              <a:rPr lang="en-US" sz="1400" dirty="0" err="1"/>
              <a:t>यंत्रों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तंग</a:t>
            </a:r>
            <a:r>
              <a:rPr lang="en-US" sz="1400" dirty="0"/>
              <a:t> आ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441" y="9704893"/>
            <a:ext cx="36053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इस</a:t>
            </a:r>
            <a:r>
              <a:rPr lang="en-US" sz="1300" dirty="0" smtClean="0"/>
              <a:t> </a:t>
            </a:r>
            <a:r>
              <a:rPr lang="en-US" sz="1300" dirty="0" err="1" smtClean="0"/>
              <a:t>यंत्र</a:t>
            </a:r>
            <a:r>
              <a:rPr lang="en-US" sz="1300" dirty="0" smtClean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कहीं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बिजली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झटका</a:t>
            </a:r>
            <a:r>
              <a:rPr lang="en-US" sz="1300" dirty="0"/>
              <a:t> न </a:t>
            </a:r>
            <a:r>
              <a:rPr lang="en-US" sz="1300" dirty="0" err="1"/>
              <a:t>लगे</a:t>
            </a:r>
            <a:r>
              <a:rPr lang="en-US" sz="13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26564" y="8026261"/>
            <a:ext cx="243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लेनी</a:t>
            </a:r>
            <a:r>
              <a:rPr lang="en-US" sz="1400" dirty="0"/>
              <a:t> </a:t>
            </a:r>
            <a:r>
              <a:rPr lang="en-US" sz="1400" dirty="0" err="1"/>
              <a:t>आओ</a:t>
            </a:r>
            <a:r>
              <a:rPr lang="en-US" sz="1400" dirty="0"/>
              <a:t>!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वोल्टेज</a:t>
            </a:r>
            <a:r>
              <a:rPr lang="en-US" sz="1400" dirty="0"/>
              <a:t>, </a:t>
            </a:r>
            <a:r>
              <a:rPr lang="en-US" sz="1400" dirty="0" err="1"/>
              <a:t>निम्न</a:t>
            </a:r>
            <a:r>
              <a:rPr lang="en-US" sz="1400" dirty="0"/>
              <a:t> </a:t>
            </a:r>
            <a:r>
              <a:rPr lang="en-US" sz="1400" dirty="0" err="1"/>
              <a:t>तकनीक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यंत्र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HP\Desktop\silence_barrier_empty 02.06.2020\silence_barrier_empty\vide_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9" y="0"/>
            <a:ext cx="7516812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2687" y="9159081"/>
            <a:ext cx="3067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smtClean="0"/>
              <a:t> </a:t>
            </a:r>
            <a:r>
              <a:rPr lang="en-US" sz="1500" dirty="0"/>
              <a:t>(*)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सुपरकंडक्टिंग</a:t>
            </a:r>
            <a:r>
              <a:rPr lang="en-US" sz="1500" dirty="0"/>
              <a:t> </a:t>
            </a:r>
            <a:r>
              <a:rPr lang="en-US" sz="1500" dirty="0" err="1"/>
              <a:t>पदार्थ</a:t>
            </a:r>
            <a:r>
              <a:rPr lang="en-US" sz="1500" dirty="0"/>
              <a:t>,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(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डिग्री</a:t>
            </a:r>
            <a:r>
              <a:rPr lang="en-US" sz="1500" dirty="0"/>
              <a:t> </a:t>
            </a:r>
            <a:r>
              <a:rPr lang="en-US" sz="1500" dirty="0" err="1"/>
              <a:t>केल्विन</a:t>
            </a:r>
            <a:r>
              <a:rPr lang="en-US" sz="1500" dirty="0"/>
              <a:t>)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ठंडा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नुक्सान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,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करंट</a:t>
            </a:r>
            <a:r>
              <a:rPr lang="en-US" sz="1500" dirty="0"/>
              <a:t> </a:t>
            </a:r>
            <a:r>
              <a:rPr lang="en-US" sz="1500" dirty="0" err="1"/>
              <a:t>प्रवाहित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10869" y="396081"/>
            <a:ext cx="3756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सबके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सोचते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... 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hi-IN" sz="1500" dirty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शक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2166" y="1444516"/>
            <a:ext cx="7681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3337" y="4185483"/>
            <a:ext cx="16048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 smtClean="0"/>
              <a:t>स्टीयर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कैसे</a:t>
            </a:r>
            <a:r>
              <a:rPr lang="en-US" sz="1500" dirty="0" smtClean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46" y="2311261"/>
            <a:ext cx="253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सरल</a:t>
            </a:r>
            <a:r>
              <a:rPr lang="en-US" sz="1400" dirty="0"/>
              <a:t>: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इलेक्ट्रोड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तीव्रता</a:t>
            </a:r>
            <a:r>
              <a:rPr lang="en-US" sz="1400" dirty="0"/>
              <a:t> </a:t>
            </a: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/>
              <a:t>बदलना</a:t>
            </a:r>
            <a:r>
              <a:rPr lang="en-US" sz="1400" dirty="0"/>
              <a:t> </a:t>
            </a:r>
            <a:r>
              <a:rPr lang="hi-IN" sz="1400" dirty="0" smtClean="0"/>
              <a:t>पड़ेगा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764714" y="2358916"/>
            <a:ext cx="7072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मोड़ो</a:t>
            </a:r>
            <a:r>
              <a:rPr lang="en-US" sz="1500" dirty="0"/>
              <a:t>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1218" y="2271300"/>
            <a:ext cx="8050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… </a:t>
            </a:r>
            <a:r>
              <a:rPr lang="en-US" sz="1500" dirty="0" err="1"/>
              <a:t>रुको</a:t>
            </a:r>
            <a:r>
              <a:rPr lang="en-US" sz="1500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217" y="5117504"/>
            <a:ext cx="1851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...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रिवर्स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3606" y="4947483"/>
            <a:ext cx="3426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MHD</a:t>
            </a:r>
            <a:r>
              <a:rPr lang="en-US" sz="1500" dirty="0"/>
              <a:t> </a:t>
            </a:r>
            <a:r>
              <a:rPr lang="en-US" sz="1500" dirty="0" err="1"/>
              <a:t>पनडुब्बी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तेज़</a:t>
            </a:r>
            <a:r>
              <a:rPr lang="en-US" sz="1500" dirty="0"/>
              <a:t> </a:t>
            </a:r>
            <a:r>
              <a:rPr lang="en-US" sz="1500" dirty="0" err="1"/>
              <a:t>स्पीड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एकदम</a:t>
            </a:r>
            <a:r>
              <a:rPr lang="en-US" sz="1500" dirty="0"/>
              <a:t> </a:t>
            </a:r>
            <a:r>
              <a:rPr lang="en-US" sz="1500" dirty="0" err="1"/>
              <a:t>चुपचाप</a:t>
            </a:r>
            <a:r>
              <a:rPr lang="en-US" sz="1500" dirty="0"/>
              <a:t> </a:t>
            </a:r>
            <a:r>
              <a:rPr lang="en-US" sz="1500" dirty="0" err="1"/>
              <a:t>तरीके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बढ़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2006" y="5635516"/>
            <a:ext cx="7040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अच्छा</a:t>
            </a:r>
            <a:r>
              <a:rPr lang="en-US" sz="15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5271" y="7711281"/>
            <a:ext cx="4493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ऐसे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प्यारी</a:t>
            </a:r>
            <a:r>
              <a:rPr lang="en-US" sz="1600" dirty="0"/>
              <a:t> </a:t>
            </a:r>
            <a:r>
              <a:rPr lang="en-US" sz="1600" dirty="0" err="1"/>
              <a:t>लेनी</a:t>
            </a:r>
            <a:r>
              <a:rPr lang="en-US" sz="1600" dirty="0"/>
              <a:t>.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प्रभावी</a:t>
            </a:r>
            <a:r>
              <a:rPr lang="en-US" sz="1600" dirty="0"/>
              <a:t> </a:t>
            </a:r>
            <a:r>
              <a:rPr lang="en-US" sz="1600" dirty="0" err="1"/>
              <a:t>सुपरकंडक्टिंग</a:t>
            </a:r>
            <a:r>
              <a:rPr lang="en-US" sz="1600" dirty="0"/>
              <a:t> </a:t>
            </a:r>
            <a:r>
              <a:rPr lang="en-US" sz="1600" dirty="0" err="1"/>
              <a:t>मैग्नेट</a:t>
            </a:r>
            <a:r>
              <a:rPr lang="en-US" sz="1600" dirty="0"/>
              <a:t> (*)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अल्ट्राएक्टिव</a:t>
            </a:r>
            <a:r>
              <a:rPr lang="en-US" sz="1600" dirty="0"/>
              <a:t> </a:t>
            </a:r>
            <a:r>
              <a:rPr lang="en-US" sz="1600" dirty="0" err="1"/>
              <a:t>इलेक्ट्रिकल</a:t>
            </a:r>
            <a:r>
              <a:rPr lang="en-US" sz="1600" dirty="0"/>
              <a:t> </a:t>
            </a:r>
            <a:r>
              <a:rPr lang="en-US" sz="1600" dirty="0" err="1"/>
              <a:t>जनरेटर</a:t>
            </a:r>
            <a:r>
              <a:rPr lang="en-US" sz="1600" dirty="0"/>
              <a:t> </a:t>
            </a:r>
            <a:r>
              <a:rPr lang="en-US" sz="1600" dirty="0" err="1"/>
              <a:t>मिल</a:t>
            </a:r>
            <a:r>
              <a:rPr lang="en-US" sz="1600" dirty="0"/>
              <a:t> </a:t>
            </a:r>
            <a:r>
              <a:rPr lang="en-US" sz="1600" dirty="0" err="1"/>
              <a:t>जाएंगे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नाव</a:t>
            </a:r>
            <a:r>
              <a:rPr lang="en-US" sz="1600" dirty="0"/>
              <a:t> </a:t>
            </a:r>
            <a:r>
              <a:rPr lang="en-US" sz="1600" dirty="0" err="1"/>
              <a:t>लहरे</a:t>
            </a:r>
            <a:r>
              <a:rPr lang="en-US" sz="1600" dirty="0"/>
              <a:t> </a:t>
            </a:r>
            <a:r>
              <a:rPr lang="en-US" sz="1600" dirty="0" err="1"/>
              <a:t>बनाना</a:t>
            </a:r>
            <a:r>
              <a:rPr lang="en-US" sz="1600" dirty="0"/>
              <a:t> </a:t>
            </a:r>
            <a:r>
              <a:rPr lang="en-US" sz="1600" dirty="0" err="1"/>
              <a:t>बंद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देगी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पनडुब्बियों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बुलबुले</a:t>
            </a:r>
            <a:r>
              <a:rPr lang="en-US" sz="1600" dirty="0"/>
              <a:t> </a:t>
            </a:r>
            <a:r>
              <a:rPr lang="hi-IN" sz="1600" dirty="0" smtClean="0"/>
              <a:t>बाहर</a:t>
            </a:r>
            <a:r>
              <a:rPr lang="en-US" sz="1600" dirty="0" smtClean="0"/>
              <a:t> </a:t>
            </a:r>
            <a:r>
              <a:rPr lang="hi-IN" sz="1600" dirty="0" smtClean="0"/>
              <a:t>निकलेंगे</a:t>
            </a:r>
            <a:r>
              <a:rPr lang="hi-IN" sz="1600" dirty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HP\Desktop\silence_barrier_empty 02.06.2020\silence_barrier_empty\vide_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20406" y="9540081"/>
            <a:ext cx="21066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कम</a:t>
            </a:r>
            <a:r>
              <a:rPr lang="en-US" sz="1500" dirty="0" smtClean="0"/>
              <a:t> </a:t>
            </a:r>
            <a:r>
              <a:rPr lang="en-US" sz="1500" dirty="0" err="1"/>
              <a:t>आबादी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क्षेत्रों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अक्सर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hi-IN" sz="1500" dirty="0" smtClean="0"/>
              <a:t>ही</a:t>
            </a:r>
            <a:r>
              <a:rPr lang="en-US" sz="1500" dirty="0" smtClean="0"/>
              <a:t> </a:t>
            </a:r>
            <a:r>
              <a:rPr lang="en-US" sz="1500" dirty="0" err="1" smtClean="0"/>
              <a:t>होता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806" y="15081"/>
            <a:ext cx="1007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अगले</a:t>
            </a:r>
            <a:r>
              <a:rPr lang="en-US" sz="1600" b="1" dirty="0"/>
              <a:t> </a:t>
            </a:r>
            <a:r>
              <a:rPr lang="en-US" sz="1600" b="1" dirty="0" err="1"/>
              <a:t>दिन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2310606" y="530116"/>
            <a:ext cx="1047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गुड</a:t>
            </a:r>
            <a:r>
              <a:rPr lang="en-US" sz="1500" dirty="0"/>
              <a:t> </a:t>
            </a:r>
            <a:r>
              <a:rPr lang="en-US" sz="1500" dirty="0" err="1"/>
              <a:t>मॉर्निंग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7206" y="2148681"/>
            <a:ext cx="1558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आपका</a:t>
            </a:r>
            <a:r>
              <a:rPr lang="en-US" sz="1400" dirty="0"/>
              <a:t> </a:t>
            </a:r>
            <a:r>
              <a:rPr lang="en-US" sz="1400" dirty="0" err="1" smtClean="0"/>
              <a:t>दिन</a:t>
            </a:r>
            <a:r>
              <a:rPr lang="en-US" sz="1400" dirty="0" smtClean="0"/>
              <a:t> </a:t>
            </a:r>
            <a:r>
              <a:rPr lang="en-US" sz="1400" dirty="0" err="1"/>
              <a:t>शुभ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006" y="511497"/>
            <a:ext cx="1676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आपका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मित्र</a:t>
            </a:r>
            <a:r>
              <a:rPr lang="en-US" sz="1500" dirty="0"/>
              <a:t> </a:t>
            </a:r>
            <a:r>
              <a:rPr lang="en-US" sz="1500" dirty="0" err="1"/>
              <a:t>आज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9606" y="449451"/>
            <a:ext cx="16262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खोजो</a:t>
            </a:r>
            <a:r>
              <a:rPr lang="en-US" sz="1500" dirty="0"/>
              <a:t>. </a:t>
            </a:r>
            <a:r>
              <a:rPr lang="en-US" sz="1500" dirty="0" err="1"/>
              <a:t>आश्चर्य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इतना</a:t>
            </a:r>
            <a:r>
              <a:rPr lang="en-US" sz="1500" dirty="0"/>
              <a:t> </a:t>
            </a:r>
            <a:r>
              <a:rPr lang="en-US" sz="1500" dirty="0" err="1"/>
              <a:t>चुप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806" y="2831504"/>
            <a:ext cx="2488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दिख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सो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53606" y="2831504"/>
            <a:ext cx="37560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हाँ</a:t>
            </a:r>
            <a:r>
              <a:rPr lang="en-US" sz="1400" dirty="0" smtClean="0"/>
              <a:t>, </a:t>
            </a:r>
            <a:r>
              <a:rPr lang="en-US" sz="1400" dirty="0" err="1" smtClean="0"/>
              <a:t>उसके</a:t>
            </a:r>
            <a:r>
              <a:rPr lang="en-US" sz="1400" dirty="0" smtClean="0"/>
              <a:t> </a:t>
            </a:r>
            <a:r>
              <a:rPr lang="en-US" sz="1400" dirty="0" err="1" smtClean="0"/>
              <a:t>साथ</a:t>
            </a:r>
            <a:r>
              <a:rPr lang="en-US" sz="1400" dirty="0" smtClean="0"/>
              <a:t> </a:t>
            </a:r>
            <a:r>
              <a:rPr lang="en-US" sz="1400" dirty="0" err="1" smtClean="0"/>
              <a:t>समय-समय</a:t>
            </a:r>
            <a:r>
              <a:rPr lang="en-US" sz="1400" dirty="0" smtClean="0"/>
              <a:t> </a:t>
            </a:r>
            <a:r>
              <a:rPr lang="en-US" sz="1400" dirty="0" err="1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 smtClean="0"/>
              <a:t>ऐसा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ही</a:t>
            </a:r>
            <a:r>
              <a:rPr lang="en-US" sz="1400" dirty="0" smtClean="0"/>
              <a:t> </a:t>
            </a:r>
            <a:r>
              <a:rPr lang="en-US" sz="1400" dirty="0" err="1" smtClean="0"/>
              <a:t>होता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789772" y="3340586"/>
            <a:ext cx="147383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अच्छा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कम-से-कम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बाकी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सांस</a:t>
            </a:r>
            <a:r>
              <a:rPr lang="en-US" sz="1500" dirty="0"/>
              <a:t> </a:t>
            </a:r>
            <a:r>
              <a:rPr lang="en-US" sz="1500" dirty="0" err="1"/>
              <a:t>लेने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मौका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4806" y="7692916"/>
            <a:ext cx="43410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सोफी</a:t>
            </a:r>
            <a:r>
              <a:rPr lang="en-US" sz="1500" dirty="0"/>
              <a:t>!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! </a:t>
            </a:r>
            <a:r>
              <a:rPr lang="hi-IN" sz="1500" dirty="0" smtClean="0"/>
              <a:t>हमारी</a:t>
            </a:r>
            <a:r>
              <a:rPr lang="en-US" sz="1500" dirty="0" smtClean="0"/>
              <a:t> </a:t>
            </a:r>
            <a:r>
              <a:rPr lang="en-US" sz="1500" dirty="0" err="1" smtClean="0"/>
              <a:t>सभी</a:t>
            </a:r>
            <a:r>
              <a:rPr lang="en-US" sz="1500" dirty="0" smtClean="0"/>
              <a:t> </a:t>
            </a:r>
            <a:r>
              <a:rPr lang="en-US" sz="1500" dirty="0" err="1"/>
              <a:t>खिड़कियों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किसने</a:t>
            </a:r>
            <a:r>
              <a:rPr lang="en-US" sz="1500" dirty="0"/>
              <a:t> </a:t>
            </a:r>
            <a:r>
              <a:rPr lang="en-US" sz="1500" dirty="0" err="1"/>
              <a:t>तोड़ा</a:t>
            </a:r>
            <a:r>
              <a:rPr lang="en-US" sz="15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2806" y="8221851"/>
            <a:ext cx="24383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सोनिक-बूम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...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शॉक-वेव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सुपरसोनिक</a:t>
            </a:r>
            <a:r>
              <a:rPr lang="en-US" sz="1500" dirty="0"/>
              <a:t> </a:t>
            </a:r>
            <a:r>
              <a:rPr lang="en-US" sz="1500" dirty="0" err="1"/>
              <a:t>जेट</a:t>
            </a:r>
            <a:r>
              <a:rPr lang="en-US" sz="1500" dirty="0"/>
              <a:t> </a:t>
            </a:r>
            <a:r>
              <a:rPr lang="en-US" sz="1500" dirty="0" err="1"/>
              <a:t>विमान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HP\Desktop\silence_barrier_empty 02.06.2020\silence_barrier_empty\vide_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37394" y="135214"/>
            <a:ext cx="7516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सुपरसोनिक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फ्लो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SUPERSONIC FLOW)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802" y="9993310"/>
            <a:ext cx="49268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 </a:t>
            </a:r>
            <a:r>
              <a:rPr lang="en-US" sz="1500" dirty="0" smtClean="0"/>
              <a:t> (*) </a:t>
            </a:r>
            <a:r>
              <a:rPr lang="en-US" sz="1500" dirty="0" err="1"/>
              <a:t>इसी</a:t>
            </a:r>
            <a:r>
              <a:rPr lang="en-US" sz="1500" dirty="0"/>
              <a:t> </a:t>
            </a:r>
            <a:r>
              <a:rPr lang="en-US" sz="1500" dirty="0" err="1"/>
              <a:t>श्रंखला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"</a:t>
            </a:r>
            <a:r>
              <a:rPr lang="en-US" sz="1500" dirty="0" err="1"/>
              <a:t>फ्लाइट</a:t>
            </a:r>
            <a:r>
              <a:rPr lang="en-US" sz="1500" dirty="0"/>
              <a:t> </a:t>
            </a:r>
            <a:r>
              <a:rPr lang="en-US" sz="1500" dirty="0" err="1"/>
              <a:t>ऑफ़</a:t>
            </a:r>
            <a:r>
              <a:rPr lang="en-US" sz="1500" dirty="0"/>
              <a:t> </a:t>
            </a:r>
            <a:r>
              <a:rPr lang="en-US" sz="1500" dirty="0" err="1"/>
              <a:t>फैंसी</a:t>
            </a:r>
            <a:r>
              <a:rPr lang="en-US" sz="1500" dirty="0"/>
              <a:t>" </a:t>
            </a:r>
            <a:r>
              <a:rPr lang="en-US" sz="1500" dirty="0" err="1"/>
              <a:t>देखें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06" y="1333326"/>
            <a:ext cx="4724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शॉक-वेव</a:t>
            </a:r>
            <a:r>
              <a:rPr lang="en-US" sz="1400" dirty="0" smtClean="0"/>
              <a:t> </a:t>
            </a:r>
            <a:r>
              <a:rPr lang="hi-IN" sz="1400" dirty="0"/>
              <a:t>जिन्होनें</a:t>
            </a:r>
            <a:r>
              <a:rPr lang="en-US" sz="1400" dirty="0" smtClean="0"/>
              <a:t> </a:t>
            </a:r>
            <a:r>
              <a:rPr lang="en-US" sz="1400" dirty="0" err="1"/>
              <a:t>खिड़कियों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तोड़ा</a:t>
            </a:r>
            <a:r>
              <a:rPr lang="en-US" sz="1400" dirty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तुम्हारी</a:t>
            </a:r>
            <a:r>
              <a:rPr lang="en-US" sz="1400" dirty="0"/>
              <a:t> </a:t>
            </a:r>
            <a:r>
              <a:rPr lang="en-US" sz="1400" dirty="0" err="1"/>
              <a:t>धनुष</a:t>
            </a:r>
            <a:r>
              <a:rPr lang="en-US" sz="1400" dirty="0"/>
              <a:t> </a:t>
            </a:r>
            <a:r>
              <a:rPr lang="en-US" sz="1400" dirty="0" err="1"/>
              <a:t>तरंगों</a:t>
            </a:r>
            <a:r>
              <a:rPr lang="en-US" sz="1400" dirty="0"/>
              <a:t> </a:t>
            </a:r>
            <a:r>
              <a:rPr lang="en-US" sz="1400" dirty="0" err="1"/>
              <a:t>जैसी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- </a:t>
            </a:r>
            <a:r>
              <a:rPr lang="en-US" sz="1400" dirty="0" err="1"/>
              <a:t>जिन्होंने</a:t>
            </a:r>
            <a:r>
              <a:rPr lang="en-US" sz="1400" dirty="0"/>
              <a:t> </a:t>
            </a:r>
            <a:r>
              <a:rPr lang="en-US" sz="1400" dirty="0" err="1"/>
              <a:t>तुम्हारी</a:t>
            </a:r>
            <a:r>
              <a:rPr lang="en-US" sz="1400" dirty="0"/>
              <a:t> </a:t>
            </a:r>
            <a:r>
              <a:rPr lang="en-US" sz="1400" dirty="0" err="1"/>
              <a:t>लैंडिंग-स्टेज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तोड़ा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err="1"/>
              <a:t>आपका</a:t>
            </a:r>
            <a:r>
              <a:rPr lang="en-US" sz="1400" dirty="0"/>
              <a:t> </a:t>
            </a:r>
            <a:r>
              <a:rPr lang="en-US" sz="1400" dirty="0" err="1"/>
              <a:t>मतलब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हवाई-जहाज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तरंगें</a:t>
            </a:r>
            <a:r>
              <a:rPr lang="en-US" sz="1400" dirty="0"/>
              <a:t> </a:t>
            </a:r>
            <a:r>
              <a:rPr lang="en-US" sz="1400" dirty="0" err="1"/>
              <a:t>बनाते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 smtClean="0"/>
              <a:t>?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हाँ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सतही</a:t>
            </a:r>
            <a:r>
              <a:rPr lang="en-US" sz="1400" dirty="0"/>
              <a:t> </a:t>
            </a:r>
            <a:r>
              <a:rPr lang="en-US" sz="1400" dirty="0" err="1"/>
              <a:t>तरंगें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बनाते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;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ध्वनि</a:t>
            </a:r>
            <a:r>
              <a:rPr lang="en-US" sz="1400" dirty="0"/>
              <a:t> </a:t>
            </a:r>
            <a:r>
              <a:rPr lang="en-US" sz="1400" dirty="0" err="1"/>
              <a:t>तरंगें</a:t>
            </a:r>
            <a:r>
              <a:rPr lang="en-US" sz="1400" dirty="0"/>
              <a:t> </a:t>
            </a:r>
            <a:r>
              <a:rPr lang="en-US" sz="1400" dirty="0" err="1"/>
              <a:t>बनाते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ध्वनि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Vs</a:t>
            </a:r>
            <a:r>
              <a:rPr lang="en-US" sz="1400" dirty="0"/>
              <a:t> (*)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यात्रा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नाव</a:t>
            </a:r>
            <a:r>
              <a:rPr lang="en-US" sz="1400" dirty="0"/>
              <a:t> V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यात्रा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वेव-फ्रंट</a:t>
            </a:r>
            <a:r>
              <a:rPr lang="en-US" sz="1400" dirty="0"/>
              <a:t> </a:t>
            </a:r>
            <a:r>
              <a:rPr lang="en-US" sz="1400" dirty="0" err="1"/>
              <a:t>बनाती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विमान</a:t>
            </a:r>
            <a:r>
              <a:rPr lang="en-US" sz="1400" dirty="0"/>
              <a:t> </a:t>
            </a:r>
            <a:r>
              <a:rPr lang="en-US" sz="1400" dirty="0" err="1"/>
              <a:t>ध्वनि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ज्यादा</a:t>
            </a:r>
            <a:r>
              <a:rPr lang="en-US" sz="1400" dirty="0"/>
              <a:t> </a:t>
            </a:r>
            <a:r>
              <a:rPr lang="en-US" sz="1400" dirty="0" err="1"/>
              <a:t>तेज़ी</a:t>
            </a:r>
            <a:r>
              <a:rPr lang="en-US" sz="1400" dirty="0"/>
              <a:t> (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) </a:t>
            </a:r>
            <a:r>
              <a:rPr lang="en-US" sz="1400" dirty="0" err="1"/>
              <a:t>स्पीड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चलता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शॉक-वेव</a:t>
            </a:r>
            <a:r>
              <a:rPr lang="en-US" sz="1400" dirty="0"/>
              <a:t> </a:t>
            </a:r>
            <a:r>
              <a:rPr lang="en-US" sz="1400" dirty="0" err="1"/>
              <a:t>बनाता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विमान</a:t>
            </a:r>
            <a:r>
              <a:rPr lang="en-US" sz="1400" dirty="0" smtClean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वहाँ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मुक्त</a:t>
            </a:r>
            <a:r>
              <a:rPr lang="en-US" sz="1400" dirty="0"/>
              <a:t> </a:t>
            </a:r>
            <a:r>
              <a:rPr lang="en-US" sz="1400" dirty="0" err="1"/>
              <a:t>सतह</a:t>
            </a:r>
            <a:r>
              <a:rPr lang="en-US" sz="1400" dirty="0"/>
              <a:t> </a:t>
            </a:r>
            <a:r>
              <a:rPr lang="hi-IN" sz="1400" dirty="0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 smtClean="0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00806" y="4332623"/>
            <a:ext cx="5998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वहां</a:t>
            </a:r>
            <a:r>
              <a:rPr lang="en-US" sz="1400" dirty="0" smtClean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हवा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घनत्व</a:t>
            </a:r>
            <a:r>
              <a:rPr lang="en-US" sz="1400" dirty="0"/>
              <a:t>,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ऊंचाई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भूमिका</a:t>
            </a:r>
            <a:r>
              <a:rPr lang="en-US" sz="1400" dirty="0"/>
              <a:t> </a:t>
            </a:r>
            <a:r>
              <a:rPr lang="en-US" sz="1400" dirty="0" err="1"/>
              <a:t>निभाता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सतही</a:t>
            </a:r>
            <a:r>
              <a:rPr lang="en-US" sz="1400" dirty="0"/>
              <a:t> </a:t>
            </a:r>
            <a:r>
              <a:rPr lang="en-US" sz="1400" dirty="0" err="1"/>
              <a:t>लहरें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निरंतर</a:t>
            </a:r>
            <a:r>
              <a:rPr lang="en-US" sz="1400" dirty="0"/>
              <a:t> </a:t>
            </a:r>
            <a:r>
              <a:rPr lang="en-US" sz="1400" dirty="0" err="1"/>
              <a:t>ऊंचाई</a:t>
            </a:r>
            <a:r>
              <a:rPr lang="en-US" sz="1400" dirty="0"/>
              <a:t> </a:t>
            </a:r>
            <a:r>
              <a:rPr lang="en-US" sz="1400" dirty="0" err="1"/>
              <a:t>बनाए</a:t>
            </a:r>
            <a:r>
              <a:rPr lang="en-US" sz="1400" dirty="0"/>
              <a:t> </a:t>
            </a:r>
            <a:r>
              <a:rPr lang="en-US" sz="1400" dirty="0" err="1"/>
              <a:t>रखने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इसी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, </a:t>
            </a:r>
            <a:r>
              <a:rPr lang="en-US" sz="1400" dirty="0" err="1"/>
              <a:t>ध्वनि</a:t>
            </a:r>
            <a:r>
              <a:rPr lang="en-US" sz="1400" dirty="0"/>
              <a:t> </a:t>
            </a:r>
            <a:r>
              <a:rPr lang="en-US" sz="1400" dirty="0" err="1"/>
              <a:t>तरंगें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निश्चित</a:t>
            </a:r>
            <a:r>
              <a:rPr lang="en-US" sz="1400" dirty="0"/>
              <a:t> </a:t>
            </a:r>
            <a:r>
              <a:rPr lang="en-US" sz="1400" dirty="0" err="1"/>
              <a:t>घनत्व</a:t>
            </a:r>
            <a:r>
              <a:rPr lang="en-US" sz="1400" dirty="0"/>
              <a:t> </a:t>
            </a:r>
            <a:r>
              <a:rPr lang="en-US" sz="1400" dirty="0" err="1"/>
              <a:t>बनाए</a:t>
            </a:r>
            <a:r>
              <a:rPr lang="en-US" sz="1400" dirty="0"/>
              <a:t> </a:t>
            </a:r>
            <a:r>
              <a:rPr lang="en-US" sz="1400" dirty="0" err="1"/>
              <a:t>रखने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शॉक-वेव्स</a:t>
            </a:r>
            <a:r>
              <a:rPr lang="en-US" sz="1400" dirty="0"/>
              <a:t> </a:t>
            </a:r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सामने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भाग</a:t>
            </a:r>
            <a:r>
              <a:rPr lang="en-US" sz="1400" dirty="0"/>
              <a:t> (</a:t>
            </a:r>
            <a:r>
              <a:rPr lang="en-US" sz="1400" dirty="0" err="1"/>
              <a:t>फ्रंट</a:t>
            </a:r>
            <a:r>
              <a:rPr lang="en-US" sz="1400" dirty="0"/>
              <a:t>)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जहाँ</a:t>
            </a:r>
            <a:r>
              <a:rPr lang="en-US" sz="1400" dirty="0"/>
              <a:t> </a:t>
            </a:r>
            <a:r>
              <a:rPr lang="en-US" sz="1400" dirty="0" err="1"/>
              <a:t>घनत्व</a:t>
            </a:r>
            <a:r>
              <a:rPr lang="en-US" sz="1400" dirty="0"/>
              <a:t>,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8981" y="6035893"/>
            <a:ext cx="37560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अणुओं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तुलना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नेत्रहीन</a:t>
            </a:r>
            <a:r>
              <a:rPr lang="en-US" sz="1600" dirty="0"/>
              <a:t> </a:t>
            </a:r>
            <a:r>
              <a:rPr lang="en-US" sz="1600" dirty="0" err="1"/>
              <a:t>पैदल</a:t>
            </a:r>
            <a:r>
              <a:rPr lang="en-US" sz="1600" dirty="0"/>
              <a:t> </a:t>
            </a:r>
            <a:r>
              <a:rPr lang="en-US" sz="1600" dirty="0" err="1"/>
              <a:t>चलने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यात्रियों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अव्यवस्थित</a:t>
            </a:r>
            <a:r>
              <a:rPr lang="en-US" sz="1600" dirty="0"/>
              <a:t> </a:t>
            </a:r>
            <a:r>
              <a:rPr lang="en-US" sz="1600" dirty="0" err="1"/>
              <a:t>तरीके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,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लगातार</a:t>
            </a:r>
            <a:r>
              <a:rPr lang="en-US" sz="1600" dirty="0"/>
              <a:t> </a:t>
            </a:r>
            <a:r>
              <a:rPr lang="en-US" sz="1600" dirty="0" err="1"/>
              <a:t>टकराते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(</a:t>
            </a:r>
            <a:r>
              <a:rPr lang="en-US" sz="1600" dirty="0" err="1"/>
              <a:t>आणविक</a:t>
            </a:r>
            <a:r>
              <a:rPr lang="en-US" sz="1600" dirty="0"/>
              <a:t> </a:t>
            </a:r>
            <a:r>
              <a:rPr lang="en-US" sz="1600" dirty="0" err="1"/>
              <a:t>टकराव</a:t>
            </a:r>
            <a:r>
              <a:rPr lang="en-US" sz="1600" dirty="0"/>
              <a:t>).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भेदने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smtClean="0"/>
              <a:t>V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भीड</a:t>
            </a:r>
            <a:r>
              <a:rPr lang="en-US" sz="1600" dirty="0"/>
              <a:t>़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चलती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जानकारी</a:t>
            </a:r>
            <a:r>
              <a:rPr lang="en-US" sz="1600" dirty="0"/>
              <a:t> </a:t>
            </a:r>
            <a:r>
              <a:rPr lang="en-US" sz="1600" dirty="0" err="1"/>
              <a:t>अपस्ट्रीम</a:t>
            </a:r>
            <a:r>
              <a:rPr lang="en-US" sz="1600" dirty="0"/>
              <a:t> (</a:t>
            </a:r>
            <a:r>
              <a:rPr lang="en-US" sz="1600" dirty="0" err="1"/>
              <a:t>आगे</a:t>
            </a:r>
            <a:r>
              <a:rPr lang="en-US" sz="1600" dirty="0"/>
              <a:t>)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पहुँच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. </a:t>
            </a:r>
            <a:r>
              <a:rPr lang="en-US" sz="1600" dirty="0" err="1"/>
              <a:t>इससे</a:t>
            </a:r>
            <a:r>
              <a:rPr lang="en-US" sz="1600" dirty="0"/>
              <a:t> </a:t>
            </a:r>
            <a:r>
              <a:rPr lang="en-US" sz="1600" dirty="0" err="1"/>
              <a:t>पैदल</a:t>
            </a:r>
            <a:r>
              <a:rPr lang="en-US" sz="1600" dirty="0"/>
              <a:t> </a:t>
            </a:r>
            <a:r>
              <a:rPr lang="en-US" sz="1600" dirty="0" err="1"/>
              <a:t>चलने</a:t>
            </a:r>
            <a:r>
              <a:rPr lang="en-US" sz="1600" dirty="0"/>
              <a:t> </a:t>
            </a:r>
            <a:r>
              <a:rPr lang="en-US" sz="1600" dirty="0" err="1"/>
              <a:t>वालों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वाहन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पूर्वसूचना</a:t>
            </a:r>
            <a:r>
              <a:rPr lang="en-US" sz="1600" dirty="0"/>
              <a:t> </a:t>
            </a:r>
            <a:r>
              <a:rPr lang="en-US" sz="1600" dirty="0" err="1"/>
              <a:t>मिल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,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रास्ता</a:t>
            </a:r>
            <a:r>
              <a:rPr lang="en-US" sz="1600" dirty="0"/>
              <a:t> </a:t>
            </a:r>
            <a:r>
              <a:rPr lang="en-US" sz="1600" dirty="0" err="1"/>
              <a:t>छोड़</a:t>
            </a:r>
            <a:r>
              <a:rPr lang="en-US" sz="1600" dirty="0"/>
              <a:t> </a:t>
            </a:r>
            <a:r>
              <a:rPr lang="en-US" sz="1600" dirty="0" err="1"/>
              <a:t>देंगे</a:t>
            </a:r>
            <a:r>
              <a:rPr lang="en-US" sz="1600" dirty="0"/>
              <a:t>.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सब-सोनिक</a:t>
            </a:r>
            <a:r>
              <a:rPr lang="en-US" sz="1600" dirty="0"/>
              <a:t> </a:t>
            </a:r>
            <a:r>
              <a:rPr lang="en-US" sz="1600" dirty="0" err="1"/>
              <a:t>फ्लो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कल्पना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HP\Desktop\silence_barrier_empty 02.06.2020\silence_barrier_empty\vide_4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1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1806" y="5601899"/>
            <a:ext cx="4302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शॉक-वेव</a:t>
            </a:r>
            <a:r>
              <a:rPr lang="en-US" sz="3200" dirty="0">
                <a:solidFill>
                  <a:srgbClr val="FF0000"/>
                </a:solidFill>
              </a:rPr>
              <a:t> (SHOCK WAVES)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6206" y="3632130"/>
            <a:ext cx="37560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2406" y="227221"/>
            <a:ext cx="3061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&gt; V </a:t>
            </a:r>
            <a:r>
              <a:rPr lang="en-US" sz="1600" dirty="0" err="1"/>
              <a:t>हो</a:t>
            </a:r>
            <a:r>
              <a:rPr lang="en-US" sz="1600" dirty="0"/>
              <a:t>,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8702" y="1234281"/>
            <a:ext cx="25015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पैदल</a:t>
            </a:r>
            <a:r>
              <a:rPr lang="en-US" sz="1600" dirty="0"/>
              <a:t> </a:t>
            </a:r>
            <a:r>
              <a:rPr lang="en-US" sz="1600" dirty="0" err="1"/>
              <a:t>चलने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- </a:t>
            </a:r>
            <a:r>
              <a:rPr lang="en-US" sz="1600" dirty="0" err="1"/>
              <a:t>अणु</a:t>
            </a:r>
            <a:r>
              <a:rPr lang="en-US" sz="1600" dirty="0"/>
              <a:t> - </a:t>
            </a:r>
            <a:r>
              <a:rPr lang="en-US" sz="1600" dirty="0" err="1" smtClean="0"/>
              <a:t>उन</a:t>
            </a:r>
            <a:r>
              <a:rPr lang="en-US" sz="1600" dirty="0" smtClean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पहुंचने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बचने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सक्षम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होंगे</a:t>
            </a:r>
            <a:r>
              <a:rPr lang="en-US" sz="1600" dirty="0"/>
              <a:t>,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उनका</a:t>
            </a:r>
            <a:r>
              <a:rPr lang="en-US" sz="1600" dirty="0"/>
              <a:t> </a:t>
            </a:r>
            <a:r>
              <a:rPr lang="en-US" sz="1600" dirty="0" err="1"/>
              <a:t>घनत्व</a:t>
            </a:r>
            <a:r>
              <a:rPr lang="en-US" sz="1600" dirty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रहेगा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 (</a:t>
            </a:r>
            <a:r>
              <a:rPr lang="en-US" sz="1600" dirty="0" err="1"/>
              <a:t>भीड</a:t>
            </a:r>
            <a:r>
              <a:rPr lang="en-US" sz="1600" dirty="0"/>
              <a:t>़)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जमा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,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घनत्व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अचानक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वृद्धि</a:t>
            </a:r>
            <a:r>
              <a:rPr lang="en-US" sz="1600" dirty="0" smtClean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67806" y="6949281"/>
            <a:ext cx="37560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घटना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शॉक-वेव</a:t>
            </a:r>
            <a:r>
              <a:rPr lang="en-US" sz="1600" dirty="0"/>
              <a:t>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ध्वनि-तरंगें</a:t>
            </a:r>
            <a:r>
              <a:rPr lang="en-US" sz="1600" dirty="0"/>
              <a:t>, </a:t>
            </a:r>
            <a:r>
              <a:rPr lang="en-US" sz="1600" dirty="0" err="1"/>
              <a:t>सतही</a:t>
            </a:r>
            <a:r>
              <a:rPr lang="en-US" sz="1600" dirty="0"/>
              <a:t> </a:t>
            </a:r>
            <a:r>
              <a:rPr lang="en-US" sz="1600" dirty="0" err="1"/>
              <a:t>तरंगों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जगह</a:t>
            </a:r>
            <a:r>
              <a:rPr lang="en-US" sz="1600" dirty="0"/>
              <a:t> </a:t>
            </a:r>
            <a:r>
              <a:rPr lang="en-US" sz="1600" dirty="0" err="1"/>
              <a:t>लेंगी</a:t>
            </a:r>
            <a:r>
              <a:rPr lang="en-US" sz="1600" dirty="0"/>
              <a:t>, </a:t>
            </a:r>
            <a:r>
              <a:rPr lang="en-US" sz="1600" dirty="0" err="1"/>
              <a:t>अन्यथा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</a:t>
            </a:r>
            <a:r>
              <a:rPr lang="en-US" sz="1600" dirty="0" err="1"/>
              <a:t>लहरों</a:t>
            </a:r>
            <a:r>
              <a:rPr lang="en-US" sz="1600" dirty="0"/>
              <a:t> </a:t>
            </a:r>
            <a:r>
              <a:rPr lang="en-US" sz="1600" dirty="0" err="1"/>
              <a:t>जैसी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होंगी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घनत्व</a:t>
            </a:r>
            <a:r>
              <a:rPr lang="en-US" sz="1600" dirty="0"/>
              <a:t>, </a:t>
            </a:r>
            <a:r>
              <a:rPr lang="en-US" sz="1600" dirty="0" err="1"/>
              <a:t>दबाव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तापमान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फ्रंट</a:t>
            </a:r>
            <a:r>
              <a:rPr lang="en-US" sz="1600" dirty="0"/>
              <a:t> </a:t>
            </a:r>
            <a:r>
              <a:rPr lang="en-US" sz="1600" dirty="0" err="1"/>
              <a:t>अनिवार्य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बनेंगे</a:t>
            </a:r>
            <a:r>
              <a:rPr lang="en-US" sz="1600" dirty="0"/>
              <a:t>. </a:t>
            </a:r>
            <a:r>
              <a:rPr lang="en-US" sz="1600" dirty="0" err="1" smtClean="0"/>
              <a:t>शॉक-वेव</a:t>
            </a:r>
            <a:r>
              <a:rPr lang="en-US" sz="1600" dirty="0" smtClean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बनेंगी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V </a:t>
            </a:r>
            <a:r>
              <a:rPr lang="en-US" sz="1600" dirty="0" err="1" smtClean="0"/>
              <a:t>ध्वनि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HP\Desktop\silence_barrier_empty 02.06.2020\silence_barrier_empty\vide_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3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0019" y="9689504"/>
            <a:ext cx="37560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sz="1400" dirty="0" err="1"/>
              <a:t>देखें</a:t>
            </a:r>
            <a:r>
              <a:rPr lang="en-US" sz="1400" dirty="0"/>
              <a:t> </a:t>
            </a:r>
            <a:r>
              <a:rPr lang="en-US" sz="1400" dirty="0" err="1"/>
              <a:t>परिशिष्ट</a:t>
            </a:r>
            <a:r>
              <a:rPr lang="en-US" sz="1400" dirty="0"/>
              <a:t> A (</a:t>
            </a:r>
            <a:r>
              <a:rPr lang="en-US" sz="1400" dirty="0" err="1"/>
              <a:t>पृष्ठ</a:t>
            </a:r>
            <a:r>
              <a:rPr lang="en-US" sz="1400" dirty="0"/>
              <a:t> 71).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806" y="652195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तुम्हारे</a:t>
            </a:r>
            <a:r>
              <a:rPr lang="en-US" sz="1600" dirty="0" smtClean="0"/>
              <a:t> </a:t>
            </a:r>
            <a:r>
              <a:rPr lang="en-US" sz="1600" dirty="0" err="1" smtClean="0"/>
              <a:t>कहने</a:t>
            </a:r>
            <a:r>
              <a:rPr lang="en-US" sz="1600" dirty="0" smtClean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बार</a:t>
            </a:r>
            <a:r>
              <a:rPr lang="en-US" sz="1600" dirty="0"/>
              <a:t> </a:t>
            </a:r>
            <a:r>
              <a:rPr lang="en-US" sz="1600" dirty="0" err="1"/>
              <a:t>वायु</a:t>
            </a:r>
            <a:r>
              <a:rPr lang="en-US" sz="1600" dirty="0"/>
              <a:t> </a:t>
            </a:r>
            <a:r>
              <a:rPr lang="en-US" sz="1600" dirty="0" err="1"/>
              <a:t>सेना</a:t>
            </a:r>
            <a:r>
              <a:rPr lang="en-US" sz="1600" dirty="0"/>
              <a:t> </a:t>
            </a:r>
            <a:r>
              <a:rPr lang="en-US" sz="1600" dirty="0" err="1"/>
              <a:t>अड्डे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उच्च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एरोबेटिक्स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मनोरंजन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घर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खिड़कियों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कांच</a:t>
            </a:r>
            <a:r>
              <a:rPr lang="en-US" sz="1600" dirty="0"/>
              <a:t> </a:t>
            </a:r>
            <a:r>
              <a:rPr lang="en-US" sz="1600" dirty="0" err="1"/>
              <a:t>बदलने</a:t>
            </a:r>
            <a:r>
              <a:rPr lang="en-US" sz="1600" dirty="0"/>
              <a:t> </a:t>
            </a:r>
            <a:r>
              <a:rPr lang="en-US" sz="1600" dirty="0" err="1"/>
              <a:t>पड़ेंगे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9711" y="319881"/>
            <a:ext cx="947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वही</a:t>
            </a:r>
            <a:r>
              <a:rPr lang="en-US" sz="1600" dirty="0" smtClean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806" y="3977481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सुपर-सोनिक</a:t>
            </a:r>
            <a:r>
              <a:rPr lang="en-US" sz="1600" dirty="0"/>
              <a:t> (</a:t>
            </a:r>
            <a:r>
              <a:rPr lang="en-US" sz="1600" dirty="0" err="1"/>
              <a:t>ध्वनि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तेज</a:t>
            </a:r>
            <a:r>
              <a:rPr lang="en-US" sz="1600" dirty="0"/>
              <a:t>)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 smtClean="0"/>
              <a:t>यात्रा</a:t>
            </a:r>
            <a:r>
              <a:rPr lang="en-US" sz="1600" dirty="0" smtClean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प्रत्येक</a:t>
            </a:r>
            <a:r>
              <a:rPr lang="en-US" sz="1600" dirty="0" smtClean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फ्रंट</a:t>
            </a:r>
            <a:r>
              <a:rPr lang="en-US" sz="1600" dirty="0"/>
              <a:t> (</a:t>
            </a:r>
            <a:r>
              <a:rPr lang="en-US" sz="1600" dirty="0" err="1"/>
              <a:t>अगली</a:t>
            </a:r>
            <a:r>
              <a:rPr lang="en-US" sz="1600" dirty="0"/>
              <a:t>) </a:t>
            </a:r>
            <a:r>
              <a:rPr lang="en-US" sz="1600" dirty="0" err="1"/>
              <a:t>शॉकवेव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पिछली</a:t>
            </a:r>
            <a:r>
              <a:rPr lang="en-US" sz="1600" dirty="0"/>
              <a:t> </a:t>
            </a:r>
            <a:r>
              <a:rPr lang="en-US" sz="1600" dirty="0" err="1"/>
              <a:t>शॉकवेव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बाईं</a:t>
            </a:r>
            <a:r>
              <a:rPr lang="en-US" sz="1600" dirty="0" smtClean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 smtClean="0"/>
              <a:t>गोली</a:t>
            </a:r>
            <a:r>
              <a:rPr lang="en-US" sz="1600" dirty="0"/>
              <a:t>;</a:t>
            </a:r>
            <a:r>
              <a:rPr lang="en-US" sz="1600" dirty="0" smtClean="0"/>
              <a:t> </a:t>
            </a:r>
            <a:r>
              <a:rPr lang="en-US" sz="1600" dirty="0" err="1" smtClean="0"/>
              <a:t>दाईं</a:t>
            </a:r>
            <a:r>
              <a:rPr lang="en-US" sz="1600" dirty="0" smtClean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गोला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806" y="5074821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प्रत्येक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, </a:t>
            </a:r>
            <a:r>
              <a:rPr lang="en-US" sz="1600" dirty="0" err="1"/>
              <a:t>यहां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रेत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दाना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V&gt; </a:t>
            </a:r>
            <a:r>
              <a:rPr lang="en-US" sz="1600" dirty="0" err="1"/>
              <a:t>Vs</a:t>
            </a:r>
            <a:r>
              <a:rPr lang="en-US" sz="1600" dirty="0"/>
              <a:t>,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,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शॉकवेव</a:t>
            </a:r>
            <a:r>
              <a:rPr lang="en-US" sz="1600" dirty="0"/>
              <a:t> </a:t>
            </a:r>
            <a:r>
              <a:rPr lang="en-US" sz="1600" dirty="0" err="1"/>
              <a:t>बनाएगी</a:t>
            </a:r>
            <a:r>
              <a:rPr lang="en-US" sz="1600" dirty="0"/>
              <a:t>. M = V /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अनुपात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मैक</a:t>
            </a:r>
            <a:r>
              <a:rPr lang="en-US" sz="1600" dirty="0"/>
              <a:t> (MACH) </a:t>
            </a:r>
            <a:r>
              <a:rPr lang="en-US" sz="1600" dirty="0" err="1"/>
              <a:t>नंबर</a:t>
            </a:r>
            <a:r>
              <a:rPr lang="en-US" sz="1600" dirty="0"/>
              <a:t>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 smtClean="0"/>
              <a:t>वस्तु</a:t>
            </a:r>
            <a:r>
              <a:rPr lang="en-US" sz="1600" dirty="0" smtClean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छोटी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शॉकवेव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मैक-वेव</a:t>
            </a:r>
            <a:r>
              <a:rPr lang="en-US" sz="1600" dirty="0"/>
              <a:t> (*)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2061" y="6977082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ध्वनि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तरंग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7016362"/>
            <a:ext cx="734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मैक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तरंग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silence_barrier_empty 02.06.2020\silence_barrier_empty\vide_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4"/>
            <a:ext cx="7516813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2781" y="9082881"/>
            <a:ext cx="34512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चूंकि</a:t>
            </a:r>
            <a:r>
              <a:rPr lang="en-US" sz="1500" dirty="0"/>
              <a:t> </a:t>
            </a:r>
            <a:r>
              <a:rPr lang="en-US" sz="1500" dirty="0" err="1"/>
              <a:t>लहरों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संरक्षित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तरंगों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ऊंचाई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आयाम</a:t>
            </a:r>
            <a:r>
              <a:rPr lang="en-US" sz="1500" dirty="0"/>
              <a:t> (</a:t>
            </a:r>
            <a:r>
              <a:rPr lang="en-US" sz="1500" dirty="0" err="1"/>
              <a:t>एम्पलीटियूड</a:t>
            </a:r>
            <a:r>
              <a:rPr lang="en-US" sz="1500" dirty="0"/>
              <a:t>) </a:t>
            </a:r>
            <a:r>
              <a:rPr lang="en-US" sz="1500" dirty="0" err="1"/>
              <a:t>धीरे-धीरे</a:t>
            </a:r>
            <a:r>
              <a:rPr lang="en-US" sz="1500" dirty="0"/>
              <a:t> </a:t>
            </a:r>
            <a:r>
              <a:rPr lang="en-US" sz="1500" dirty="0" err="1" smtClean="0"/>
              <a:t>कम</a:t>
            </a:r>
            <a:r>
              <a:rPr lang="en-US" sz="1500" dirty="0" smtClean="0"/>
              <a:t> </a:t>
            </a:r>
            <a:r>
              <a:rPr lang="hi-IN" sz="1500" dirty="0" smtClean="0"/>
              <a:t>होता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8318" y="624681"/>
            <a:ext cx="5246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उंगली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अचानक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डालूं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"</a:t>
            </a:r>
            <a:r>
              <a:rPr lang="en-US" sz="1600" dirty="0" err="1"/>
              <a:t>स्पेयर</a:t>
            </a:r>
            <a:r>
              <a:rPr lang="en-US" sz="1600" dirty="0"/>
              <a:t> </a:t>
            </a:r>
            <a:r>
              <a:rPr lang="en-US" sz="1600" dirty="0" err="1"/>
              <a:t>टायर</a:t>
            </a:r>
            <a:r>
              <a:rPr lang="en-US" sz="1600" dirty="0"/>
              <a:t>"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hi-IN" sz="1600" dirty="0" smtClean="0"/>
              <a:t>उठाती</a:t>
            </a:r>
            <a:r>
              <a:rPr lang="en-US" sz="1600" dirty="0" smtClean="0"/>
              <a:t> </a:t>
            </a:r>
            <a:r>
              <a:rPr lang="hi-IN" sz="1600" dirty="0" smtClean="0"/>
              <a:t>है.</a:t>
            </a:r>
            <a:r>
              <a:rPr lang="en-US" sz="1600" dirty="0" smtClean="0"/>
              <a:t> </a:t>
            </a:r>
            <a:r>
              <a:rPr lang="en-US" sz="1600" dirty="0" err="1"/>
              <a:t>अतिरिक्त</a:t>
            </a:r>
            <a:r>
              <a:rPr lang="en-US" sz="1600" dirty="0"/>
              <a:t> </a:t>
            </a:r>
            <a:r>
              <a:rPr lang="en-US" sz="1600" dirty="0" err="1"/>
              <a:t>मोटाई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 </a:t>
            </a:r>
            <a:r>
              <a:rPr lang="en-US" sz="1600" dirty="0" err="1"/>
              <a:t>दोलन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 smtClean="0"/>
              <a:t>समान</a:t>
            </a:r>
            <a:r>
              <a:rPr lang="en-US" sz="1600" dirty="0" err="1"/>
              <a:t>-</a:t>
            </a:r>
            <a:r>
              <a:rPr lang="en-US" sz="1600" dirty="0" err="1" smtClean="0"/>
              <a:t>केंद्र</a:t>
            </a:r>
            <a:r>
              <a:rPr lang="en-US" sz="1600" dirty="0" smtClean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सतही</a:t>
            </a:r>
            <a:r>
              <a:rPr lang="en-US" sz="1600" dirty="0"/>
              <a:t> </a:t>
            </a:r>
            <a:r>
              <a:rPr lang="en-US" sz="1600" dirty="0" err="1"/>
              <a:t>लहरें</a:t>
            </a:r>
            <a:r>
              <a:rPr lang="en-US" sz="1600" dirty="0"/>
              <a:t> </a:t>
            </a:r>
            <a:r>
              <a:rPr lang="en-US" sz="1600" dirty="0" err="1"/>
              <a:t>बनती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लहरें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निश्चित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hi-IN" sz="1600" dirty="0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/>
              <a:t>यात्रा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जिसे</a:t>
            </a:r>
            <a:r>
              <a:rPr lang="en-US" sz="1600" dirty="0"/>
              <a:t> </a:t>
            </a: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/>
              <a:t>बुलाऊंगा</a:t>
            </a:r>
            <a:r>
              <a:rPr lang="en-US" sz="1600" dirty="0"/>
              <a:t>.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लहरें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जाकर</a:t>
            </a:r>
            <a:r>
              <a:rPr lang="en-US" sz="1600" dirty="0"/>
              <a:t> </a:t>
            </a:r>
            <a:r>
              <a:rPr lang="en-US" sz="1600" dirty="0" err="1"/>
              <a:t>धीरे-धीरे</a:t>
            </a:r>
            <a:r>
              <a:rPr lang="en-US" sz="1600" dirty="0"/>
              <a:t> </a:t>
            </a:r>
            <a:r>
              <a:rPr lang="hi-IN" sz="1600" dirty="0" smtClean="0"/>
              <a:t>करके</a:t>
            </a:r>
            <a:r>
              <a:rPr lang="en-US" sz="1600" dirty="0" smtClean="0"/>
              <a:t> </a:t>
            </a:r>
            <a:r>
              <a:rPr lang="en-US" sz="1600" dirty="0" err="1" smtClean="0"/>
              <a:t>मर</a:t>
            </a:r>
            <a:r>
              <a:rPr lang="en-US" sz="1600" dirty="0" smtClean="0"/>
              <a:t> </a:t>
            </a:r>
            <a:r>
              <a:rPr lang="en-US" sz="1600" dirty="0" err="1"/>
              <a:t>जाएंगी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006" y="4899084"/>
            <a:ext cx="4490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वैसा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उंगली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डालने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बजाए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निकालते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नतीजतन</a:t>
            </a:r>
            <a:r>
              <a:rPr lang="en-US" sz="1600" dirty="0"/>
              <a:t>,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मुक्त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झुकता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0126" y="6568281"/>
            <a:ext cx="2007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शराबखाने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 smtClean="0"/>
              <a:t>भौतिकी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58006" y="8363327"/>
            <a:ext cx="64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जैसे-जैसे</a:t>
            </a:r>
            <a:r>
              <a:rPr lang="en-US" sz="1600" dirty="0"/>
              <a:t> </a:t>
            </a:r>
            <a:r>
              <a:rPr lang="en-US" sz="1600" dirty="0" err="1"/>
              <a:t>लहरें</a:t>
            </a:r>
            <a:r>
              <a:rPr lang="en-US" sz="1600" dirty="0"/>
              <a:t> </a:t>
            </a:r>
            <a:r>
              <a:rPr lang="en-US" sz="1600" dirty="0" err="1"/>
              <a:t>फैलती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बढ़ते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फैलाती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933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HP\Desktop\silence_barrier_empty 02.06.2020\silence_barrier_empty\vide_5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" y="18549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3606" y="9336306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राष्ट्रीय</a:t>
            </a:r>
            <a:r>
              <a:rPr lang="en-US" sz="1600" dirty="0"/>
              <a:t> </a:t>
            </a:r>
            <a:r>
              <a:rPr lang="en-US" sz="1600" dirty="0" err="1"/>
              <a:t>विज्ञान</a:t>
            </a:r>
            <a:r>
              <a:rPr lang="en-US" sz="1600" dirty="0"/>
              <a:t> </a:t>
            </a:r>
            <a:r>
              <a:rPr lang="en-US" sz="1600" dirty="0" err="1"/>
              <a:t>फाउंडेशन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hi-IN" sz="1600" dirty="0"/>
              <a:t>एक </a:t>
            </a:r>
            <a:r>
              <a:rPr lang="en-US" sz="1600" dirty="0" err="1" smtClean="0"/>
              <a:t>अनुदान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आवेदन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06" y="479484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कहा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, </a:t>
            </a:r>
            <a:r>
              <a:rPr lang="en-US" sz="1600" dirty="0" err="1"/>
              <a:t>मैक्स</a:t>
            </a:r>
            <a:r>
              <a:rPr lang="en-US" sz="1600" dirty="0"/>
              <a:t>.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स्वतंत्र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किसी</a:t>
            </a:r>
            <a:r>
              <a:rPr lang="en-US" sz="1600" dirty="0" smtClean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सुपर-सोनिक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hi-IN" sz="1600" dirty="0"/>
              <a:t>धीमी</a:t>
            </a:r>
            <a:r>
              <a:rPr lang="en-US" sz="1600" dirty="0" smtClean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तेज</a:t>
            </a:r>
            <a:r>
              <a:rPr lang="en-US" sz="1600" dirty="0"/>
              <a:t>़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शॉक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समझने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पेज</a:t>
            </a:r>
            <a:r>
              <a:rPr lang="en-US" sz="1600" dirty="0"/>
              <a:t> 15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पढ़ें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5606" y="2062063"/>
            <a:ext cx="2890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युद्धों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लोगों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,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उन्होंने</a:t>
            </a:r>
            <a:r>
              <a:rPr lang="en-US" sz="1600" dirty="0"/>
              <a:t> </a:t>
            </a:r>
            <a:r>
              <a:rPr lang="en-US" sz="1600" dirty="0" err="1"/>
              <a:t>हाइड्रोलॉजी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शॉकवेव्स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06" y="4078506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जल-कंप्यूटर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8062" y="4224952"/>
            <a:ext cx="3180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वास्तव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पानी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ऊंचाई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गैस</a:t>
            </a:r>
            <a:r>
              <a:rPr lang="en-US" dirty="0"/>
              <a:t> </a:t>
            </a:r>
            <a:r>
              <a:rPr lang="hi-IN" dirty="0"/>
              <a:t>के</a:t>
            </a:r>
            <a:r>
              <a:rPr lang="en-US" dirty="0" smtClean="0"/>
              <a:t> </a:t>
            </a:r>
            <a:r>
              <a:rPr lang="en-US" dirty="0" err="1"/>
              <a:t>घनत्व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वर्णन</a:t>
            </a:r>
            <a:r>
              <a:rPr lang="en-US" dirty="0"/>
              <a:t> </a:t>
            </a:r>
            <a:r>
              <a:rPr lang="en-US" dirty="0" err="1"/>
              <a:t>करने</a:t>
            </a:r>
            <a:r>
              <a:rPr lang="en-US" dirty="0"/>
              <a:t> </a:t>
            </a:r>
            <a:r>
              <a:rPr lang="en-US" dirty="0" err="1"/>
              <a:t>वाली</a:t>
            </a:r>
            <a:r>
              <a:rPr lang="en-US" dirty="0"/>
              <a:t> </a:t>
            </a:r>
            <a:r>
              <a:rPr lang="en-US" dirty="0" err="1"/>
              <a:t>गणितीय</a:t>
            </a:r>
            <a:r>
              <a:rPr lang="en-US" dirty="0"/>
              <a:t> </a:t>
            </a:r>
            <a:r>
              <a:rPr lang="en-US" dirty="0" err="1"/>
              <a:t>समीकरणों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बीच</a:t>
            </a:r>
            <a:r>
              <a:rPr lang="en-US" dirty="0"/>
              <a:t> </a:t>
            </a:r>
            <a:r>
              <a:rPr lang="en-US" dirty="0" err="1"/>
              <a:t>बहुत</a:t>
            </a:r>
            <a:r>
              <a:rPr lang="en-US" dirty="0"/>
              <a:t> </a:t>
            </a:r>
            <a:r>
              <a:rPr lang="en-US" dirty="0" err="1"/>
              <a:t>समानता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206" y="5882481"/>
            <a:ext cx="3083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वाह</a:t>
            </a:r>
            <a:r>
              <a:rPr lang="en-US" sz="1600" dirty="0"/>
              <a:t>! </a:t>
            </a:r>
            <a:r>
              <a:rPr lang="en-US" sz="1600" dirty="0" err="1"/>
              <a:t>अब</a:t>
            </a:r>
            <a:r>
              <a:rPr lang="en-US" sz="1600" dirty="0"/>
              <a:t>,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अध्ययन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केवल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सुपरसोनिक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विंड-टनल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आवश्यकता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8606" y="7493416"/>
            <a:ext cx="1066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ओह</a:t>
            </a:r>
            <a:r>
              <a:rPr lang="en-US" sz="1600" dirty="0"/>
              <a:t> </a:t>
            </a:r>
            <a:r>
              <a:rPr lang="en-US" sz="1600" dirty="0" err="1"/>
              <a:t>अद्भुत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8006" y="5983506"/>
            <a:ext cx="2485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बाथरूम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पाओगे</a:t>
            </a:r>
            <a:r>
              <a:rPr lang="en-US" sz="16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6206" y="7406481"/>
            <a:ext cx="1887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विंड-टनल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406" y="8193306"/>
            <a:ext cx="308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बड़े</a:t>
            </a:r>
            <a:r>
              <a:rPr lang="en-US" sz="1600" dirty="0"/>
              <a:t> </a:t>
            </a:r>
            <a:r>
              <a:rPr lang="en-US" sz="1600" dirty="0" err="1"/>
              <a:t>शक्तिशाली</a:t>
            </a:r>
            <a:r>
              <a:rPr lang="en-US" sz="1600" dirty="0"/>
              <a:t> </a:t>
            </a:r>
            <a:r>
              <a:rPr lang="en-US" sz="1600" dirty="0" err="1"/>
              <a:t>कंप्रेसर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ढेर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आवश्यकता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HP\Desktop\silence_barrier_empty 02.06.2020\silence_barrier_empty\vide_5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64" y="31123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05" y="548481"/>
            <a:ext cx="7511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ध्वनि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अवरोध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  <a:r>
              <a:rPr lang="en-US" sz="3200" dirty="0" err="1">
                <a:solidFill>
                  <a:srgbClr val="FF0000"/>
                </a:solidFill>
              </a:rPr>
              <a:t>ऊष्मा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अवरोध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THE SOUND </a:t>
            </a:r>
            <a:r>
              <a:rPr lang="en-US" sz="3200" dirty="0" smtClean="0">
                <a:solidFill>
                  <a:srgbClr val="FF0000"/>
                </a:solidFill>
              </a:rPr>
              <a:t>BARRIER, </a:t>
            </a:r>
            <a:r>
              <a:rPr lang="en-US" sz="3200" dirty="0">
                <a:solidFill>
                  <a:srgbClr val="FF0000"/>
                </a:solidFill>
              </a:rPr>
              <a:t>THE HEAT BARRIER)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9473406" y="1839635"/>
            <a:ext cx="37560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606" y="2039690"/>
            <a:ext cx="5864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सुपरसोनिक</a:t>
            </a:r>
            <a:r>
              <a:rPr lang="en-US" dirty="0"/>
              <a:t> </a:t>
            </a:r>
            <a:r>
              <a:rPr lang="en-US" dirty="0" err="1"/>
              <a:t>विंड-टनल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कई</a:t>
            </a:r>
            <a:r>
              <a:rPr lang="en-US" dirty="0"/>
              <a:t> </a:t>
            </a:r>
            <a:r>
              <a:rPr lang="en-US" dirty="0" err="1"/>
              <a:t>अलग-अलग</a:t>
            </a:r>
            <a:r>
              <a:rPr lang="en-US" dirty="0"/>
              <a:t> </a:t>
            </a:r>
            <a:r>
              <a:rPr lang="en-US" dirty="0" err="1"/>
              <a:t>घटनाओं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अवलोकन</a:t>
            </a:r>
            <a:r>
              <a:rPr lang="en-US" dirty="0"/>
              <a:t> </a:t>
            </a:r>
            <a:r>
              <a:rPr lang="en-US" dirty="0" err="1"/>
              <a:t>करना</a:t>
            </a:r>
            <a:r>
              <a:rPr lang="en-US" dirty="0"/>
              <a:t> </a:t>
            </a:r>
            <a:r>
              <a:rPr lang="en-US" dirty="0" err="1"/>
              <a:t>संभव</a:t>
            </a:r>
            <a:r>
              <a:rPr lang="en-US" dirty="0"/>
              <a:t> </a:t>
            </a:r>
            <a:r>
              <a:rPr lang="hi-IN" dirty="0" smtClean="0"/>
              <a:t>होगा</a:t>
            </a:r>
            <a:r>
              <a:rPr lang="en-US" dirty="0" smtClean="0"/>
              <a:t>. </a:t>
            </a:r>
            <a:r>
              <a:rPr lang="en-US" dirty="0" err="1"/>
              <a:t>मुख्य</a:t>
            </a:r>
            <a:r>
              <a:rPr lang="en-US" dirty="0"/>
              <a:t> </a:t>
            </a:r>
            <a:r>
              <a:rPr lang="en-US" dirty="0" err="1"/>
              <a:t>रूप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आप</a:t>
            </a:r>
            <a:r>
              <a:rPr lang="en-US" dirty="0"/>
              <a:t> </a:t>
            </a:r>
            <a:r>
              <a:rPr lang="en-US" dirty="0" err="1"/>
              <a:t>ध्वनि</a:t>
            </a:r>
            <a:r>
              <a:rPr lang="en-US" dirty="0"/>
              <a:t> </a:t>
            </a:r>
            <a:r>
              <a:rPr lang="en-US" dirty="0" err="1"/>
              <a:t>अवरोध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V = </a:t>
            </a:r>
            <a:r>
              <a:rPr lang="en-US" dirty="0" err="1"/>
              <a:t>Vs</a:t>
            </a:r>
            <a:r>
              <a:rPr lang="en-US" dirty="0"/>
              <a:t>)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तरंग</a:t>
            </a:r>
            <a:r>
              <a:rPr lang="en-US" dirty="0"/>
              <a:t> </a:t>
            </a:r>
            <a:r>
              <a:rPr lang="en-US" dirty="0" err="1"/>
              <a:t>ट्रेन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उपस्थिति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साथ</a:t>
            </a:r>
            <a:r>
              <a:rPr lang="en-US" dirty="0"/>
              <a:t> </a:t>
            </a:r>
            <a:r>
              <a:rPr lang="en-US" dirty="0" err="1"/>
              <a:t>देख</a:t>
            </a:r>
            <a:r>
              <a:rPr lang="en-US" dirty="0"/>
              <a:t> </a:t>
            </a:r>
            <a:r>
              <a:rPr lang="hi-IN" dirty="0" smtClean="0"/>
              <a:t>पाएंगे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जो</a:t>
            </a:r>
            <a:r>
              <a:rPr lang="en-US" dirty="0" smtClean="0"/>
              <a:t> </a:t>
            </a:r>
            <a:r>
              <a:rPr lang="en-US" dirty="0" err="1"/>
              <a:t>घर्षण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ड्रैग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कारण</a:t>
            </a:r>
            <a:r>
              <a:rPr lang="en-US" dirty="0"/>
              <a:t> </a:t>
            </a:r>
            <a:r>
              <a:rPr lang="en-US" dirty="0" err="1"/>
              <a:t>ट्रेन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सुपरइम्पोज्ड</a:t>
            </a:r>
            <a:r>
              <a:rPr lang="en-US" dirty="0"/>
              <a:t> </a:t>
            </a:r>
            <a:r>
              <a:rPr lang="en-US" dirty="0" err="1"/>
              <a:t>होगी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2960" y="3669704"/>
            <a:ext cx="2797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ठोस</a:t>
            </a:r>
            <a:r>
              <a:rPr lang="en-US" sz="1400" dirty="0"/>
              <a:t> </a:t>
            </a:r>
            <a:r>
              <a:rPr lang="en-US" sz="1400" dirty="0" err="1"/>
              <a:t>शब्दों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मतलब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5645" y="3461613"/>
            <a:ext cx="1241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विस्तार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एक्सपैंशन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406" y="6329263"/>
            <a:ext cx="37560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हाइड्रो-डायनामिक्स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वेवफ्रंट्स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उपस्थिति</a:t>
            </a:r>
            <a:r>
              <a:rPr lang="en-US" sz="1600" dirty="0"/>
              <a:t> </a:t>
            </a:r>
            <a:r>
              <a:rPr lang="en-US" sz="1600" dirty="0" err="1" smtClean="0"/>
              <a:t>हल</a:t>
            </a:r>
            <a:r>
              <a:rPr lang="en-US" sz="1600" dirty="0" smtClean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दबाव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संतुलन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प्रभावित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दक्षता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सुपरसोनिक</a:t>
            </a:r>
            <a:r>
              <a:rPr lang="en-US" sz="1600" dirty="0"/>
              <a:t> </a:t>
            </a:r>
            <a:r>
              <a:rPr lang="en-US" sz="1600" dirty="0" err="1" smtClean="0"/>
              <a:t>वायु-गतिकी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वही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206" y="7939881"/>
            <a:ext cx="2702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hi-IN" sz="1600" dirty="0" smtClean="0"/>
              <a:t>बस</a:t>
            </a:r>
            <a:r>
              <a:rPr lang="en-US" sz="1600" dirty="0" smtClean="0"/>
              <a:t> </a:t>
            </a:r>
            <a:r>
              <a:rPr lang="en-US" sz="1600" dirty="0" err="1" smtClean="0"/>
              <a:t>शोर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hi-IN" sz="1600" dirty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बेकार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बर्बाद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5606" y="8673842"/>
            <a:ext cx="2792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पतले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hi-IN" sz="1600" dirty="0" smtClean="0"/>
              <a:t>ऐरो</a:t>
            </a:r>
            <a:r>
              <a:rPr lang="en-US" sz="1600" dirty="0" smtClean="0"/>
              <a:t>-</a:t>
            </a:r>
            <a:r>
              <a:rPr lang="en-US" sz="1600" dirty="0" err="1" smtClean="0"/>
              <a:t>डायनामिक</a:t>
            </a:r>
            <a:r>
              <a:rPr lang="en-US" sz="1600" dirty="0" smtClean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बावजूद</a:t>
            </a:r>
            <a:r>
              <a:rPr lang="en-US" sz="1600" dirty="0"/>
              <a:t>, </a:t>
            </a:r>
            <a:r>
              <a:rPr lang="en-US" sz="1600" dirty="0" err="1"/>
              <a:t>कॉनकॉर्ड</a:t>
            </a:r>
            <a:r>
              <a:rPr lang="en-US" sz="1600" dirty="0"/>
              <a:t> (CONCORDE) </a:t>
            </a:r>
            <a:r>
              <a:rPr lang="en-US" sz="1600" dirty="0" err="1"/>
              <a:t>विमान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40</a:t>
            </a:r>
            <a:r>
              <a:rPr lang="en-US" sz="1600" dirty="0"/>
              <a:t>%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शॉक-वेव्स</a:t>
            </a:r>
            <a:r>
              <a:rPr lang="en-US" sz="1600" dirty="0"/>
              <a:t> </a:t>
            </a:r>
            <a:r>
              <a:rPr lang="en-US" sz="1600" dirty="0" err="1"/>
              <a:t>बनाने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खर्च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0406" y="3444081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संपीडन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कम्प्रेशन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HP\Desktop\silence_barrier_empty 02.06.2020\silence_barrier_empty\vide_5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0206" y="7882552"/>
            <a:ext cx="4291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dirty="0" err="1" smtClean="0"/>
              <a:t>हां</a:t>
            </a:r>
            <a:r>
              <a:rPr lang="en-US" dirty="0" smtClean="0"/>
              <a:t> </a:t>
            </a:r>
            <a:r>
              <a:rPr lang="en-US" dirty="0" err="1" smtClean="0"/>
              <a:t>यकीनन</a:t>
            </a:r>
            <a:r>
              <a:rPr lang="en-US" dirty="0"/>
              <a:t>!</a:t>
            </a:r>
            <a:r>
              <a:rPr lang="en-US" dirty="0" smtClean="0"/>
              <a:t> </a:t>
            </a:r>
            <a:r>
              <a:rPr lang="en-US" dirty="0" err="1"/>
              <a:t>लेकिन</a:t>
            </a:r>
            <a:r>
              <a:rPr lang="en-US" dirty="0"/>
              <a:t> </a:t>
            </a:r>
            <a:r>
              <a:rPr lang="en-US" dirty="0" err="1"/>
              <a:t>कम</a:t>
            </a:r>
            <a:r>
              <a:rPr lang="en-US" dirty="0"/>
              <a:t> </a:t>
            </a:r>
            <a:r>
              <a:rPr lang="en-US" dirty="0" err="1"/>
              <a:t>ऊंचाई</a:t>
            </a:r>
            <a:r>
              <a:rPr lang="en-US" dirty="0"/>
              <a:t> </a:t>
            </a:r>
            <a:r>
              <a:rPr lang="en-US" dirty="0" err="1"/>
              <a:t>वाली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सुपर-सोनिक</a:t>
            </a:r>
            <a:r>
              <a:rPr lang="en-US" dirty="0" smtClean="0"/>
              <a:t> </a:t>
            </a:r>
            <a:r>
              <a:rPr lang="en-US" dirty="0" err="1"/>
              <a:t>उड़ान</a:t>
            </a:r>
            <a:r>
              <a:rPr lang="en-US" dirty="0"/>
              <a:t> </a:t>
            </a:r>
            <a:r>
              <a:rPr lang="en-US" dirty="0" err="1"/>
              <a:t>एकदम</a:t>
            </a:r>
            <a:r>
              <a:rPr lang="en-US" dirty="0"/>
              <a:t> </a:t>
            </a:r>
            <a:r>
              <a:rPr lang="en-US" dirty="0" err="1"/>
              <a:t>संभव</a:t>
            </a:r>
            <a:r>
              <a:rPr lang="en-US" dirty="0"/>
              <a:t> </a:t>
            </a:r>
            <a:r>
              <a:rPr lang="en-US" dirty="0" err="1"/>
              <a:t>हैं</a:t>
            </a:r>
            <a:r>
              <a:rPr lang="en-US" dirty="0"/>
              <a:t>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क्या</a:t>
            </a:r>
            <a:r>
              <a:rPr lang="en-US" dirty="0" smtClean="0"/>
              <a:t> </a:t>
            </a:r>
            <a:r>
              <a:rPr lang="en-US" dirty="0" err="1" smtClean="0"/>
              <a:t>कोई</a:t>
            </a:r>
            <a:r>
              <a:rPr lang="en-US" dirty="0"/>
              <a:t> </a:t>
            </a:r>
            <a:r>
              <a:rPr lang="en-US" dirty="0" err="1"/>
              <a:t>ऐसा</a:t>
            </a:r>
            <a:r>
              <a:rPr lang="en-US" dirty="0"/>
              <a:t> </a:t>
            </a:r>
            <a:r>
              <a:rPr lang="en-US" dirty="0" err="1"/>
              <a:t>सुपर-सोनिक</a:t>
            </a:r>
            <a:r>
              <a:rPr lang="en-US" dirty="0"/>
              <a:t> </a:t>
            </a:r>
            <a:r>
              <a:rPr lang="en-US" dirty="0" err="1"/>
              <a:t>विमान</a:t>
            </a:r>
            <a:r>
              <a:rPr lang="en-US" dirty="0"/>
              <a:t> </a:t>
            </a:r>
            <a:r>
              <a:rPr lang="en-US" dirty="0" err="1" smtClean="0"/>
              <a:t>आविष्कार</a:t>
            </a:r>
            <a:r>
              <a:rPr lang="en-US" dirty="0" smtClean="0"/>
              <a:t> </a:t>
            </a:r>
            <a:r>
              <a:rPr lang="en-US" dirty="0" err="1"/>
              <a:t>नहीं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 </a:t>
            </a:r>
            <a:r>
              <a:rPr lang="en-US" dirty="0" err="1"/>
              <a:t>सकता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जो</a:t>
            </a:r>
            <a:r>
              <a:rPr lang="en-US" dirty="0"/>
              <a:t> </a:t>
            </a:r>
            <a:r>
              <a:rPr lang="en-US" dirty="0" err="1"/>
              <a:t>खिड़कियां</a:t>
            </a:r>
            <a:r>
              <a:rPr lang="en-US" dirty="0"/>
              <a:t> न </a:t>
            </a:r>
            <a:r>
              <a:rPr lang="en-US" dirty="0" err="1"/>
              <a:t>तोड़े</a:t>
            </a:r>
            <a:r>
              <a:rPr lang="en-US" dirty="0"/>
              <a:t>?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939006" y="396081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मैक</a:t>
            </a:r>
            <a:r>
              <a:rPr lang="en-US" sz="1600" dirty="0"/>
              <a:t> 5 </a:t>
            </a:r>
            <a:r>
              <a:rPr lang="en-US" sz="1600" dirty="0" err="1"/>
              <a:t>या</a:t>
            </a:r>
            <a:r>
              <a:rPr lang="en-US" sz="1600" dirty="0"/>
              <a:t> 6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ऊंचाई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बसे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उड़ान</a:t>
            </a:r>
            <a:r>
              <a:rPr lang="en-US" sz="1600" dirty="0"/>
              <a:t> </a:t>
            </a:r>
            <a:r>
              <a:rPr lang="en-US" sz="1600" dirty="0" err="1"/>
              <a:t>भरेंगे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घर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छत</a:t>
            </a:r>
            <a:r>
              <a:rPr lang="en-US" sz="1600" dirty="0"/>
              <a:t> </a:t>
            </a:r>
            <a:r>
              <a:rPr lang="en-US" sz="1600" dirty="0" err="1"/>
              <a:t>उड़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8063" y="1234281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</a:t>
            </a:r>
            <a:r>
              <a:rPr lang="en-US" sz="1600" dirty="0" err="1"/>
              <a:t>लहर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लैंडिंग-स्टेज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ध्वस्त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006" y="2377281"/>
            <a:ext cx="350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शॉक-वेव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घनत्व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दबाव</a:t>
            </a:r>
            <a:r>
              <a:rPr lang="en-US" sz="1600" dirty="0"/>
              <a:t> </a:t>
            </a:r>
            <a:r>
              <a:rPr lang="en-US" sz="1600" dirty="0" err="1"/>
              <a:t>नाटकीय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बढ़ता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तापमान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. </a:t>
            </a:r>
            <a:r>
              <a:rPr lang="en-US" sz="1600" dirty="0" smtClean="0"/>
              <a:t>(ABSOLUTE</a:t>
            </a:r>
            <a:r>
              <a:rPr lang="en-US" sz="1600" dirty="0"/>
              <a:t>) </a:t>
            </a:r>
            <a:r>
              <a:rPr lang="en-US" sz="1600" dirty="0" err="1"/>
              <a:t>सम्पूर्ण</a:t>
            </a:r>
            <a:r>
              <a:rPr lang="en-US" sz="1600" dirty="0"/>
              <a:t> </a:t>
            </a:r>
            <a:r>
              <a:rPr lang="en-US" sz="1600" dirty="0" err="1"/>
              <a:t>तापमान</a:t>
            </a:r>
            <a:r>
              <a:rPr lang="en-US" sz="1600" dirty="0"/>
              <a:t>, </a:t>
            </a:r>
            <a:r>
              <a:rPr lang="en-US" sz="1600" dirty="0" err="1"/>
              <a:t>अणुओं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ऊष्मीय</a:t>
            </a:r>
            <a:r>
              <a:rPr lang="en-US" sz="1600" dirty="0"/>
              <a:t> </a:t>
            </a:r>
            <a:r>
              <a:rPr lang="en-US" sz="1600" dirty="0" err="1"/>
              <a:t>आंदोलन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गतिज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1/2 </a:t>
            </a:r>
            <a:r>
              <a:rPr lang="en-US" sz="1600" dirty="0" err="1"/>
              <a:t>mv</a:t>
            </a:r>
            <a:r>
              <a:rPr lang="en-US" sz="1600" baseline="30000" dirty="0" err="1"/>
              <a:t>2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दर्शाता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V </a:t>
            </a:r>
            <a:r>
              <a:rPr lang="en-US" sz="1600" dirty="0" err="1" smtClean="0"/>
              <a:t>गति</a:t>
            </a:r>
            <a:r>
              <a:rPr lang="en-US" sz="1600" dirty="0" smtClean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"</a:t>
            </a:r>
            <a:r>
              <a:rPr lang="en-US" sz="1600" dirty="0" err="1"/>
              <a:t>टकराती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",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स्थिर</a:t>
            </a:r>
            <a:r>
              <a:rPr lang="en-US" sz="1600" dirty="0"/>
              <a:t> </a:t>
            </a:r>
            <a:r>
              <a:rPr lang="en-US" sz="1600" dirty="0" err="1"/>
              <a:t>बिंदु</a:t>
            </a:r>
            <a:r>
              <a:rPr lang="en-US" sz="1600" dirty="0"/>
              <a:t> A </a:t>
            </a:r>
            <a:r>
              <a:rPr lang="en-US" sz="1600" dirty="0" err="1"/>
              <a:t>पर</a:t>
            </a:r>
            <a:r>
              <a:rPr lang="en-US" sz="1600" dirty="0"/>
              <a:t> (</a:t>
            </a:r>
            <a:r>
              <a:rPr lang="en-US" sz="1600" dirty="0" err="1"/>
              <a:t>जहां</a:t>
            </a:r>
            <a:r>
              <a:rPr lang="en-US" sz="1600" dirty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रुक</a:t>
            </a:r>
            <a:r>
              <a:rPr lang="en-US" sz="1600" dirty="0"/>
              <a:t> </a:t>
            </a:r>
            <a:r>
              <a:rPr lang="en-US" sz="1600" dirty="0" err="1"/>
              <a:t>जाती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)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ऊष्मा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परिवर्तित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बिंदु</a:t>
            </a:r>
            <a:r>
              <a:rPr lang="en-US" sz="1600" dirty="0"/>
              <a:t> A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अंतिम</a:t>
            </a:r>
            <a:r>
              <a:rPr lang="en-US" sz="1600" dirty="0"/>
              <a:t> </a:t>
            </a:r>
            <a:r>
              <a:rPr lang="en-US" sz="1600" dirty="0" err="1"/>
              <a:t>तापमान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गति</a:t>
            </a:r>
            <a:r>
              <a:rPr lang="en-US" sz="1600" dirty="0" smtClean="0"/>
              <a:t> </a:t>
            </a:r>
            <a:r>
              <a:rPr lang="en-US" sz="1600" dirty="0"/>
              <a:t>V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वर्ग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606" y="5120481"/>
            <a:ext cx="24721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 smtClean="0"/>
              <a:t>गर्म</a:t>
            </a:r>
            <a:r>
              <a:rPr lang="en-US" sz="1200" dirty="0" smtClean="0"/>
              <a:t> </a:t>
            </a:r>
            <a:r>
              <a:rPr lang="en-US" sz="1200" dirty="0" err="1"/>
              <a:t>नाक</a:t>
            </a:r>
            <a:r>
              <a:rPr lang="en-US" sz="1200" dirty="0"/>
              <a:t> </a:t>
            </a:r>
            <a:r>
              <a:rPr lang="en-US" sz="1200" dirty="0" err="1"/>
              <a:t>अच्छी</a:t>
            </a:r>
            <a:r>
              <a:rPr lang="en-US" sz="1200" dirty="0"/>
              <a:t> </a:t>
            </a:r>
            <a:r>
              <a:rPr lang="en-US" sz="1200" dirty="0" err="1"/>
              <a:t>सेहत</a:t>
            </a:r>
            <a:r>
              <a:rPr lang="en-US" sz="1200" dirty="0"/>
              <a:t> </a:t>
            </a:r>
            <a:r>
              <a:rPr lang="hi-IN" sz="1200" dirty="0" smtClean="0"/>
              <a:t>का</a:t>
            </a:r>
            <a:r>
              <a:rPr lang="en-US" sz="1200" dirty="0" smtClean="0"/>
              <a:t> </a:t>
            </a:r>
            <a:r>
              <a:rPr lang="en-US" sz="1200" dirty="0" err="1" smtClean="0"/>
              <a:t>संकेत</a:t>
            </a:r>
            <a:r>
              <a:rPr lang="en-US" sz="1200" dirty="0" smtClean="0"/>
              <a:t> </a:t>
            </a:r>
            <a:r>
              <a:rPr lang="en-US" sz="1200" dirty="0" err="1"/>
              <a:t>है</a:t>
            </a:r>
            <a:r>
              <a:rPr lang="en-US" sz="12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1452" y="6159986"/>
            <a:ext cx="19683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घटना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मैक</a:t>
            </a:r>
            <a:r>
              <a:rPr lang="en-US" sz="1500" dirty="0"/>
              <a:t> 2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नज़र</a:t>
            </a:r>
            <a:r>
              <a:rPr lang="en-US" sz="1500" dirty="0"/>
              <a:t> </a:t>
            </a:r>
            <a:r>
              <a:rPr lang="en-US" sz="1500" dirty="0" err="1"/>
              <a:t>आती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विमान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गंभीर</a:t>
            </a:r>
            <a:r>
              <a:rPr lang="en-US" sz="1500" dirty="0"/>
              <a:t> </a:t>
            </a:r>
            <a:r>
              <a:rPr lang="en-US" sz="1500" dirty="0" err="1"/>
              <a:t>बाधा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जिसे</a:t>
            </a:r>
            <a:r>
              <a:rPr lang="en-US" sz="1500" dirty="0"/>
              <a:t> </a:t>
            </a:r>
            <a:r>
              <a:rPr lang="en-US" sz="1500" dirty="0" err="1"/>
              <a:t>ऊष्मा</a:t>
            </a:r>
            <a:r>
              <a:rPr lang="en-US" sz="1500" dirty="0"/>
              <a:t> </a:t>
            </a:r>
            <a:r>
              <a:rPr lang="en-US" sz="1500" dirty="0" err="1"/>
              <a:t>अवरोध</a:t>
            </a:r>
            <a:r>
              <a:rPr lang="en-US" sz="1500" dirty="0"/>
              <a:t> </a:t>
            </a:r>
            <a:r>
              <a:rPr lang="en-US" sz="1500" dirty="0" err="1"/>
              <a:t>कहते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8406" y="5206861"/>
            <a:ext cx="3296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दी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, </a:t>
            </a:r>
            <a:r>
              <a:rPr lang="en-US" sz="1400" dirty="0" err="1"/>
              <a:t>हवा</a:t>
            </a:r>
            <a:r>
              <a:rPr lang="en-US" sz="1400" dirty="0"/>
              <a:t> </a:t>
            </a:r>
            <a:r>
              <a:rPr lang="en-US" sz="1400" dirty="0" err="1"/>
              <a:t>जितनी</a:t>
            </a:r>
            <a:r>
              <a:rPr lang="en-US" sz="1400" dirty="0"/>
              <a:t> </a:t>
            </a:r>
            <a:r>
              <a:rPr lang="en-US" sz="1400" dirty="0" err="1"/>
              <a:t>सघन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, </a:t>
            </a:r>
            <a:r>
              <a:rPr lang="en-US" sz="1400" dirty="0" err="1"/>
              <a:t>बाकी</a:t>
            </a:r>
            <a:r>
              <a:rPr lang="en-US" sz="1400" dirty="0"/>
              <a:t> </a:t>
            </a:r>
            <a:r>
              <a:rPr lang="en-US" sz="1400" dirty="0" err="1"/>
              <a:t>चीज़ें</a:t>
            </a:r>
            <a:r>
              <a:rPr lang="en-US" sz="1400" dirty="0"/>
              <a:t> </a:t>
            </a:r>
            <a:r>
              <a:rPr lang="en-US" sz="1400" dirty="0" err="1"/>
              <a:t>उतनी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बेहतर</a:t>
            </a:r>
            <a:r>
              <a:rPr lang="en-US" sz="1400" dirty="0"/>
              <a:t> </a:t>
            </a:r>
            <a:r>
              <a:rPr lang="en-US" sz="1400" dirty="0" err="1"/>
              <a:t>होंगी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6006" y="6984960"/>
            <a:ext cx="37560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इसका</a:t>
            </a:r>
            <a:r>
              <a:rPr lang="en-US" sz="1400" dirty="0"/>
              <a:t> </a:t>
            </a:r>
            <a:r>
              <a:rPr lang="en-US" sz="1400" dirty="0" err="1"/>
              <a:t>मतलब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ऊंचाई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हाइपर-सोनिक</a:t>
            </a:r>
            <a:r>
              <a:rPr lang="en-US" sz="1400" dirty="0" smtClean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असंभव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HP\Desktop\silence_barrier_empty 02.06.2020\silence_barrier_empty\vide_5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56994" y="8861484"/>
            <a:ext cx="1878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समस्या</a:t>
            </a:r>
            <a:r>
              <a:rPr lang="en-US" sz="1600" dirty="0" smtClean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समानता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en-US" sz="1600" dirty="0" err="1"/>
              <a:t>बढ़ाएं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333" y="472281"/>
            <a:ext cx="3380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आर्ची</a:t>
            </a:r>
            <a:r>
              <a:rPr lang="en-US" sz="1600" dirty="0"/>
              <a:t>,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ऐसी</a:t>
            </a:r>
            <a:r>
              <a:rPr lang="en-US" sz="1600" dirty="0"/>
              <a:t> </a:t>
            </a:r>
            <a:r>
              <a:rPr lang="en-US" sz="1600" dirty="0" err="1"/>
              <a:t>मशीनें</a:t>
            </a:r>
            <a:r>
              <a:rPr lang="en-US" sz="1600" dirty="0"/>
              <a:t> </a:t>
            </a:r>
            <a:r>
              <a:rPr lang="en-US" sz="1600" dirty="0" err="1"/>
              <a:t>विकसित</a:t>
            </a:r>
            <a:r>
              <a:rPr lang="en-US" sz="1600" dirty="0"/>
              <a:t> </a:t>
            </a:r>
            <a:r>
              <a:rPr lang="hi-IN" sz="1600" dirty="0" smtClean="0"/>
              <a:t>करनी</a:t>
            </a:r>
            <a:r>
              <a:rPr lang="en-US" sz="1600" dirty="0" smtClean="0"/>
              <a:t> </a:t>
            </a:r>
            <a:r>
              <a:rPr lang="hi-IN" sz="1600" dirty="0" smtClean="0"/>
              <a:t>होंगी</a:t>
            </a:r>
            <a:r>
              <a:rPr lang="en-US" sz="1600" dirty="0" smtClean="0"/>
              <a:t> </a:t>
            </a:r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/>
              <a:t>सुपरसोनिक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शॉकवेव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बनाएं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75931" y="624681"/>
            <a:ext cx="2987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वैसा</a:t>
            </a:r>
            <a:r>
              <a:rPr lang="en-US" sz="1400" dirty="0"/>
              <a:t> </a:t>
            </a:r>
            <a:r>
              <a:rPr lang="en-US" sz="1400" dirty="0" err="1"/>
              <a:t>होना</a:t>
            </a:r>
            <a:r>
              <a:rPr lang="en-US" sz="1400" dirty="0"/>
              <a:t>,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मित्र</a:t>
            </a:r>
            <a:r>
              <a:rPr lang="en-US" sz="1400" dirty="0"/>
              <a:t> </a:t>
            </a:r>
            <a:r>
              <a:rPr lang="en-US" sz="1400" dirty="0" err="1"/>
              <a:t>बिलकुल</a:t>
            </a:r>
            <a:r>
              <a:rPr lang="en-US" sz="1400" dirty="0"/>
              <a:t> </a:t>
            </a:r>
            <a:r>
              <a:rPr lang="en-US" sz="1400" dirty="0" err="1"/>
              <a:t>असंभव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संभव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 smtClean="0"/>
              <a:t>ही</a:t>
            </a:r>
            <a:r>
              <a:rPr lang="en-US" sz="1400" dirty="0" smtClean="0"/>
              <a:t> </a:t>
            </a:r>
            <a:r>
              <a:rPr lang="hi-IN" sz="1400" dirty="0" smtClean="0"/>
              <a:t>उन्हें</a:t>
            </a:r>
            <a:r>
              <a:rPr lang="en-US" sz="1400" dirty="0" smtClean="0"/>
              <a:t> </a:t>
            </a:r>
            <a:r>
              <a:rPr lang="en-US" sz="1400" dirty="0" err="1"/>
              <a:t>इज़ाद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चुके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06" y="3298884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smtClean="0"/>
              <a:t>...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शॉक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धनुष</a:t>
            </a:r>
            <a:r>
              <a:rPr lang="en-US" sz="1600" dirty="0"/>
              <a:t> </a:t>
            </a:r>
            <a:r>
              <a:rPr lang="en-US" sz="1600" dirty="0" err="1"/>
              <a:t>तरंग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तेज़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ध्वनि</a:t>
            </a:r>
            <a:r>
              <a:rPr lang="en-US" sz="1600" dirty="0"/>
              <a:t> </a:t>
            </a:r>
            <a:r>
              <a:rPr lang="en-US" sz="1600" dirty="0" err="1"/>
              <a:t>तरंगों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 </a:t>
            </a:r>
            <a:r>
              <a:rPr lang="en-US" sz="1600" dirty="0" err="1"/>
              <a:t>अपस्ट्रीम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अणुओं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प्रभावित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पाएंगे</a:t>
            </a:r>
            <a:r>
              <a:rPr lang="en-US" sz="1600" dirty="0"/>
              <a:t>.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आपस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इकट्ठे</a:t>
            </a:r>
            <a:r>
              <a:rPr lang="en-US" sz="1600" dirty="0"/>
              <a:t> </a:t>
            </a:r>
            <a:r>
              <a:rPr lang="en-US" sz="1600" dirty="0" err="1"/>
              <a:t>होकर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शॉक-वेव</a:t>
            </a:r>
            <a:r>
              <a:rPr lang="en-US" sz="1600" dirty="0"/>
              <a:t> </a:t>
            </a:r>
            <a:r>
              <a:rPr lang="en-US" sz="1600" dirty="0" err="1"/>
              <a:t>बनाएंगे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351" y="4891881"/>
            <a:ext cx="2392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तार्किक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, </a:t>
            </a:r>
            <a:r>
              <a:rPr lang="en-US" sz="1600" dirty="0" err="1"/>
              <a:t>लाप्लास</a:t>
            </a:r>
            <a:r>
              <a:rPr lang="en-US" sz="1600" dirty="0"/>
              <a:t> </a:t>
            </a:r>
            <a:r>
              <a:rPr lang="en-US" sz="1600" dirty="0" err="1"/>
              <a:t>बलों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अग्रिम</a:t>
            </a:r>
            <a:r>
              <a:rPr lang="en-US" sz="1600" dirty="0"/>
              <a:t> </a:t>
            </a:r>
            <a:r>
              <a:rPr lang="en-US" sz="1600" dirty="0" err="1"/>
              <a:t>कार्यवाही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संभावना</a:t>
            </a:r>
            <a:r>
              <a:rPr lang="en-US" sz="1600" dirty="0"/>
              <a:t>, </a:t>
            </a:r>
            <a:r>
              <a:rPr lang="en-US" sz="1600" dirty="0" err="1"/>
              <a:t>शॉक-वेव्स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समस्या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नया</a:t>
            </a:r>
            <a:r>
              <a:rPr lang="en-US" sz="1600" dirty="0"/>
              <a:t> </a:t>
            </a:r>
            <a:r>
              <a:rPr lang="en-US" sz="1600" dirty="0" err="1"/>
              <a:t>प्रकाश</a:t>
            </a:r>
            <a:r>
              <a:rPr lang="en-US" sz="1600" dirty="0"/>
              <a:t> </a:t>
            </a:r>
            <a:r>
              <a:rPr lang="en-US" sz="1600" dirty="0" err="1"/>
              <a:t>डालती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2806" y="4785915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टायरसियस</a:t>
            </a:r>
            <a:r>
              <a:rPr lang="en-US" sz="1600" dirty="0"/>
              <a:t> </a:t>
            </a:r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पेज</a:t>
            </a:r>
            <a:r>
              <a:rPr lang="en-US" sz="1600" dirty="0"/>
              <a:t> 30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MHD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गोल</a:t>
            </a:r>
            <a:r>
              <a:rPr lang="en-US" sz="1600" dirty="0"/>
              <a:t> </a:t>
            </a:r>
            <a:r>
              <a:rPr lang="en-US" sz="1600" dirty="0" err="1"/>
              <a:t>सिलेंडर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चारों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घूमते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देखो</a:t>
            </a:r>
            <a:r>
              <a:rPr lang="en-US" sz="1600" dirty="0"/>
              <a:t>.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सक्शन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 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  <a:r>
              <a:rPr lang="en-US" sz="1600" dirty="0" err="1"/>
              <a:t>हम्म</a:t>
            </a:r>
            <a:r>
              <a:rPr lang="en-US" sz="1600" dirty="0"/>
              <a:t>…?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828" y="7558881"/>
            <a:ext cx="109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! </a:t>
            </a:r>
            <a:r>
              <a:rPr lang="en-US" sz="1600" dirty="0" err="1"/>
              <a:t>देखो</a:t>
            </a:r>
            <a:r>
              <a:rPr lang="en-US" sz="1600" dirty="0"/>
              <a:t>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8806" y="7651958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सच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हाइड्रोलिक</a:t>
            </a:r>
            <a:r>
              <a:rPr lang="en-US" sz="1600" dirty="0"/>
              <a:t> </a:t>
            </a:r>
            <a:r>
              <a:rPr lang="en-US" sz="1600" dirty="0" err="1"/>
              <a:t>प्रयोगों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अपस्ट्रीम</a:t>
            </a:r>
            <a:r>
              <a:rPr lang="en-US" sz="1600" dirty="0"/>
              <a:t> (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)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चूसकर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गड्ढा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पाए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HP\Desktop\silence_barrier_empty 02.06.2020\silence_barrier_empty\vide_5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82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06606" y="1843881"/>
            <a:ext cx="37560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0006" y="396081"/>
            <a:ext cx="488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हाइड्रोलिक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तुलना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दम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उड़ान</a:t>
            </a:r>
            <a:r>
              <a:rPr lang="en-US" sz="1600" dirty="0"/>
              <a:t> </a:t>
            </a:r>
            <a:r>
              <a:rPr lang="en-US" sz="1600" dirty="0" err="1"/>
              <a:t>भरने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तीन</a:t>
            </a:r>
            <a:r>
              <a:rPr lang="en-US" sz="1600" dirty="0"/>
              <a:t> </a:t>
            </a:r>
            <a:r>
              <a:rPr lang="en-US" sz="1600" dirty="0" err="1"/>
              <a:t>तरीके</a:t>
            </a:r>
            <a:r>
              <a:rPr lang="en-US" sz="1600" dirty="0"/>
              <a:t> </a:t>
            </a:r>
            <a:r>
              <a:rPr lang="en-US" sz="1600" dirty="0" err="1" smtClean="0"/>
              <a:t>हो</a:t>
            </a:r>
            <a:r>
              <a:rPr lang="en-US" sz="1600" dirty="0" smtClean="0"/>
              <a:t> </a:t>
            </a:r>
            <a:r>
              <a:rPr lang="hi-IN" sz="1600" dirty="0" smtClean="0"/>
              <a:t>सकते</a:t>
            </a:r>
            <a:r>
              <a:rPr lang="en-US" sz="1600" dirty="0" smtClean="0"/>
              <a:t> </a:t>
            </a:r>
            <a:r>
              <a:rPr lang="hi-IN" sz="1600" dirty="0" smtClean="0"/>
              <a:t>हैं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777206" y="1286501"/>
            <a:ext cx="1009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कौन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1206" y="1264503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उड़ान</a:t>
            </a:r>
            <a:r>
              <a:rPr lang="en-US" sz="1600" dirty="0"/>
              <a:t> </a:t>
            </a:r>
            <a:r>
              <a:rPr lang="en-US" sz="1600" dirty="0" err="1"/>
              <a:t>भरने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चाहें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,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अणुओं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नीचे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ओर</a:t>
            </a:r>
            <a:r>
              <a:rPr lang="en-US" sz="1600" dirty="0" smtClean="0"/>
              <a:t> </a:t>
            </a:r>
            <a:r>
              <a:rPr lang="en-US" sz="1600" dirty="0" err="1"/>
              <a:t>ज़रूर</a:t>
            </a:r>
            <a:r>
              <a:rPr lang="en-US" sz="1600" dirty="0"/>
              <a:t> </a:t>
            </a:r>
            <a:r>
              <a:rPr lang="en-US" sz="1600" dirty="0" err="1"/>
              <a:t>ले</a:t>
            </a:r>
            <a:r>
              <a:rPr lang="en-US" sz="1600" dirty="0"/>
              <a:t> </a:t>
            </a:r>
            <a:r>
              <a:rPr lang="en-US" sz="1600" dirty="0" err="1"/>
              <a:t>जाना</a:t>
            </a:r>
            <a:r>
              <a:rPr lang="en-US" sz="1600" dirty="0"/>
              <a:t> </a:t>
            </a:r>
            <a:r>
              <a:rPr lang="en-US" sz="1600" dirty="0" err="1"/>
              <a:t>पड़ेगा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06" y="3695700"/>
            <a:ext cx="2185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पहली</a:t>
            </a:r>
            <a:r>
              <a:rPr lang="en-US" sz="1600" dirty="0"/>
              <a:t> </a:t>
            </a:r>
            <a:r>
              <a:rPr lang="en-US" sz="1600" dirty="0" err="1"/>
              <a:t>प्रणाली</a:t>
            </a:r>
            <a:r>
              <a:rPr lang="en-US" sz="1600" dirty="0"/>
              <a:t>: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i-IN" sz="1600" dirty="0" smtClean="0"/>
              <a:t>ऐरो</a:t>
            </a:r>
            <a:r>
              <a:rPr lang="en-US" sz="1600" dirty="0" smtClean="0"/>
              <a:t>-</a:t>
            </a:r>
            <a:r>
              <a:rPr lang="en-US" sz="1600" dirty="0" err="1" smtClean="0"/>
              <a:t>फोइल</a:t>
            </a:r>
            <a:r>
              <a:rPr lang="en-US" sz="1600" dirty="0" smtClean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अणुओं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712" y="5067617"/>
            <a:ext cx="2299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कौन</a:t>
            </a:r>
            <a:r>
              <a:rPr lang="en-US" sz="1400" dirty="0"/>
              <a:t> </a:t>
            </a:r>
            <a:r>
              <a:rPr lang="en-US" sz="1400" dirty="0" err="1"/>
              <a:t>सी</a:t>
            </a:r>
            <a:r>
              <a:rPr lang="en-US" sz="1400" dirty="0"/>
              <a:t> </a:t>
            </a:r>
            <a:r>
              <a:rPr lang="hi-IN" sz="1400" dirty="0" smtClean="0"/>
              <a:t>ऐरो</a:t>
            </a:r>
            <a:r>
              <a:rPr lang="en-US" sz="1400" dirty="0" smtClean="0"/>
              <a:t>-</a:t>
            </a:r>
            <a:r>
              <a:rPr lang="en-US" sz="1400" dirty="0" err="1" smtClean="0"/>
              <a:t>फ़ॉइल</a:t>
            </a:r>
            <a:r>
              <a:rPr lang="en-US" sz="1400" dirty="0"/>
              <a:t>?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मुझे</a:t>
            </a:r>
            <a:r>
              <a:rPr lang="en-US" sz="1400" dirty="0" smtClean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घूमने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रोटर</a:t>
            </a:r>
            <a:r>
              <a:rPr lang="en-US" sz="1400" dirty="0"/>
              <a:t> </a:t>
            </a:r>
            <a:r>
              <a:rPr lang="en-US" sz="1400" dirty="0" err="1"/>
              <a:t>दिखाई</a:t>
            </a:r>
            <a:r>
              <a:rPr lang="en-US" sz="1400" dirty="0"/>
              <a:t> </a:t>
            </a:r>
            <a:r>
              <a:rPr lang="en-US" sz="1400" dirty="0" err="1"/>
              <a:t>दे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2406" y="4213284"/>
            <a:ext cx="1880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बुद्धू</a:t>
            </a:r>
            <a:r>
              <a:rPr lang="en-US" sz="1600" dirty="0"/>
              <a:t> </a:t>
            </a:r>
            <a:r>
              <a:rPr lang="en-US" sz="1600" dirty="0" err="1"/>
              <a:t>घोंघे</a:t>
            </a:r>
            <a:r>
              <a:rPr lang="en-US" sz="1600" dirty="0"/>
              <a:t>! </a:t>
            </a:r>
            <a:r>
              <a:rPr lang="en-US" sz="1600" dirty="0" err="1"/>
              <a:t>रोटर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भी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घूमने</a:t>
            </a:r>
            <a:r>
              <a:rPr lang="en-US" sz="1600" dirty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hi-IN" sz="1600" dirty="0" smtClean="0"/>
              <a:t>ऐरो</a:t>
            </a:r>
            <a:r>
              <a:rPr lang="en-US" sz="1600" dirty="0" smtClean="0"/>
              <a:t>-</a:t>
            </a:r>
            <a:r>
              <a:rPr lang="en-US" sz="1600" dirty="0" err="1" smtClean="0"/>
              <a:t>फ़ॉइल</a:t>
            </a:r>
            <a:r>
              <a:rPr lang="en-US" sz="1600" dirty="0" smtClean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15806" y="6870104"/>
            <a:ext cx="1715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 smtClean="0"/>
              <a:t>मूर्ख</a:t>
            </a:r>
            <a:r>
              <a:rPr lang="en-US" sz="1400" dirty="0" smtClean="0"/>
              <a:t> </a:t>
            </a:r>
            <a:r>
              <a:rPr lang="hi-IN" sz="1400" dirty="0" smtClean="0"/>
              <a:t>है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282406" y="7794684"/>
            <a:ext cx="196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प्रेरित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hi-IN" sz="1600" dirty="0"/>
              <a:t>गई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गति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देख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P\Desktop\silence_barrier_empty 02.06.2020\silence_barrier_empty\vide_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" y="35134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11006" y="9537104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इन्सुलुटर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806" y="504579"/>
            <a:ext cx="2550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दूसरी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: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गैस</a:t>
            </a:r>
            <a:r>
              <a:rPr lang="en-US" sz="1400" dirty="0"/>
              <a:t> </a:t>
            </a:r>
            <a:r>
              <a:rPr lang="en-US" sz="1400" dirty="0" err="1"/>
              <a:t>आपने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त्वरण</a:t>
            </a:r>
            <a:r>
              <a:rPr lang="en-US" sz="1400" dirty="0"/>
              <a:t> </a:t>
            </a:r>
            <a:r>
              <a:rPr lang="en-US" sz="1400" dirty="0" err="1"/>
              <a:t>लाएं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4883" y="472281"/>
            <a:ext cx="2242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तीसरी</a:t>
            </a:r>
            <a:r>
              <a:rPr lang="en-US" sz="1600" dirty="0"/>
              <a:t> </a:t>
            </a:r>
            <a:r>
              <a:rPr lang="en-US" sz="1600" dirty="0" err="1"/>
              <a:t>प्रणाली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8659" y="3331151"/>
            <a:ext cx="1842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राय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लाप्लास</a:t>
            </a:r>
            <a:r>
              <a:rPr lang="en-US" sz="1600" dirty="0"/>
              <a:t> </a:t>
            </a:r>
            <a:r>
              <a:rPr lang="en-US" sz="1600" dirty="0" err="1"/>
              <a:t>बलों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नीचे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चूसना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578" y="4755008"/>
            <a:ext cx="2406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तुमने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ध्यान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सुनी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1362" y="5349081"/>
            <a:ext cx="2432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सुनो</a:t>
            </a:r>
            <a:r>
              <a:rPr lang="en-US" sz="1400" dirty="0"/>
              <a:t> ... </a:t>
            </a:r>
            <a:r>
              <a:rPr lang="en-US" sz="1400" dirty="0" err="1"/>
              <a:t>आर्ची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टायरसियस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बेहद</a:t>
            </a:r>
            <a:r>
              <a:rPr lang="en-US" sz="1400" dirty="0"/>
              <a:t> </a:t>
            </a:r>
            <a:r>
              <a:rPr lang="en-US" sz="1400" dirty="0" err="1"/>
              <a:t>शर्म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318" y="6949281"/>
            <a:ext cx="318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उन</a:t>
            </a:r>
            <a:r>
              <a:rPr lang="en-US" sz="1400" dirty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जोड़ी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पगला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घोषणा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1887" y="4755008"/>
            <a:ext cx="2169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सोफी</a:t>
            </a:r>
            <a:r>
              <a:rPr lang="en-US" sz="1400" dirty="0"/>
              <a:t> </a:t>
            </a:r>
            <a:r>
              <a:rPr lang="en-US" sz="1400" dirty="0" err="1"/>
              <a:t>इसमें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संदेह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समुद्र</a:t>
            </a:r>
            <a:r>
              <a:rPr lang="en-US" sz="1400" dirty="0"/>
              <a:t> </a:t>
            </a:r>
            <a:r>
              <a:rPr lang="en-US" sz="1400" dirty="0" err="1"/>
              <a:t>तट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8946" y="6058217"/>
            <a:ext cx="1084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कम-से-कम</a:t>
            </a:r>
            <a:r>
              <a:rPr lang="en-US" sz="1400" dirty="0" smtClean="0"/>
              <a:t> </a:t>
            </a:r>
            <a:r>
              <a:rPr lang="en-US" sz="1400" dirty="0" err="1"/>
              <a:t>मैक्स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अकल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6952" y="7855496"/>
            <a:ext cx="129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, </a:t>
            </a:r>
            <a:r>
              <a:rPr lang="en-US" sz="1400" dirty="0" err="1"/>
              <a:t>बताओ</a:t>
            </a:r>
            <a:r>
              <a:rPr lang="en-US" sz="14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42167" y="7855496"/>
            <a:ext cx="2168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आर्ची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दिमाग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विद्युत्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उड़ने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पागलपन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विचार</a:t>
            </a:r>
            <a:r>
              <a:rPr lang="en-US" sz="1400" dirty="0"/>
              <a:t> </a:t>
            </a:r>
            <a:r>
              <a:rPr lang="en-US" sz="1400" dirty="0" err="1"/>
              <a:t>भरे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5015" y="7747774"/>
            <a:ext cx="193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 smtClean="0"/>
              <a:t>खुद</a:t>
            </a:r>
            <a:r>
              <a:rPr lang="en-US" sz="1400" dirty="0" smtClean="0"/>
              <a:t> </a:t>
            </a:r>
            <a:r>
              <a:rPr lang="en-US" sz="1400" dirty="0" err="1"/>
              <a:t>लेनी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बताया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असंभव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हवा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बिजली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संचालन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HP\Desktop\silence_barrier_empty 02.06.2020\silence_barrier_empty\vide_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11406" y="8820457"/>
            <a:ext cx="37560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06" y="396081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संभालो</a:t>
            </a:r>
            <a:r>
              <a:rPr lang="en-US" sz="1500" dirty="0"/>
              <a:t>! </a:t>
            </a:r>
            <a:r>
              <a:rPr lang="en-US" sz="1500" dirty="0" err="1"/>
              <a:t>परिणाम</a:t>
            </a:r>
            <a:r>
              <a:rPr lang="en-US" sz="1500" dirty="0"/>
              <a:t> </a:t>
            </a:r>
            <a:r>
              <a:rPr lang="en-US" sz="1500" dirty="0" err="1"/>
              <a:t>आपके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लगाए</a:t>
            </a:r>
            <a:r>
              <a:rPr lang="en-US" sz="1500" dirty="0"/>
              <a:t> </a:t>
            </a:r>
            <a:r>
              <a:rPr lang="en-US" sz="1500" dirty="0" err="1"/>
              <a:t>विद्युत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आकार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निर्भर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, </a:t>
            </a:r>
            <a:r>
              <a:rPr lang="en-US" sz="1500" dirty="0" err="1"/>
              <a:t>इलेक्ट्रोड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लगे</a:t>
            </a:r>
            <a:r>
              <a:rPr lang="en-US" sz="1500" dirty="0"/>
              <a:t> </a:t>
            </a:r>
            <a:r>
              <a:rPr lang="en-US" sz="1500" dirty="0" err="1"/>
              <a:t>तनाव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इलेक्ट्रोड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अनुपात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!!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तीन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वोल्ट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/>
              <a:t>मिलीमीटर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खूब</a:t>
            </a:r>
            <a:r>
              <a:rPr lang="en-US" sz="1500" dirty="0"/>
              <a:t> </a:t>
            </a:r>
            <a:r>
              <a:rPr lang="en-US" sz="1500" dirty="0" err="1"/>
              <a:t>चिंगारियां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 smtClean="0"/>
              <a:t>आवा</a:t>
            </a:r>
            <a:r>
              <a:rPr lang="hi-IN" sz="1500" dirty="0" smtClean="0"/>
              <a:t>जें</a:t>
            </a:r>
            <a:r>
              <a:rPr lang="en-US" sz="1500" dirty="0" smtClean="0"/>
              <a:t> </a:t>
            </a:r>
            <a:r>
              <a:rPr lang="en-US" sz="1500" dirty="0" err="1"/>
              <a:t>निकलेगी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9988" y="1851084"/>
            <a:ext cx="1878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इलेक्ट्रिक</a:t>
            </a:r>
            <a:r>
              <a:rPr lang="en-US" sz="1600" dirty="0"/>
              <a:t> </a:t>
            </a:r>
            <a:r>
              <a:rPr lang="en-US" sz="1600" dirty="0" err="1"/>
              <a:t>कॉनकॉर्ड</a:t>
            </a:r>
            <a:r>
              <a:rPr lang="en-US" sz="1600" dirty="0"/>
              <a:t> (</a:t>
            </a:r>
            <a:r>
              <a:rPr lang="en-US" sz="1600" dirty="0" err="1"/>
              <a:t>विमान</a:t>
            </a:r>
            <a:r>
              <a:rPr lang="en-US" sz="1600" dirty="0"/>
              <a:t>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कब</a:t>
            </a:r>
            <a:r>
              <a:rPr lang="en-US" sz="1600" dirty="0" smtClean="0"/>
              <a:t> </a:t>
            </a:r>
            <a:r>
              <a:rPr lang="en-US" sz="1600" dirty="0" err="1"/>
              <a:t>आएगा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206" y="3163966"/>
            <a:ext cx="838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इलेक्ट्रोड्स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3312" y="3139281"/>
            <a:ext cx="4966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hi-IN" sz="1400" dirty="0"/>
              <a:t>देखेंगे</a:t>
            </a:r>
            <a:r>
              <a:rPr lang="en-US" sz="1400" dirty="0" smtClean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4-</a:t>
            </a:r>
            <a:r>
              <a:rPr lang="en-US" sz="1400" dirty="0" err="1"/>
              <a:t>टेस्ला</a:t>
            </a:r>
            <a:r>
              <a:rPr lang="en-US" sz="1400" dirty="0"/>
              <a:t> (</a:t>
            </a:r>
            <a:r>
              <a:rPr lang="en-US" sz="1400" dirty="0" smtClean="0"/>
              <a:t>40,000 </a:t>
            </a:r>
            <a:r>
              <a:rPr lang="en-US" sz="1400" dirty="0" err="1"/>
              <a:t>गॉस</a:t>
            </a:r>
            <a:r>
              <a:rPr lang="en-US" sz="1400" dirty="0"/>
              <a:t>) (*)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चुंबकीय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B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एम्पीयर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वर्ग</a:t>
            </a:r>
            <a:r>
              <a:rPr lang="en-US" sz="1400" dirty="0"/>
              <a:t> </a:t>
            </a:r>
            <a:r>
              <a:rPr lang="en-US" sz="1400" dirty="0" err="1"/>
              <a:t>सेंटीमीटर</a:t>
            </a:r>
            <a:r>
              <a:rPr lang="en-US" sz="1400" dirty="0"/>
              <a:t> (</a:t>
            </a:r>
            <a:r>
              <a:rPr lang="en-US" sz="1400" dirty="0" err="1"/>
              <a:t>दस</a:t>
            </a:r>
            <a:r>
              <a:rPr lang="en-US" sz="1400" dirty="0"/>
              <a:t> </a:t>
            </a:r>
            <a:r>
              <a:rPr lang="en-US" sz="1400" dirty="0" err="1"/>
              <a:t>हजार</a:t>
            </a:r>
            <a:r>
              <a:rPr lang="en-US" sz="1400" dirty="0"/>
              <a:t> </a:t>
            </a:r>
            <a:r>
              <a:rPr lang="en-US" sz="1400" dirty="0" err="1"/>
              <a:t>एम्पीयर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वर्ग</a:t>
            </a:r>
            <a:r>
              <a:rPr lang="en-US" sz="1400" dirty="0"/>
              <a:t> </a:t>
            </a:r>
            <a:r>
              <a:rPr lang="en-US" sz="1400" dirty="0" err="1"/>
              <a:t>मीटर</a:t>
            </a:r>
            <a:r>
              <a:rPr lang="en-US" sz="1400" dirty="0"/>
              <a:t>)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/>
              <a:t>करंट</a:t>
            </a:r>
            <a:r>
              <a:rPr lang="en-US" sz="1400" dirty="0"/>
              <a:t> </a:t>
            </a:r>
            <a:r>
              <a:rPr lang="en-US" sz="1400" dirty="0" err="1"/>
              <a:t>घनत्व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,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घन</a:t>
            </a:r>
            <a:r>
              <a:rPr lang="en-US" sz="1400" dirty="0"/>
              <a:t> </a:t>
            </a:r>
            <a:r>
              <a:rPr lang="en-US" sz="1400" dirty="0" err="1"/>
              <a:t>मीटर</a:t>
            </a:r>
            <a:r>
              <a:rPr lang="en-US" sz="1400" dirty="0"/>
              <a:t> </a:t>
            </a:r>
            <a:r>
              <a:rPr lang="en-US" sz="1400" dirty="0" smtClean="0"/>
              <a:t>40,000 </a:t>
            </a:r>
            <a:r>
              <a:rPr lang="en-US" sz="1400" dirty="0" err="1"/>
              <a:t>न्यूटन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लैप्लस</a:t>
            </a:r>
            <a:r>
              <a:rPr lang="en-US" sz="1400" dirty="0"/>
              <a:t> </a:t>
            </a:r>
            <a:r>
              <a:rPr lang="en-US" sz="1400" dirty="0" err="1"/>
              <a:t>बल</a:t>
            </a:r>
            <a:r>
              <a:rPr lang="en-US" sz="1400" dirty="0"/>
              <a:t> </a:t>
            </a:r>
            <a:r>
              <a:rPr lang="en-US" sz="1400" dirty="0" err="1"/>
              <a:t>मिलेगा</a:t>
            </a:r>
            <a:r>
              <a:rPr lang="en-US" sz="1400" dirty="0"/>
              <a:t>.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लगभग</a:t>
            </a:r>
            <a:r>
              <a:rPr lang="en-US" sz="1400" dirty="0"/>
              <a:t> </a:t>
            </a:r>
            <a:r>
              <a:rPr lang="en-US" sz="1400" dirty="0" err="1"/>
              <a:t>चार</a:t>
            </a:r>
            <a:r>
              <a:rPr lang="en-US" sz="1400" dirty="0"/>
              <a:t> </a:t>
            </a:r>
            <a:r>
              <a:rPr lang="en-US" sz="1400" dirty="0" err="1"/>
              <a:t>टन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घन</a:t>
            </a:r>
            <a:r>
              <a:rPr lang="en-US" sz="1400" dirty="0"/>
              <a:t> </a:t>
            </a:r>
            <a:r>
              <a:rPr lang="en-US" sz="1400" dirty="0" err="1"/>
              <a:t>मीटर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यदि</a:t>
            </a:r>
            <a:r>
              <a:rPr lang="en-US" sz="1400" dirty="0" smtClean="0"/>
              <a:t> </a:t>
            </a:r>
            <a:r>
              <a:rPr lang="en-US" sz="1400" dirty="0" err="1"/>
              <a:t>मोटर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उपयोगी</a:t>
            </a:r>
            <a:r>
              <a:rPr lang="en-US" sz="1400" dirty="0"/>
              <a:t> </a:t>
            </a:r>
            <a:r>
              <a:rPr lang="en-US" sz="1400" dirty="0" err="1"/>
              <a:t>आयतन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घन</a:t>
            </a:r>
            <a:r>
              <a:rPr lang="en-US" sz="1400" dirty="0"/>
              <a:t> </a:t>
            </a:r>
            <a:r>
              <a:rPr lang="en-US" sz="1400" dirty="0" err="1"/>
              <a:t>मीटर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 smtClean="0"/>
              <a:t>हो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चार</a:t>
            </a:r>
            <a:r>
              <a:rPr lang="en-US" sz="1400" dirty="0"/>
              <a:t> </a:t>
            </a:r>
            <a:r>
              <a:rPr lang="en-US" sz="1400" dirty="0" err="1"/>
              <a:t>टन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थ्रस्ट</a:t>
            </a:r>
            <a:r>
              <a:rPr lang="en-US" sz="1400" dirty="0"/>
              <a:t> (</a:t>
            </a:r>
            <a:r>
              <a:rPr lang="en-US" sz="1400" dirty="0" err="1"/>
              <a:t>उछाल</a:t>
            </a:r>
            <a:r>
              <a:rPr lang="en-US" sz="1400" dirty="0"/>
              <a:t>) </a:t>
            </a:r>
            <a:r>
              <a:rPr lang="en-US" sz="1400" dirty="0" err="1"/>
              <a:t>प्रदान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4806" y="4587081"/>
            <a:ext cx="8050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चार</a:t>
            </a:r>
            <a:r>
              <a:rPr lang="en-US" sz="1500" dirty="0"/>
              <a:t> </a:t>
            </a:r>
            <a:r>
              <a:rPr lang="en-US" sz="1500" dirty="0" err="1"/>
              <a:t>टन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406" y="5476418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रुको</a:t>
            </a:r>
            <a:r>
              <a:rPr lang="en-US" sz="1500" dirty="0"/>
              <a:t>!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सपना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! </a:t>
            </a:r>
            <a:r>
              <a:rPr lang="en-US" sz="1500" dirty="0" err="1"/>
              <a:t>तीन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वोल्ट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/>
              <a:t>मिलीमीटर</a:t>
            </a:r>
            <a:r>
              <a:rPr lang="en-US" sz="1500" dirty="0"/>
              <a:t> ... </a:t>
            </a:r>
            <a:r>
              <a:rPr lang="en-US" sz="1500" dirty="0" err="1" smtClean="0"/>
              <a:t>यानि</a:t>
            </a:r>
            <a:r>
              <a:rPr lang="en-US" sz="1500" dirty="0" smtClean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 smtClean="0"/>
              <a:t>मीटर</a:t>
            </a:r>
            <a:r>
              <a:rPr lang="en-US" sz="1500" dirty="0" smtClean="0"/>
              <a:t>, </a:t>
            </a:r>
            <a:r>
              <a:rPr lang="hi-IN" sz="1500" dirty="0" smtClean="0"/>
              <a:t>दस</a:t>
            </a:r>
            <a:r>
              <a:rPr lang="en-US" sz="1500" dirty="0" smtClean="0"/>
              <a:t> </a:t>
            </a:r>
            <a:r>
              <a:rPr lang="hi-IN" sz="1500" dirty="0" smtClean="0"/>
              <a:t>लाख</a:t>
            </a:r>
            <a:r>
              <a:rPr lang="en-US" sz="1500" dirty="0" smtClean="0"/>
              <a:t> </a:t>
            </a:r>
            <a:r>
              <a:rPr lang="en-US" sz="1500" dirty="0" err="1" smtClean="0"/>
              <a:t>वोल्ट</a:t>
            </a:r>
            <a:r>
              <a:rPr lang="en-US" sz="1500" dirty="0" smtClean="0"/>
              <a:t> </a:t>
            </a:r>
            <a:r>
              <a:rPr lang="en-US" sz="1500" dirty="0" err="1"/>
              <a:t>मिलेगा</a:t>
            </a:r>
            <a:r>
              <a:rPr lang="en-US" sz="1500" dirty="0"/>
              <a:t>...!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2619" y="5593834"/>
            <a:ext cx="2773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लाप्लास</a:t>
            </a:r>
            <a:r>
              <a:rPr lang="en-US" sz="1400" dirty="0"/>
              <a:t> </a:t>
            </a:r>
            <a:r>
              <a:rPr lang="en-US" sz="1400" dirty="0" err="1"/>
              <a:t>बलों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अत्यधिक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6029" y="6426061"/>
            <a:ext cx="211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लाप्लास</a:t>
            </a:r>
            <a:r>
              <a:rPr lang="en-US" sz="1400" dirty="0"/>
              <a:t> </a:t>
            </a:r>
            <a:r>
              <a:rPr lang="en-US" sz="1400" dirty="0" err="1"/>
              <a:t>बलों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क्रन्तिकारी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9895" y="7939881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973" y="9689504"/>
            <a:ext cx="617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गर्जन</a:t>
            </a:r>
            <a:r>
              <a:rPr lang="en-US" sz="14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40657" y="7919838"/>
            <a:ext cx="655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गर्जन</a:t>
            </a:r>
            <a:r>
              <a:rPr lang="en-US" sz="14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6994" y="7963217"/>
            <a:ext cx="1878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आशा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 </a:t>
            </a:r>
            <a:r>
              <a:rPr lang="en-US" sz="1400" dirty="0" err="1"/>
              <a:t>तुम्हें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बड़ा</a:t>
            </a:r>
            <a:r>
              <a:rPr lang="en-US" sz="1400" dirty="0"/>
              <a:t> </a:t>
            </a:r>
            <a:r>
              <a:rPr lang="en-US" sz="1400" dirty="0" err="1"/>
              <a:t>धमाका</a:t>
            </a:r>
            <a:r>
              <a:rPr lang="en-US" sz="1400" dirty="0"/>
              <a:t> </a:t>
            </a:r>
            <a:r>
              <a:rPr lang="en-US" sz="1400" dirty="0" err="1"/>
              <a:t>मिलेगा</a:t>
            </a:r>
            <a:r>
              <a:rPr lang="en-US" sz="1400" dirty="0"/>
              <a:t>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009" y="10073481"/>
            <a:ext cx="4589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 (*)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साधारण</a:t>
            </a:r>
            <a:r>
              <a:rPr lang="en-US" sz="1400" dirty="0"/>
              <a:t> </a:t>
            </a:r>
            <a:r>
              <a:rPr lang="en-US" sz="1400" dirty="0" err="1"/>
              <a:t>चुंबक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अपेक्षा</a:t>
            </a:r>
            <a:r>
              <a:rPr lang="en-US" sz="1400" dirty="0"/>
              <a:t> </a:t>
            </a:r>
            <a:r>
              <a:rPr lang="en-US" sz="1400" dirty="0" err="1"/>
              <a:t>लगभग</a:t>
            </a:r>
            <a:r>
              <a:rPr lang="en-US" sz="1400" dirty="0"/>
              <a:t> 100 </a:t>
            </a:r>
            <a:r>
              <a:rPr lang="en-US" sz="1400" dirty="0" err="1"/>
              <a:t>गुना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8006" y="4524781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सॉलोनोइड्स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HP\Desktop\silence_barrier_empty 02.06.2020\silence_barrier_empty\vide_5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0226" y="9443283"/>
            <a:ext cx="4034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MHD</a:t>
            </a:r>
            <a:r>
              <a:rPr lang="en-US" sz="1500" dirty="0"/>
              <a:t> </a:t>
            </a:r>
            <a:r>
              <a:rPr lang="en-US" sz="1500" dirty="0" err="1"/>
              <a:t>प्रोपल्शन</a:t>
            </a:r>
            <a:r>
              <a:rPr lang="en-US" sz="1500" dirty="0"/>
              <a:t> </a:t>
            </a:r>
            <a:r>
              <a:rPr lang="en-US" sz="1500" dirty="0" err="1"/>
              <a:t>यूनिट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 smtClean="0"/>
              <a:t>इलेक्ट्रो-मैग्नेटिक</a:t>
            </a:r>
            <a:r>
              <a:rPr lang="en-US" sz="1500" dirty="0" smtClean="0"/>
              <a:t> </a:t>
            </a:r>
            <a:r>
              <a:rPr lang="en-US" sz="1500" dirty="0" err="1"/>
              <a:t>एयर-स्क्रू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123" y="472281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, </a:t>
            </a:r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आओ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देखो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आर्ची</a:t>
            </a:r>
            <a:r>
              <a:rPr lang="en-US" sz="1600" dirty="0" smtClean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गज़ब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आविष्कार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बिजली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सहायता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उड़ेगा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6606" y="1088352"/>
            <a:ext cx="9320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मैं</a:t>
            </a:r>
            <a:r>
              <a:rPr lang="en-US" sz="1500" dirty="0" smtClean="0"/>
              <a:t> </a:t>
            </a:r>
            <a:r>
              <a:rPr lang="en-US" sz="1500" dirty="0" err="1"/>
              <a:t>तुरंत</a:t>
            </a:r>
            <a:r>
              <a:rPr lang="en-US" sz="1500" dirty="0"/>
              <a:t> आ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806" y="3291681"/>
            <a:ext cx="6629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अंदाज़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कितना</a:t>
            </a:r>
            <a:r>
              <a:rPr lang="en-US" sz="1500" dirty="0"/>
              <a:t> </a:t>
            </a:r>
            <a:r>
              <a:rPr lang="en-US" sz="1500" dirty="0" err="1"/>
              <a:t>जटिल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सुपर-कंडक्टर्स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ठंडा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कूलिंग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hi-IN" sz="1500" dirty="0" smtClean="0"/>
              <a:t>चाहिए</a:t>
            </a:r>
            <a:r>
              <a:rPr lang="en-US" sz="1500" dirty="0" smtClean="0"/>
              <a:t> </a:t>
            </a:r>
            <a:r>
              <a:rPr lang="en-US" sz="1500" dirty="0" err="1" smtClean="0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शक्तिशाली</a:t>
            </a:r>
            <a:r>
              <a:rPr lang="en-US" sz="1500" dirty="0"/>
              <a:t> </a:t>
            </a:r>
            <a:r>
              <a:rPr lang="en-US" sz="1500" dirty="0" err="1"/>
              <a:t>जनरेटर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सैकड़ों</a:t>
            </a:r>
            <a:r>
              <a:rPr lang="en-US" sz="1500" dirty="0"/>
              <a:t> </a:t>
            </a:r>
            <a:r>
              <a:rPr lang="en-US" sz="1500" dirty="0" err="1"/>
              <a:t>मेगावाट</a:t>
            </a:r>
            <a:r>
              <a:rPr lang="en-US" sz="1500" dirty="0"/>
              <a:t> </a:t>
            </a:r>
            <a:r>
              <a:rPr lang="en-US" sz="1500" dirty="0" err="1"/>
              <a:t>बिजली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सके</a:t>
            </a:r>
            <a:r>
              <a:rPr lang="en-US" sz="1500" dirty="0"/>
              <a:t>. </a:t>
            </a:r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भारी</a:t>
            </a:r>
            <a:r>
              <a:rPr lang="en-US" sz="1500" dirty="0"/>
              <a:t> </a:t>
            </a:r>
            <a:r>
              <a:rPr lang="en-US" sz="1500" dirty="0" err="1"/>
              <a:t>वजन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कल्पना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3407" y="4585724"/>
            <a:ext cx="24383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नुक्लीयर</a:t>
            </a:r>
            <a:r>
              <a:rPr lang="en-US" sz="1500" dirty="0"/>
              <a:t> </a:t>
            </a:r>
            <a:r>
              <a:rPr lang="en-US" sz="1500" dirty="0" err="1"/>
              <a:t>पावर</a:t>
            </a:r>
            <a:r>
              <a:rPr lang="en-US" sz="1500" dirty="0"/>
              <a:t> </a:t>
            </a:r>
            <a:r>
              <a:rPr lang="en-US" sz="1500" dirty="0" err="1"/>
              <a:t>स्टेशन</a:t>
            </a:r>
            <a:r>
              <a:rPr lang="en-US" sz="1500" dirty="0"/>
              <a:t> </a:t>
            </a:r>
            <a:r>
              <a:rPr lang="hi-IN" sz="1500" dirty="0"/>
              <a:t>क्यों </a:t>
            </a:r>
            <a:r>
              <a:rPr lang="hi-IN" sz="1500" dirty="0" smtClean="0"/>
              <a:t>नहीं</a:t>
            </a:r>
            <a:r>
              <a:rPr lang="en-US" sz="1500" dirty="0" smtClean="0"/>
              <a:t> </a:t>
            </a:r>
            <a:r>
              <a:rPr lang="hi-IN" sz="1500" dirty="0" smtClean="0"/>
              <a:t>उड़ाते</a:t>
            </a:r>
            <a:r>
              <a:rPr lang="en-US" sz="1500" dirty="0" smtClean="0"/>
              <a:t> </a:t>
            </a:r>
            <a:r>
              <a:rPr lang="hi-IN" sz="1500" dirty="0" smtClean="0"/>
              <a:t>हो</a:t>
            </a:r>
            <a:r>
              <a:rPr lang="hi-IN" sz="1500" dirty="0"/>
              <a:t>?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996408" y="5577681"/>
            <a:ext cx="25907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बिजली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उड़ान</a:t>
            </a:r>
            <a:r>
              <a:rPr lang="en-US" sz="1500" dirty="0"/>
              <a:t> </a:t>
            </a:r>
            <a:r>
              <a:rPr lang="en-US" sz="1500" dirty="0" err="1"/>
              <a:t>भरना</a:t>
            </a:r>
            <a:r>
              <a:rPr lang="en-US" sz="1500" dirty="0"/>
              <a:t> </a:t>
            </a:r>
            <a:r>
              <a:rPr lang="en-US" sz="1500" dirty="0" err="1"/>
              <a:t>स्पष्ट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995" y="6395283"/>
            <a:ext cx="18780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</a:t>
            </a:r>
            <a:r>
              <a:rPr lang="en-US" sz="1500" dirty="0" err="1"/>
              <a:t>हां</a:t>
            </a:r>
            <a:r>
              <a:rPr lang="en-US" sz="1500" dirty="0"/>
              <a:t>?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आखिर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उड़ाएगा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3995" y="7968862"/>
            <a:ext cx="1556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एयर-स्क्रू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ज़रूरी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5251" y="7630616"/>
            <a:ext cx="65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 smtClean="0">
                <a:solidFill>
                  <a:srgbClr val="FF0000"/>
                </a:solidFill>
              </a:rPr>
              <a:t>सोलर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hi-IN" sz="1200" dirty="0" smtClean="0">
                <a:solidFill>
                  <a:srgbClr val="FF0000"/>
                </a:solidFill>
              </a:rPr>
              <a:t>विमान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8022" y="8320881"/>
            <a:ext cx="25138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सौर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चलने</a:t>
            </a:r>
            <a:r>
              <a:rPr lang="en-US" sz="1500" dirty="0"/>
              <a:t> </a:t>
            </a:r>
            <a:r>
              <a:rPr lang="en-US" sz="1500" dirty="0" err="1"/>
              <a:t>वाला</a:t>
            </a:r>
            <a:r>
              <a:rPr lang="en-US" sz="1500" dirty="0"/>
              <a:t> </a:t>
            </a:r>
            <a:r>
              <a:rPr lang="en-US" sz="1500" dirty="0" err="1" smtClean="0"/>
              <a:t>विमान</a:t>
            </a:r>
            <a:r>
              <a:rPr lang="en-US" sz="1500" dirty="0" smtClean="0"/>
              <a:t>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HP\Desktop\silence_barrier_empty 02.06.2020\silence_barrier_empty\vide_5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8007" y="548481"/>
            <a:ext cx="2895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उड़ान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आवश्यकता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फर्क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पड़ता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- </a:t>
            </a:r>
            <a:r>
              <a:rPr lang="en-US" sz="1500" dirty="0" err="1"/>
              <a:t>रासायनिक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विद्युत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पर्याप्त</a:t>
            </a:r>
            <a:r>
              <a:rPr lang="en-US" sz="1500" dirty="0"/>
              <a:t> </a:t>
            </a:r>
            <a:r>
              <a:rPr lang="en-US" sz="1500" dirty="0" err="1"/>
              <a:t>मात्रा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होनी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7206" y="2986881"/>
            <a:ext cx="5486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उड़ान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सिद्धांतों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स्पीड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शक्ति</a:t>
            </a:r>
            <a:r>
              <a:rPr lang="en-US" sz="1500" dirty="0"/>
              <a:t> (</a:t>
            </a:r>
            <a:r>
              <a:rPr lang="en-US" sz="1500" dirty="0" err="1"/>
              <a:t>पावर</a:t>
            </a:r>
            <a:r>
              <a:rPr lang="en-US" sz="1500" dirty="0"/>
              <a:t>)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भार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अनुपात</a:t>
            </a:r>
            <a:r>
              <a:rPr lang="en-US" sz="1500" dirty="0"/>
              <a:t> </a:t>
            </a:r>
            <a:r>
              <a:rPr lang="en-US" sz="1500" dirty="0" err="1"/>
              <a:t>महत्वपूर्ण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62" y="4282281"/>
            <a:ext cx="231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मनुष्य-चलित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बिजली</a:t>
            </a:r>
            <a:r>
              <a:rPr lang="en-US" sz="1400" dirty="0" smtClean="0"/>
              <a:t> </a:t>
            </a:r>
            <a:r>
              <a:rPr lang="hi-IN" sz="1400" dirty="0" smtClean="0"/>
              <a:t>चलित</a:t>
            </a:r>
            <a:r>
              <a:rPr lang="en-US" sz="1400" dirty="0" smtClean="0"/>
              <a:t> </a:t>
            </a:r>
            <a:r>
              <a:rPr lang="en-US" sz="1400" dirty="0" err="1" smtClean="0"/>
              <a:t>विमान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006271" y="4283278"/>
            <a:ext cx="22725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राइट</a:t>
            </a:r>
            <a:r>
              <a:rPr lang="en-US" sz="1500" dirty="0"/>
              <a:t> </a:t>
            </a:r>
            <a:r>
              <a:rPr lang="en-US" sz="1500" dirty="0" err="1"/>
              <a:t>बंधुओं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 smtClean="0"/>
              <a:t>बाई-प्लेन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5798301" y="4206081"/>
            <a:ext cx="14653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हल्के</a:t>
            </a:r>
            <a:r>
              <a:rPr lang="en-US" sz="1500" dirty="0"/>
              <a:t> </a:t>
            </a:r>
            <a:r>
              <a:rPr lang="en-US" sz="1500" dirty="0" err="1" smtClean="0"/>
              <a:t>विमान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111918" y="6415881"/>
            <a:ext cx="2503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द्वितीय</a:t>
            </a:r>
            <a:r>
              <a:rPr lang="en-US" sz="1500" dirty="0"/>
              <a:t> </a:t>
            </a:r>
            <a:r>
              <a:rPr lang="en-US" sz="1500" dirty="0" err="1"/>
              <a:t>महायुद्ध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लड़ाकू</a:t>
            </a:r>
            <a:r>
              <a:rPr lang="en-US" sz="1500" dirty="0" smtClean="0"/>
              <a:t> </a:t>
            </a:r>
            <a:r>
              <a:rPr lang="en-US" sz="1500" dirty="0" err="1" smtClean="0"/>
              <a:t>विमान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2844007" y="6339681"/>
            <a:ext cx="2209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अगले</a:t>
            </a:r>
            <a:r>
              <a:rPr lang="en-US" sz="1500" dirty="0"/>
              <a:t> </a:t>
            </a:r>
            <a:r>
              <a:rPr lang="en-US" sz="1500" dirty="0" err="1"/>
              <a:t>महायुद्ध</a:t>
            </a:r>
            <a:r>
              <a:rPr lang="en-US" sz="1500" dirty="0"/>
              <a:t> (</a:t>
            </a:r>
            <a:r>
              <a:rPr lang="en-US" sz="1500" dirty="0" err="1"/>
              <a:t>अंतिम</a:t>
            </a:r>
            <a:r>
              <a:rPr lang="en-US" sz="1500" dirty="0"/>
              <a:t> </a:t>
            </a:r>
            <a:r>
              <a:rPr lang="en-US" sz="1500" dirty="0" err="1"/>
              <a:t>महायुद्ध</a:t>
            </a:r>
            <a:r>
              <a:rPr lang="en-US" sz="1500" dirty="0"/>
              <a:t>)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लड़ाकू</a:t>
            </a:r>
            <a:r>
              <a:rPr lang="en-US" sz="1500" dirty="0"/>
              <a:t> </a:t>
            </a:r>
            <a:r>
              <a:rPr lang="en-US" sz="1500" dirty="0" err="1" smtClean="0"/>
              <a:t>विमान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5358606" y="7093237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20,000-</a:t>
            </a:r>
            <a:r>
              <a:rPr lang="en-US" sz="1400" dirty="0" err="1"/>
              <a:t>वाट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प्रति</a:t>
            </a:r>
            <a:r>
              <a:rPr lang="en-US" sz="1400" dirty="0" smtClean="0"/>
              <a:t> </a:t>
            </a:r>
            <a:r>
              <a:rPr lang="en-US" sz="1400" dirty="0" err="1" smtClean="0"/>
              <a:t>किलोग्राम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510378" y="8701881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अंतरिक्ष</a:t>
            </a:r>
            <a:r>
              <a:rPr lang="en-US" dirty="0"/>
              <a:t> </a:t>
            </a:r>
            <a:r>
              <a:rPr lang="en-US" dirty="0" err="1"/>
              <a:t>शटल</a:t>
            </a:r>
            <a:r>
              <a:rPr lang="en-US" dirty="0"/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820466" y="5650904"/>
            <a:ext cx="1718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10-</a:t>
            </a:r>
            <a:r>
              <a:rPr lang="en-US" sz="1400" dirty="0" err="1"/>
              <a:t>वाट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 smtClean="0"/>
              <a:t>किलोग्राम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529806" y="5564841"/>
            <a:ext cx="18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100-</a:t>
            </a:r>
            <a:r>
              <a:rPr lang="en-US" sz="1400" dirty="0" err="1"/>
              <a:t>वॉट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किलोग्राम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502959" y="5745478"/>
            <a:ext cx="1455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300-</a:t>
            </a:r>
            <a:r>
              <a:rPr lang="en-US" sz="1200" dirty="0" err="1"/>
              <a:t>वॉट</a:t>
            </a:r>
            <a:r>
              <a:rPr lang="en-US" sz="1200" dirty="0"/>
              <a:t> </a:t>
            </a:r>
            <a:r>
              <a:rPr lang="en-US" sz="1200" dirty="0" err="1" smtClean="0"/>
              <a:t>प्रति</a:t>
            </a:r>
            <a:r>
              <a:rPr lang="en-US" sz="1200" dirty="0" smtClean="0"/>
              <a:t> / </a:t>
            </a:r>
            <a:r>
              <a:rPr lang="en-US" sz="1200" dirty="0" err="1" smtClean="0"/>
              <a:t>किलो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76695" y="7860704"/>
            <a:ext cx="18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800-</a:t>
            </a:r>
            <a:r>
              <a:rPr lang="en-US" sz="1400" dirty="0" err="1"/>
              <a:t>वॉट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किलोग्राम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225006" y="7787481"/>
            <a:ext cx="1901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5000-</a:t>
            </a:r>
            <a:r>
              <a:rPr lang="en-US" sz="1400" dirty="0" err="1"/>
              <a:t>वॉट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किलोग्राम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HP\Desktop\silence_barrier_empty 02.06.2020\silence_barrier_empty\vide_5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11406" y="1462881"/>
            <a:ext cx="37560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406" y="472281"/>
            <a:ext cx="67253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मिनट</a:t>
            </a:r>
            <a:r>
              <a:rPr lang="en-US" sz="1500" dirty="0"/>
              <a:t> </a:t>
            </a:r>
            <a:r>
              <a:rPr lang="en-US" sz="1500" dirty="0" err="1"/>
              <a:t>रुको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न्यूक्लियर</a:t>
            </a:r>
            <a:r>
              <a:rPr lang="en-US" sz="1500" dirty="0"/>
              <a:t> </a:t>
            </a:r>
            <a:r>
              <a:rPr lang="en-US" sz="1500" dirty="0" err="1"/>
              <a:t>पावर</a:t>
            </a:r>
            <a:r>
              <a:rPr lang="en-US" sz="1500" dirty="0"/>
              <a:t> </a:t>
            </a:r>
            <a:r>
              <a:rPr lang="en-US" sz="1500" dirty="0" err="1"/>
              <a:t>स्टेशन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किलोवाट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/>
              <a:t>किलोग्राम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हिसाब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विद्युत्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उत्पादन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r>
              <a:rPr lang="en-US" sz="1500" dirty="0" err="1"/>
              <a:t>तुम्हारे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उड़</a:t>
            </a:r>
            <a:r>
              <a:rPr lang="en-US" sz="1500" dirty="0"/>
              <a:t> </a:t>
            </a:r>
            <a:r>
              <a:rPr lang="en-US" sz="1500" dirty="0" err="1"/>
              <a:t>जाना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6413" y="1440051"/>
            <a:ext cx="22613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मेगावाट</a:t>
            </a:r>
            <a:r>
              <a:rPr lang="en-US" sz="1500" dirty="0"/>
              <a:t> </a:t>
            </a:r>
            <a:r>
              <a:rPr lang="en-US" sz="1500" dirty="0" err="1"/>
              <a:t>बिजली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दस</a:t>
            </a:r>
            <a:r>
              <a:rPr lang="en-US" sz="1500" dirty="0"/>
              <a:t> </a:t>
            </a:r>
            <a:r>
              <a:rPr lang="en-US" sz="1500" dirty="0" err="1"/>
              <a:t>टन</a:t>
            </a:r>
            <a:r>
              <a:rPr lang="en-US" sz="1500" dirty="0"/>
              <a:t> -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66" y="3621306"/>
            <a:ext cx="811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?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सोफी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206" y="3596481"/>
            <a:ext cx="37560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उलझन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डाल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 </a:t>
            </a:r>
            <a:r>
              <a:rPr lang="en-US" sz="1600" dirty="0" err="1"/>
              <a:t>हिगिंस</a:t>
            </a:r>
            <a:r>
              <a:rPr lang="en-US" sz="1600" dirty="0"/>
              <a:t>!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अंत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स्वतंत्र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/>
              <a:t>तुम्हारा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आईडिया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लागू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 </a:t>
            </a:r>
            <a:r>
              <a:rPr lang="en-US" sz="1600" dirty="0" err="1"/>
              <a:t>इंटरेक्शन</a:t>
            </a:r>
            <a:r>
              <a:rPr lang="en-US" sz="1600" dirty="0"/>
              <a:t> </a:t>
            </a:r>
            <a:r>
              <a:rPr lang="en-US" sz="1600" dirty="0" err="1"/>
              <a:t>मापदंड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 </a:t>
            </a:r>
            <a:r>
              <a:rPr lang="en-US" sz="1600" dirty="0" err="1"/>
              <a:t>MHD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दक्षता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एफिशिएंसी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पड़ेगा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कहीं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गड़बड़</a:t>
            </a:r>
            <a:r>
              <a:rPr lang="en-US" sz="1600" dirty="0"/>
              <a:t> </a:t>
            </a:r>
            <a:r>
              <a:rPr lang="en-US" sz="1600" dirty="0" err="1"/>
              <a:t>लग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-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आ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0453" y="5848727"/>
            <a:ext cx="764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13799" y="7126506"/>
            <a:ext cx="4163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43 </a:t>
            </a:r>
            <a:r>
              <a:rPr lang="en-US" sz="1600" dirty="0" err="1"/>
              <a:t>पृष्ठ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दिए</a:t>
            </a:r>
            <a:r>
              <a:rPr lang="en-US" sz="1600" dirty="0"/>
              <a:t> </a:t>
            </a:r>
            <a:r>
              <a:rPr lang="en-US" sz="1600" dirty="0" err="1"/>
              <a:t>प्रयोग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शक्तिशाली</a:t>
            </a:r>
            <a:r>
              <a:rPr lang="en-US" sz="1600" dirty="0"/>
              <a:t> </a:t>
            </a:r>
            <a:r>
              <a:rPr lang="en-US" sz="1600" dirty="0" err="1"/>
              <a:t>उत्पादन</a:t>
            </a:r>
            <a:r>
              <a:rPr lang="en-US" sz="1600" dirty="0"/>
              <a:t> </a:t>
            </a:r>
            <a:r>
              <a:rPr lang="en-US" sz="1600" dirty="0" err="1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रूकावट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silence_barrier_empty 02.06.2020\silence_barrier_empty\vide_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" y="35134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82806" y="1539081"/>
            <a:ext cx="37560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4612" y="548481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घूमती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वह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तरंगे</a:t>
            </a:r>
            <a:r>
              <a:rPr lang="en-US" sz="1600" dirty="0"/>
              <a:t> </a:t>
            </a:r>
            <a:r>
              <a:rPr lang="en-US" sz="1600" dirty="0" err="1"/>
              <a:t>बनाती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खुरदुरी</a:t>
            </a:r>
            <a:r>
              <a:rPr lang="en-US" sz="1600" dirty="0"/>
              <a:t> </a:t>
            </a:r>
            <a:r>
              <a:rPr lang="en-US" sz="1600" dirty="0" err="1"/>
              <a:t>बनती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7006" y="1528663"/>
            <a:ext cx="2795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तरंगें</a:t>
            </a:r>
            <a:r>
              <a:rPr lang="en-US" sz="1600" dirty="0"/>
              <a:t>,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कार्य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अणुओं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अलग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बढ़ता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0181" y="3042483"/>
            <a:ext cx="3756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देखना</a:t>
            </a:r>
            <a:r>
              <a:rPr lang="en-US" sz="1500" dirty="0"/>
              <a:t> </a:t>
            </a:r>
            <a:r>
              <a:rPr lang="en-US" sz="1500" dirty="0" err="1"/>
              <a:t>चाहता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पदार्थों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चलते</a:t>
            </a:r>
            <a:r>
              <a:rPr lang="en-US" sz="1500" dirty="0"/>
              <a:t> </a:t>
            </a:r>
            <a:r>
              <a:rPr lang="en-US" sz="1500" dirty="0" err="1"/>
              <a:t>देखने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बेहतर</a:t>
            </a:r>
            <a:r>
              <a:rPr lang="en-US" sz="1500" dirty="0"/>
              <a:t> </a:t>
            </a:r>
            <a:r>
              <a:rPr lang="en-US" sz="1500" dirty="0" err="1"/>
              <a:t>तरीका</a:t>
            </a:r>
            <a:r>
              <a:rPr lang="en-US" sz="1500" dirty="0"/>
              <a:t> </a:t>
            </a:r>
            <a:r>
              <a:rPr lang="en-US" sz="1500" dirty="0" err="1"/>
              <a:t>ढूंढना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406" y="6187281"/>
            <a:ext cx="54371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hi-IN" sz="1500" dirty="0"/>
              <a:t>तुम्हें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 smtClean="0"/>
              <a:t>प्रणाली</a:t>
            </a:r>
            <a:r>
              <a:rPr lang="en-US" sz="1500" dirty="0" smtClean="0"/>
              <a:t>, </a:t>
            </a:r>
            <a:r>
              <a:rPr lang="en-US" sz="1500" dirty="0" err="1"/>
              <a:t>जटिल</a:t>
            </a:r>
            <a:r>
              <a:rPr lang="en-US" sz="1500" dirty="0"/>
              <a:t> </a:t>
            </a:r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en-US" sz="1500" dirty="0" err="1"/>
              <a:t>लगती</a:t>
            </a:r>
            <a:r>
              <a:rPr lang="en-US" sz="1500" dirty="0"/>
              <a:t>? </a:t>
            </a:r>
            <a:r>
              <a:rPr lang="en-US" sz="1500" dirty="0" err="1"/>
              <a:t>वस्तु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चलाने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बजाए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मेरा</a:t>
            </a:r>
            <a:r>
              <a:rPr lang="en-US" sz="1500" dirty="0" smtClean="0"/>
              <a:t> </a:t>
            </a:r>
            <a:r>
              <a:rPr lang="en-US" sz="1500" dirty="0" err="1"/>
              <a:t>सुझाव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hi-IN" sz="1500" dirty="0"/>
              <a:t>तुम</a:t>
            </a:r>
            <a:r>
              <a:rPr lang="en-US" sz="1500" dirty="0" smtClean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 smtClean="0"/>
              <a:t>स्थिर</a:t>
            </a:r>
            <a:r>
              <a:rPr lang="en-US" sz="1500" dirty="0" smtClean="0"/>
              <a:t> </a:t>
            </a:r>
            <a:r>
              <a:rPr lang="hi-IN" sz="1500" dirty="0" smtClean="0"/>
              <a:t>रखो</a:t>
            </a:r>
            <a:r>
              <a:rPr lang="en-US" sz="1500" dirty="0" smtClean="0"/>
              <a:t> </a:t>
            </a: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hi-IN" sz="1500" dirty="0" smtClean="0"/>
              <a:t>चलाओ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3834606" y="7396063"/>
            <a:ext cx="3061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विचार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कैसा</a:t>
            </a:r>
            <a:r>
              <a:rPr lang="en-US" sz="1600" dirty="0"/>
              <a:t> </a:t>
            </a:r>
            <a:r>
              <a:rPr lang="en-US" sz="1600" dirty="0" err="1"/>
              <a:t>रहेगा</a:t>
            </a:r>
            <a:r>
              <a:rPr lang="en-US" sz="1600" dirty="0"/>
              <a:t>?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नहर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छोटा</a:t>
            </a:r>
            <a:r>
              <a:rPr lang="en-US" sz="1600" dirty="0"/>
              <a:t> </a:t>
            </a:r>
            <a:r>
              <a:rPr lang="en-US" sz="1600" dirty="0" err="1"/>
              <a:t>स्केल</a:t>
            </a:r>
            <a:r>
              <a:rPr lang="en-US" sz="1600" dirty="0"/>
              <a:t> </a:t>
            </a:r>
            <a:r>
              <a:rPr lang="en-US" sz="1600" dirty="0" err="1"/>
              <a:t>मॉडल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इसमें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तरफ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प्लंजर</a:t>
            </a:r>
            <a:r>
              <a:rPr lang="en-US" sz="1600" dirty="0"/>
              <a:t> </a:t>
            </a:r>
            <a:r>
              <a:rPr lang="en-US" sz="1600" dirty="0" err="1"/>
              <a:t>लगा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चलाएगा</a:t>
            </a:r>
            <a:r>
              <a:rPr lang="en-US" sz="1600" dirty="0"/>
              <a:t>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3206" y="8930481"/>
            <a:ext cx="2490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smtClean="0"/>
              <a:t>V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प्लंजर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चलाएंगे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V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चलेगा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8753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HP\Desktop\silence_barrier_empty 02.06.2020\silence_barrier_empty\vide_6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9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16" y="319881"/>
            <a:ext cx="7512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तापीय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रूकावट</a:t>
            </a:r>
            <a:r>
              <a:rPr lang="en-US" sz="3200" dirty="0">
                <a:solidFill>
                  <a:srgbClr val="FF0000"/>
                </a:solidFill>
              </a:rPr>
              <a:t> (THERMAL BLOCKAGE)</a:t>
            </a:r>
          </a:p>
        </p:txBody>
      </p:sp>
      <p:sp>
        <p:nvSpPr>
          <p:cNvPr id="4" name="Rectangle 3"/>
          <p:cNvSpPr/>
          <p:nvPr/>
        </p:nvSpPr>
        <p:spPr>
          <a:xfrm>
            <a:off x="9473406" y="1539081"/>
            <a:ext cx="37560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788" y="1234281"/>
            <a:ext cx="2742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घटना</a:t>
            </a:r>
            <a:r>
              <a:rPr lang="en-US" sz="1600" dirty="0"/>
              <a:t> </a:t>
            </a:r>
            <a:r>
              <a:rPr lang="en-US" sz="1600" dirty="0" err="1"/>
              <a:t>MHD</a:t>
            </a:r>
            <a:r>
              <a:rPr lang="en-US" sz="1600" dirty="0"/>
              <a:t> </a:t>
            </a:r>
            <a:r>
              <a:rPr lang="en-US" sz="1600" dirty="0" err="1"/>
              <a:t>कार्रवाई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रोक</a:t>
            </a:r>
            <a:r>
              <a:rPr lang="en-US" sz="1600" dirty="0"/>
              <a:t> </a:t>
            </a:r>
            <a:r>
              <a:rPr lang="en-US" sz="1600" dirty="0" err="1"/>
              <a:t>सके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06" y="2747863"/>
            <a:ext cx="5785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वास्तव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सुपरसोनिक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ऊष्मा</a:t>
            </a:r>
            <a:r>
              <a:rPr lang="en-US" sz="1600" dirty="0"/>
              <a:t> (</a:t>
            </a:r>
            <a:r>
              <a:rPr lang="en-US" sz="1600" dirty="0" err="1"/>
              <a:t>जियूल</a:t>
            </a:r>
            <a:r>
              <a:rPr lang="en-US" sz="1600" dirty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माध्यम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ब्लॉक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विशुद्ध</a:t>
            </a:r>
            <a:r>
              <a:rPr lang="en-US" sz="1600" dirty="0"/>
              <a:t> </a:t>
            </a:r>
            <a:r>
              <a:rPr lang="en-US" sz="1600" dirty="0" err="1"/>
              <a:t>विद्युत</a:t>
            </a:r>
            <a:r>
              <a:rPr lang="en-US" sz="1600" dirty="0"/>
              <a:t> </a:t>
            </a:r>
            <a:r>
              <a:rPr lang="en-US" sz="1600" dirty="0" err="1"/>
              <a:t>डिस्चार्ज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/>
              <a:t>जिसमें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चुंबकीय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न </a:t>
            </a:r>
            <a:r>
              <a:rPr lang="en-US" sz="1600" dirty="0" err="1"/>
              <a:t>हो</a:t>
            </a:r>
            <a:r>
              <a:rPr lang="en-US" sz="1600" dirty="0"/>
              <a:t>)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गर्म</a:t>
            </a:r>
            <a:r>
              <a:rPr lang="en-US" sz="1600" dirty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बुलबुला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ट्रैफिक</a:t>
            </a:r>
            <a:r>
              <a:rPr lang="en-US" sz="1600" dirty="0"/>
              <a:t> </a:t>
            </a:r>
            <a:r>
              <a:rPr lang="en-US" sz="1600" dirty="0" err="1"/>
              <a:t>जाम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व्यवहार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शॉक-वेव</a:t>
            </a:r>
            <a:r>
              <a:rPr lang="en-US" sz="1600" dirty="0"/>
              <a:t> </a:t>
            </a:r>
            <a:r>
              <a:rPr lang="en-US" sz="1600" dirty="0" err="1"/>
              <a:t>बनती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3006" y="4815681"/>
            <a:ext cx="737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गर्म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गैस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8606" y="5272881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वो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थर्मल</a:t>
            </a:r>
            <a:r>
              <a:rPr lang="en-US" dirty="0"/>
              <a:t> </a:t>
            </a:r>
            <a:r>
              <a:rPr lang="en-US" dirty="0" err="1"/>
              <a:t>ब्लॉक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6818" y="4436606"/>
            <a:ext cx="2089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आर्ची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प्रयोग</a:t>
            </a:r>
            <a:r>
              <a:rPr lang="en-US" sz="1600" dirty="0"/>
              <a:t> </a:t>
            </a:r>
            <a:r>
              <a:rPr lang="en-US" sz="1600" dirty="0" err="1"/>
              <a:t>ज़रूर</a:t>
            </a:r>
            <a:r>
              <a:rPr lang="en-US" sz="1600" dirty="0"/>
              <a:t> </a:t>
            </a:r>
            <a:r>
              <a:rPr lang="en-US" sz="1600" dirty="0" err="1"/>
              <a:t>असफल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5367" y="6492081"/>
            <a:ext cx="18758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इतना</a:t>
            </a:r>
            <a:r>
              <a:rPr lang="en-US" sz="1600" dirty="0"/>
              <a:t> </a:t>
            </a:r>
            <a:r>
              <a:rPr lang="en-US" sz="1600" dirty="0" err="1"/>
              <a:t>स्पष्ट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विद्युत</a:t>
            </a:r>
            <a:r>
              <a:rPr lang="en-US" sz="1600" dirty="0"/>
              <a:t> </a:t>
            </a:r>
            <a:r>
              <a:rPr lang="en-US" sz="1600" dirty="0" err="1"/>
              <a:t>वाहक</a:t>
            </a:r>
            <a:r>
              <a:rPr lang="en-US" sz="1600" dirty="0"/>
              <a:t> </a:t>
            </a:r>
            <a:r>
              <a:rPr lang="en-US" sz="1600" dirty="0" err="1"/>
              <a:t>क्षमता</a:t>
            </a:r>
            <a:r>
              <a:rPr lang="en-US" sz="1600" dirty="0"/>
              <a:t> (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प्रभावित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विभिन्न</a:t>
            </a:r>
            <a:r>
              <a:rPr lang="en-US" sz="1600" dirty="0"/>
              <a:t> </a:t>
            </a:r>
            <a:r>
              <a:rPr lang="en-US" sz="1600" dirty="0" err="1"/>
              <a:t>तरीकों</a:t>
            </a:r>
            <a:r>
              <a:rPr lang="en-US" sz="1600" dirty="0"/>
              <a:t>)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निर्भर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ऊंची</a:t>
            </a:r>
            <a:r>
              <a:rPr lang="en-US" sz="1600" dirty="0"/>
              <a:t> (*) </a:t>
            </a:r>
            <a:r>
              <a:rPr lang="en-US" sz="1600" dirty="0" err="1"/>
              <a:t>होगी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गर्मी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उत्पादन</a:t>
            </a:r>
            <a:r>
              <a:rPr lang="en-US" sz="1600" dirty="0"/>
              <a:t> </a:t>
            </a:r>
            <a:r>
              <a:rPr lang="en-US" sz="1600" dirty="0" err="1"/>
              <a:t>मध्यम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रहेगा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रुकावट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6206" y="9994304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देखें</a:t>
            </a:r>
            <a:r>
              <a:rPr lang="en-US" sz="1400" dirty="0" smtClean="0"/>
              <a:t> </a:t>
            </a:r>
            <a:r>
              <a:rPr lang="en-US" sz="1400" dirty="0" err="1"/>
              <a:t>परिशिष्ट</a:t>
            </a:r>
            <a:r>
              <a:rPr lang="en-US" sz="1400" dirty="0"/>
              <a:t> E (</a:t>
            </a:r>
            <a:r>
              <a:rPr lang="en-US" sz="1400" dirty="0" err="1"/>
              <a:t>पृष्ठ</a:t>
            </a:r>
            <a:r>
              <a:rPr lang="en-US" sz="1400" dirty="0"/>
              <a:t> 71).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2837" y="4812704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शॉक-वेव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HP\Desktop\silence_barrier_empty 02.06.2020\silence_barrier_empty\vide_6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" y="-3302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3566" y="319881"/>
            <a:ext cx="2023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, </a:t>
            </a:r>
            <a:r>
              <a:rPr lang="en-US" sz="1600" dirty="0" err="1"/>
              <a:t>आर्ची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देखो</a:t>
            </a:r>
            <a:r>
              <a:rPr lang="en-US" sz="16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5006" y="711061"/>
            <a:ext cx="1133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फिर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सो</a:t>
            </a:r>
            <a:r>
              <a:rPr lang="en-US" sz="1400" dirty="0" smtClean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964465" y="243681"/>
            <a:ext cx="1771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कितने</a:t>
            </a:r>
            <a:r>
              <a:rPr lang="en-US" sz="1400" dirty="0"/>
              <a:t> </a:t>
            </a:r>
            <a:r>
              <a:rPr lang="en-US" sz="1400" dirty="0" err="1"/>
              <a:t>आश्चर्य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1316" y="2301081"/>
            <a:ext cx="3259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सबके</a:t>
            </a:r>
            <a:r>
              <a:rPr lang="en-US" sz="1600" dirty="0"/>
              <a:t> </a:t>
            </a:r>
            <a:r>
              <a:rPr lang="en-US" sz="1600" dirty="0" err="1"/>
              <a:t>बारे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सोचते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0806" y="2986881"/>
            <a:ext cx="2908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MHD</a:t>
            </a:r>
            <a:r>
              <a:rPr lang="en-US" sz="1600" dirty="0"/>
              <a:t> </a:t>
            </a:r>
            <a:r>
              <a:rPr lang="en-US" sz="1600" dirty="0" err="1"/>
              <a:t>ऐरो-डाइन</a:t>
            </a:r>
            <a:r>
              <a:rPr lang="en-US" sz="1600" dirty="0"/>
              <a:t> </a:t>
            </a:r>
            <a:r>
              <a:rPr lang="en-US" sz="1600" dirty="0" err="1"/>
              <a:t>प्रौद्योगिकी</a:t>
            </a:r>
            <a:r>
              <a:rPr lang="en-US" sz="1600" dirty="0"/>
              <a:t> </a:t>
            </a:r>
            <a:r>
              <a:rPr lang="en-US" sz="1600" dirty="0" err="1"/>
              <a:t>शायद</a:t>
            </a:r>
            <a:r>
              <a:rPr lang="en-US" sz="1600" dirty="0"/>
              <a:t> </a:t>
            </a:r>
            <a:r>
              <a:rPr lang="en-US" sz="1600" dirty="0" err="1"/>
              <a:t>नए</a:t>
            </a:r>
            <a:r>
              <a:rPr lang="en-US" sz="1600" dirty="0"/>
              <a:t> </a:t>
            </a:r>
            <a:r>
              <a:rPr lang="en-US" sz="1600" dirty="0" err="1"/>
              <a:t>युग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टेक्नोलॉजी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अगली</a:t>
            </a:r>
            <a:r>
              <a:rPr lang="en-US" sz="1600" dirty="0"/>
              <a:t> </a:t>
            </a:r>
            <a:r>
              <a:rPr lang="en-US" sz="1600" dirty="0" err="1"/>
              <a:t>शताब्दी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सवाल</a:t>
            </a:r>
            <a:r>
              <a:rPr lang="en-US" sz="1600" dirty="0"/>
              <a:t> </a:t>
            </a:r>
            <a:r>
              <a:rPr lang="en-US" sz="1600" dirty="0" err="1"/>
              <a:t>उठा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वाकई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योग्य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422" y="4739481"/>
            <a:ext cx="23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लेकिन</a:t>
            </a:r>
            <a:r>
              <a:rPr lang="en-US" sz="1200" dirty="0"/>
              <a:t> </a:t>
            </a:r>
            <a:r>
              <a:rPr lang="en-US" sz="1200" dirty="0" err="1"/>
              <a:t>बुनियादी</a:t>
            </a:r>
            <a:r>
              <a:rPr lang="en-US" sz="1200" dirty="0"/>
              <a:t> </a:t>
            </a:r>
            <a:r>
              <a:rPr lang="en-US" sz="1200" dirty="0" err="1"/>
              <a:t>विज्ञान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विकास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महत्वपूर्ण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सकती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1377" y="7635081"/>
            <a:ext cx="1567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सो</a:t>
            </a:r>
            <a:r>
              <a:rPr lang="en-US" sz="1600" dirty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मेरे</a:t>
            </a:r>
            <a:r>
              <a:rPr lang="en-US" sz="1600" dirty="0" smtClean="0"/>
              <a:t> </a:t>
            </a:r>
            <a:r>
              <a:rPr lang="hi-IN" sz="1600" dirty="0" smtClean="0"/>
              <a:t>प्यारे</a:t>
            </a:r>
            <a:r>
              <a:rPr lang="en-US" sz="1600" dirty="0" smtClean="0"/>
              <a:t> </a:t>
            </a:r>
            <a:r>
              <a:rPr lang="hi-IN" sz="1600" dirty="0" smtClean="0"/>
              <a:t>मित्र</a:t>
            </a:r>
            <a:r>
              <a:rPr lang="hi-IN" sz="1600" dirty="0"/>
              <a:t>!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815806" y="5653881"/>
            <a:ext cx="1689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भगवान</a:t>
            </a:r>
            <a:r>
              <a:rPr lang="en-US" sz="1400" dirty="0"/>
              <a:t>  ...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/>
              <a:t>दिन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 </a:t>
            </a:r>
            <a:r>
              <a:rPr lang="en-US" sz="1400" dirty="0" err="1"/>
              <a:t>आज</a:t>
            </a:r>
            <a:r>
              <a:rPr lang="en-US" sz="14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89826" y="6946304"/>
            <a:ext cx="3273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विज्ञान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 smtClean="0"/>
              <a:t>ज़रूर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HP\Desktop\silence_barrier_empty 02.06.2020\silence_barrier_empty\vide_6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45" y="17463"/>
            <a:ext cx="7516813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05659"/>
            <a:ext cx="7516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आर्चीबाल्ड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सपना</a:t>
            </a:r>
            <a:r>
              <a:rPr lang="en-US" sz="2800" dirty="0">
                <a:solidFill>
                  <a:srgbClr val="FF0000"/>
                </a:solidFill>
              </a:rPr>
              <a:t> (ARCHIBALD’S DREAM)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5206" y="2377281"/>
            <a:ext cx="37560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6406" y="1554857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मिस्टर</a:t>
            </a:r>
            <a:r>
              <a:rPr lang="en-US" dirty="0"/>
              <a:t> </a:t>
            </a:r>
            <a:r>
              <a:rPr lang="en-US" dirty="0" err="1"/>
              <a:t>हिगिंस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आपने</a:t>
            </a:r>
            <a:r>
              <a:rPr lang="en-US" dirty="0" smtClean="0"/>
              <a:t> </a:t>
            </a:r>
            <a:r>
              <a:rPr lang="en-US" dirty="0" err="1"/>
              <a:t>दो</a:t>
            </a:r>
            <a:r>
              <a:rPr lang="en-US" dirty="0"/>
              <a:t> </a:t>
            </a:r>
            <a:r>
              <a:rPr lang="en-US" dirty="0" err="1"/>
              <a:t>सौ-मेगावॉट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विद्युत</a:t>
            </a:r>
            <a:r>
              <a:rPr lang="en-US" dirty="0"/>
              <a:t> </a:t>
            </a:r>
            <a:r>
              <a:rPr lang="en-US" dirty="0" err="1"/>
              <a:t>जनरेटर</a:t>
            </a:r>
            <a:r>
              <a:rPr lang="en-US" dirty="0"/>
              <a:t>, </a:t>
            </a:r>
            <a:r>
              <a:rPr lang="en-US" dirty="0" err="1"/>
              <a:t>दस-मेगावॉट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माइक्रोवेव</a:t>
            </a:r>
            <a:r>
              <a:rPr lang="en-US" dirty="0"/>
              <a:t> </a:t>
            </a:r>
            <a:r>
              <a:rPr lang="en-US" dirty="0" err="1"/>
              <a:t>स्रोत</a:t>
            </a:r>
            <a:r>
              <a:rPr lang="en-US" dirty="0"/>
              <a:t>, </a:t>
            </a:r>
            <a:r>
              <a:rPr lang="en-US" dirty="0" err="1"/>
              <a:t>सुपरकंडक्टिंग</a:t>
            </a:r>
            <a:r>
              <a:rPr lang="en-US" dirty="0"/>
              <a:t> </a:t>
            </a:r>
            <a:r>
              <a:rPr lang="en-US" dirty="0" err="1"/>
              <a:t>तार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रील</a:t>
            </a:r>
            <a:r>
              <a:rPr lang="en-US" dirty="0"/>
              <a:t>, </a:t>
            </a:r>
            <a:r>
              <a:rPr lang="en-US" dirty="0" err="1"/>
              <a:t>कुल</a:t>
            </a:r>
            <a:r>
              <a:rPr lang="en-US" dirty="0"/>
              <a:t> </a:t>
            </a:r>
            <a:r>
              <a:rPr lang="en-US" dirty="0" err="1"/>
              <a:t>वजन</a:t>
            </a:r>
            <a:r>
              <a:rPr lang="en-US" dirty="0"/>
              <a:t> </a:t>
            </a:r>
            <a:r>
              <a:rPr lang="en-US" dirty="0" err="1"/>
              <a:t>बीस</a:t>
            </a:r>
            <a:r>
              <a:rPr lang="en-US" dirty="0"/>
              <a:t> </a:t>
            </a:r>
            <a:r>
              <a:rPr lang="en-US" dirty="0" err="1"/>
              <a:t>टन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आर्डर</a:t>
            </a:r>
            <a:r>
              <a:rPr lang="en-US" dirty="0"/>
              <a:t> </a:t>
            </a:r>
            <a:r>
              <a:rPr lang="en-US" dirty="0" err="1"/>
              <a:t>दिया</a:t>
            </a:r>
            <a:r>
              <a:rPr lang="en-US" dirty="0"/>
              <a:t> </a:t>
            </a:r>
            <a:r>
              <a:rPr lang="en-US" dirty="0" err="1"/>
              <a:t>था</a:t>
            </a:r>
            <a:r>
              <a:rPr lang="en-US" dirty="0"/>
              <a:t> ...?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4609" y="3531443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!… </a:t>
            </a:r>
            <a:r>
              <a:rPr lang="en-US" sz="1600" dirty="0" err="1"/>
              <a:t>हाँ</a:t>
            </a:r>
            <a:r>
              <a:rPr lang="en-US" sz="16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2806" y="3669704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यहाँ</a:t>
            </a:r>
            <a:r>
              <a:rPr lang="en-US" sz="1400" dirty="0" smtClean="0"/>
              <a:t> </a:t>
            </a:r>
            <a:r>
              <a:rPr lang="en-US" sz="1400" dirty="0" err="1"/>
              <a:t>हस्ताक्षर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006" y="4739481"/>
            <a:ext cx="194071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फ्यूचरलेक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हम</a:t>
            </a:r>
            <a:r>
              <a:rPr lang="en-US" sz="1300" dirty="0" smtClean="0"/>
              <a:t> </a:t>
            </a:r>
            <a:r>
              <a:rPr lang="en-US" sz="1300" dirty="0" err="1"/>
              <a:t>आने</a:t>
            </a:r>
            <a:r>
              <a:rPr lang="en-US" sz="1300" dirty="0"/>
              <a:t> </a:t>
            </a:r>
            <a:r>
              <a:rPr lang="en-US" sz="1300" dirty="0" err="1"/>
              <a:t>वाले</a:t>
            </a:r>
            <a:r>
              <a:rPr lang="en-US" sz="1300" dirty="0"/>
              <a:t> </a:t>
            </a:r>
            <a:r>
              <a:rPr lang="en-US" sz="1300" dirty="0" err="1"/>
              <a:t>कल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को</a:t>
            </a:r>
            <a:r>
              <a:rPr lang="en-US" sz="1300" dirty="0" smtClean="0"/>
              <a:t> </a:t>
            </a:r>
            <a:r>
              <a:rPr lang="en-US" sz="1300" dirty="0" err="1"/>
              <a:t>आज</a:t>
            </a:r>
            <a:r>
              <a:rPr lang="en-US" sz="1300" dirty="0"/>
              <a:t> </a:t>
            </a:r>
            <a:r>
              <a:rPr lang="en-US" sz="1300" dirty="0" err="1"/>
              <a:t>बनाते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81075" y="5574704"/>
            <a:ext cx="641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जम्हाई</a:t>
            </a:r>
            <a:r>
              <a:rPr lang="en-US" sz="1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53806" y="6042084"/>
            <a:ext cx="1657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बड़ा</a:t>
            </a:r>
            <a:r>
              <a:rPr lang="en-US" sz="1600" dirty="0"/>
              <a:t> </a:t>
            </a:r>
            <a:r>
              <a:rPr lang="en-US" sz="1600" dirty="0" err="1"/>
              <a:t>गज़ब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सामान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आर्ची</a:t>
            </a:r>
            <a:r>
              <a:rPr lang="en-US" sz="1600" dirty="0"/>
              <a:t>!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कब</a:t>
            </a:r>
            <a:r>
              <a:rPr lang="en-US" sz="1600" dirty="0"/>
              <a:t> </a:t>
            </a:r>
            <a:r>
              <a:rPr lang="en-US" sz="1600" dirty="0" err="1"/>
              <a:t>शुरु</a:t>
            </a:r>
            <a:r>
              <a:rPr lang="en-US" sz="1600" dirty="0"/>
              <a:t> </a:t>
            </a:r>
            <a:r>
              <a:rPr lang="en-US" sz="1600" dirty="0" err="1"/>
              <a:t>करेंगे</a:t>
            </a:r>
            <a:r>
              <a:rPr lang="en-US" sz="16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5606" y="7964706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बड़ा</a:t>
            </a:r>
            <a:r>
              <a:rPr lang="en-US" sz="1600" dirty="0"/>
              <a:t> </a:t>
            </a:r>
            <a:r>
              <a:rPr lang="en-US" sz="1600" dirty="0" err="1"/>
              <a:t>अजीब</a:t>
            </a:r>
            <a:r>
              <a:rPr lang="en-US" sz="1600" dirty="0"/>
              <a:t> </a:t>
            </a:r>
            <a:r>
              <a:rPr lang="en-US" sz="1600" dirty="0" err="1"/>
              <a:t>ट्रक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, </a:t>
            </a:r>
            <a:r>
              <a:rPr lang="en-US" sz="1600" dirty="0" err="1"/>
              <a:t>टायरसियस</a:t>
            </a:r>
            <a:r>
              <a:rPr lang="en-US" sz="1600" dirty="0"/>
              <a:t>,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35817" y="7950061"/>
            <a:ext cx="2084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कभी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! </a:t>
            </a:r>
            <a:r>
              <a:rPr lang="en-US" sz="1400" dirty="0" err="1"/>
              <a:t>चलो</a:t>
            </a:r>
            <a:r>
              <a:rPr lang="en-US" sz="1400" dirty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2859" y="8559661"/>
            <a:ext cx="1537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चलो</a:t>
            </a:r>
            <a:r>
              <a:rPr lang="en-US" sz="1400" dirty="0" smtClean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मिलकर</a:t>
            </a:r>
            <a:r>
              <a:rPr lang="en-US" sz="1400" dirty="0"/>
              <a:t> </a:t>
            </a:r>
            <a:r>
              <a:rPr lang="en-US" sz="1400" dirty="0" err="1"/>
              <a:t>बनाते</a:t>
            </a:r>
            <a:r>
              <a:rPr lang="en-US" sz="1400" dirty="0"/>
              <a:t> </a:t>
            </a:r>
            <a:r>
              <a:rPr lang="en-US" sz="1400" dirty="0" err="1" smtClean="0"/>
              <a:t>हैं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HP\Desktop\silence_barrier_empty 02.06.2020\silence_barrier_empty\vide_6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27113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0406" y="9443283"/>
            <a:ext cx="2362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पतली</a:t>
            </a:r>
            <a:r>
              <a:rPr lang="en-US" sz="1400" dirty="0"/>
              <a:t> </a:t>
            </a:r>
            <a:r>
              <a:rPr lang="en-US" sz="1400" dirty="0" err="1"/>
              <a:t>सिरेमिक</a:t>
            </a:r>
            <a:r>
              <a:rPr lang="en-US" sz="1400" dirty="0"/>
              <a:t> </a:t>
            </a:r>
            <a:r>
              <a:rPr lang="en-US" sz="1400" dirty="0" err="1"/>
              <a:t>टाइलों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कवर</a:t>
            </a:r>
            <a:r>
              <a:rPr lang="en-US" sz="1400" dirty="0"/>
              <a:t> </a:t>
            </a:r>
            <a:r>
              <a:rPr lang="en-US" sz="1400" dirty="0" err="1"/>
              <a:t>करूंगा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9406" y="472281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आपका</a:t>
            </a:r>
            <a:r>
              <a:rPr lang="en-US" sz="1600" dirty="0"/>
              <a:t> </a:t>
            </a:r>
            <a:r>
              <a:rPr lang="en-US" sz="1600" dirty="0" err="1"/>
              <a:t>ऐरो-डायन</a:t>
            </a:r>
            <a:r>
              <a:rPr lang="en-US" sz="1600" dirty="0"/>
              <a:t> </a:t>
            </a:r>
            <a:r>
              <a:rPr lang="en-US" sz="1600" dirty="0" err="1"/>
              <a:t>इतना</a:t>
            </a:r>
            <a:r>
              <a:rPr lang="en-US" sz="1600" dirty="0"/>
              <a:t> </a:t>
            </a:r>
            <a:r>
              <a:rPr lang="en-US" sz="1600" dirty="0" err="1"/>
              <a:t>चपटा</a:t>
            </a:r>
            <a:r>
              <a:rPr lang="en-US" sz="1600" dirty="0"/>
              <a:t> </a:t>
            </a:r>
            <a:r>
              <a:rPr lang="en-US" sz="1600" dirty="0" err="1"/>
              <a:t>क्यों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196" y="2917884"/>
            <a:ext cx="3537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डी-कम्प्रेशन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नीचे</a:t>
            </a:r>
            <a:r>
              <a:rPr lang="en-US" sz="1600" dirty="0"/>
              <a:t> </a:t>
            </a:r>
            <a:r>
              <a:rPr lang="en-US" sz="1600" dirty="0" err="1"/>
              <a:t>कम्प्रेशन</a:t>
            </a:r>
            <a:r>
              <a:rPr lang="en-US" sz="1600" dirty="0"/>
              <a:t> </a:t>
            </a:r>
            <a:r>
              <a:rPr lang="en-US" sz="1600" dirty="0" err="1"/>
              <a:t>बनाऊंगा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508" y="4510881"/>
            <a:ext cx="3765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मैग्नेटिक</a:t>
            </a:r>
            <a:r>
              <a:rPr lang="en-US" sz="1600" dirty="0"/>
              <a:t> </a:t>
            </a:r>
            <a:r>
              <a:rPr lang="en-US" sz="1600" dirty="0" err="1"/>
              <a:t>फील्ड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देखें</a:t>
            </a:r>
            <a:r>
              <a:rPr lang="en-US" sz="1600" dirty="0"/>
              <a:t>. </a:t>
            </a:r>
            <a:r>
              <a:rPr lang="en-US" sz="1600" dirty="0" err="1"/>
              <a:t>सुपरकंडक्टिंग</a:t>
            </a:r>
            <a:r>
              <a:rPr lang="en-US" sz="1600" dirty="0"/>
              <a:t> </a:t>
            </a:r>
            <a:r>
              <a:rPr lang="en-US" sz="1600" dirty="0" err="1" smtClean="0"/>
              <a:t>वायर</a:t>
            </a:r>
            <a:r>
              <a:rPr lang="en-US" sz="1600" dirty="0" smtClean="0"/>
              <a:t> </a:t>
            </a:r>
            <a:r>
              <a:rPr lang="hi-IN" sz="1600" dirty="0"/>
              <a:t>(तार)</a:t>
            </a:r>
            <a:r>
              <a:rPr lang="en-US" sz="1600" dirty="0" smtClean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, </a:t>
            </a: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करंट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वैकल्पिक</a:t>
            </a:r>
            <a:r>
              <a:rPr lang="en-US" sz="1600" dirty="0"/>
              <a:t> </a:t>
            </a:r>
            <a:r>
              <a:rPr lang="en-US" sz="1600" dirty="0" err="1"/>
              <a:t>दिशाओं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बहा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122" y="6460958"/>
            <a:ext cx="28664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समानांतर</a:t>
            </a:r>
            <a:r>
              <a:rPr lang="en-US" sz="1500" dirty="0"/>
              <a:t>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करंट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उलट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406" y="4129881"/>
            <a:ext cx="3200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तरल</a:t>
            </a:r>
            <a:r>
              <a:rPr lang="en-US" sz="1500" dirty="0"/>
              <a:t> </a:t>
            </a:r>
            <a:r>
              <a:rPr lang="en-US" sz="1500" dirty="0" err="1"/>
              <a:t>हीलियम</a:t>
            </a:r>
            <a:r>
              <a:rPr lang="en-US" sz="1500" dirty="0"/>
              <a:t>, </a:t>
            </a:r>
            <a:r>
              <a:rPr lang="en-US" sz="1500" dirty="0" err="1"/>
              <a:t>तारों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तापमान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ठंडा</a:t>
            </a:r>
            <a:r>
              <a:rPr lang="en-US" sz="1500" dirty="0"/>
              <a:t> </a:t>
            </a:r>
            <a:r>
              <a:rPr lang="en-US" sz="1500" dirty="0" err="1"/>
              <a:t>करेगी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वेक्टर्स</a:t>
            </a:r>
            <a:r>
              <a:rPr lang="en-US" sz="1500" dirty="0"/>
              <a:t> </a:t>
            </a:r>
            <a:r>
              <a:rPr lang="en-US" sz="1500" dirty="0" err="1"/>
              <a:t>ड्राइंग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लंबवत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पाठक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इशारा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पाठक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1804" y="6568281"/>
            <a:ext cx="3756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चुंबकीय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मिलेगा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d </a:t>
            </a:r>
            <a:r>
              <a:rPr lang="en-US" sz="1500" dirty="0" err="1"/>
              <a:t>मिलीमीटर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उलटेगा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1541" y="7863681"/>
            <a:ext cx="37560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तार</a:t>
            </a:r>
            <a:r>
              <a:rPr lang="en-US" sz="1600" dirty="0" smtClean="0"/>
              <a:t>, </a:t>
            </a:r>
            <a:r>
              <a:rPr lang="en-US" sz="1600" dirty="0" err="1"/>
              <a:t>वाहन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मेरिडियन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साथ-साथ</a:t>
            </a:r>
            <a:r>
              <a:rPr lang="en-US" sz="1600" dirty="0"/>
              <a:t> </a:t>
            </a:r>
            <a:r>
              <a:rPr lang="en-US" sz="1600" dirty="0" err="1"/>
              <a:t>चलेंगे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HP\Desktop\silence_barrier_empty 02.06.2020\silence_barrier_empty\vide_6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" y="-7144"/>
            <a:ext cx="7516813" cy="106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21006" y="4053681"/>
            <a:ext cx="37560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006" y="472281"/>
            <a:ext cx="2514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टाइलों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इलेक्ट्रोड</a:t>
            </a:r>
            <a:r>
              <a:rPr lang="en-US" sz="1600" dirty="0"/>
              <a:t> </a:t>
            </a:r>
            <a:r>
              <a:rPr lang="en-US" sz="1600" dirty="0" err="1"/>
              <a:t>लगाऊंगा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मेरिडियन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सीध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होंगे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206" y="2751078"/>
            <a:ext cx="2604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इलेक्ट्रोड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ध्रुवों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अदला-बदली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-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पारिएटल</a:t>
            </a:r>
            <a:r>
              <a:rPr lang="en-US" sz="1600" dirty="0"/>
              <a:t> </a:t>
            </a:r>
            <a:r>
              <a:rPr lang="en-US" sz="1600" dirty="0" err="1"/>
              <a:t>एक्सेलरेटर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006" y="5269904"/>
            <a:ext cx="137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इलेक्ट्रोड्स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3207" y="6651684"/>
            <a:ext cx="1904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इससे</a:t>
            </a:r>
            <a:r>
              <a:rPr lang="en-US" sz="1600" dirty="0"/>
              <a:t> </a:t>
            </a:r>
            <a:r>
              <a:rPr lang="en-US" sz="1600" dirty="0" err="1"/>
              <a:t>उपकरण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चारों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बल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निर्माण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406" y="8328084"/>
            <a:ext cx="2680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तारों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इलेक्ट्रोडों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एक-साथ</a:t>
            </a:r>
            <a:r>
              <a:rPr lang="en-US" sz="1600" dirty="0"/>
              <a:t>,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करीब</a:t>
            </a:r>
            <a:r>
              <a:rPr lang="en-US" sz="1600" dirty="0"/>
              <a:t> </a:t>
            </a:r>
            <a:r>
              <a:rPr lang="en-US" sz="1600" dirty="0" err="1"/>
              <a:t>रख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, </a:t>
            </a:r>
            <a:r>
              <a:rPr lang="en-US" sz="1600" dirty="0" err="1"/>
              <a:t>जिसके</a:t>
            </a:r>
            <a:r>
              <a:rPr lang="en-US" sz="1600" dirty="0"/>
              <a:t> </a:t>
            </a:r>
            <a:r>
              <a:rPr lang="en-US" sz="1600" dirty="0" err="1"/>
              <a:t>कई</a:t>
            </a:r>
            <a:r>
              <a:rPr lang="en-US" sz="1600" dirty="0"/>
              <a:t> </a:t>
            </a:r>
            <a:r>
              <a:rPr lang="en-US" sz="1600" dirty="0" err="1"/>
              <a:t>फायदे</a:t>
            </a:r>
            <a:r>
              <a:rPr lang="en-US" sz="1600" dirty="0"/>
              <a:t> </a:t>
            </a:r>
            <a:r>
              <a:rPr lang="en-US" sz="1600" dirty="0" err="1"/>
              <a:t>होंगे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9606" y="4786630"/>
            <a:ext cx="1237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सुपर-कंडक्टिंग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err="1" smtClean="0">
                <a:solidFill>
                  <a:srgbClr val="FF0000"/>
                </a:solidFill>
              </a:rPr>
              <a:t>तार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2799" y="1833701"/>
            <a:ext cx="1495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सिरेमिक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इनसुलेटर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HP\Desktop\silence_barrier_empty 02.06.2020\silence_barrier_empty\vide_6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" y="3703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1206" y="8351421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यदि</a:t>
            </a:r>
            <a:r>
              <a:rPr lang="en-US" sz="1600" dirty="0" smtClean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इलेक्ट्रोडस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मिलीमीटर</a:t>
            </a:r>
            <a:r>
              <a:rPr lang="en-US" sz="1600" dirty="0"/>
              <a:t> </a:t>
            </a:r>
            <a:r>
              <a:rPr lang="en-US" sz="1600" dirty="0" err="1"/>
              <a:t>दूरी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रखते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हजार</a:t>
            </a:r>
            <a:r>
              <a:rPr lang="en-US" sz="1600" dirty="0"/>
              <a:t> </a:t>
            </a:r>
            <a:r>
              <a:rPr lang="en-US" sz="1600" dirty="0" err="1"/>
              <a:t>वोल्ट</a:t>
            </a:r>
            <a:r>
              <a:rPr lang="en-US" sz="1600" dirty="0"/>
              <a:t> </a:t>
            </a:r>
            <a:r>
              <a:rPr lang="en-US" sz="1600" dirty="0" err="1"/>
              <a:t>लगाते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परमाणुओं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इलेक्ट्रॉनस</a:t>
            </a:r>
            <a:r>
              <a:rPr lang="en-US" sz="1600" dirty="0"/>
              <a:t> </a:t>
            </a:r>
            <a:r>
              <a:rPr lang="en-US" sz="1600" dirty="0" err="1"/>
              <a:t>छीनने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पर्याप्त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मुक्त</a:t>
            </a:r>
            <a:r>
              <a:rPr lang="en-US" sz="1600" dirty="0"/>
              <a:t> </a:t>
            </a:r>
            <a:r>
              <a:rPr lang="en-US" sz="1600" dirty="0" err="1"/>
              <a:t>इलेक्ट्रॉन्स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करंट</a:t>
            </a:r>
            <a:r>
              <a:rPr lang="en-US" sz="1600" dirty="0"/>
              <a:t> </a:t>
            </a:r>
            <a:r>
              <a:rPr lang="en-US" sz="1600" dirty="0" err="1"/>
              <a:t>बहने</a:t>
            </a:r>
            <a:r>
              <a:rPr lang="en-US" sz="1600" dirty="0"/>
              <a:t> </a:t>
            </a:r>
            <a:r>
              <a:rPr lang="en-US" sz="1600" dirty="0" err="1"/>
              <a:t>लगेगा</a:t>
            </a:r>
            <a:r>
              <a:rPr lang="en-US" sz="1600" dirty="0"/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606" y="357391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इलेक्ट्रोड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लगने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वाले</a:t>
            </a:r>
            <a:r>
              <a:rPr lang="en-US" sz="1600" dirty="0" smtClean="0"/>
              <a:t> </a:t>
            </a:r>
            <a:r>
              <a:rPr lang="en-US" sz="1600" dirty="0" err="1"/>
              <a:t>वोल्टेज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नीचे</a:t>
            </a:r>
            <a:r>
              <a:rPr lang="en-US" sz="1600" dirty="0"/>
              <a:t> </a:t>
            </a:r>
            <a:r>
              <a:rPr lang="en-US" sz="1600" dirty="0" err="1"/>
              <a:t>रखता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9206" y="1223863"/>
            <a:ext cx="37560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दूसरा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आयतन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जिसमें</a:t>
            </a:r>
            <a:r>
              <a:rPr lang="en-US" sz="1600" dirty="0"/>
              <a:t> </a:t>
            </a:r>
            <a:r>
              <a:rPr lang="en-US" sz="1600" dirty="0" err="1"/>
              <a:t>चुंबकीय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बनता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व्यावहारिक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क्षेत्रफल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तारों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रिक्त</a:t>
            </a:r>
            <a:r>
              <a:rPr lang="en-US" sz="1600" dirty="0"/>
              <a:t> </a:t>
            </a:r>
            <a:r>
              <a:rPr lang="en-US" sz="1600" dirty="0" err="1"/>
              <a:t>स्थान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गुणनफल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0206" y="2706906"/>
            <a:ext cx="3532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तीसरा</a:t>
            </a:r>
            <a:r>
              <a:rPr lang="en-US" sz="1600" dirty="0"/>
              <a:t>, </a:t>
            </a:r>
            <a:r>
              <a:rPr lang="hi-IN" sz="1600" dirty="0"/>
              <a:t>कार्यवाही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पतली</a:t>
            </a:r>
            <a:r>
              <a:rPr lang="en-US" sz="1600" dirty="0"/>
              <a:t> </a:t>
            </a:r>
            <a:r>
              <a:rPr lang="en-US" sz="1600" dirty="0" err="1"/>
              <a:t>परत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आयनीकरण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केंद्रित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1887" y="3867527"/>
            <a:ext cx="2561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गैसीय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7407" y="4822884"/>
            <a:ext cx="2057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विद्युत-चुम्बकीय</a:t>
            </a:r>
            <a:r>
              <a:rPr lang="en-US" sz="1600" dirty="0"/>
              <a:t> </a:t>
            </a:r>
            <a:r>
              <a:rPr lang="en-US" sz="1600" dirty="0" err="1"/>
              <a:t>हेलीकाप्टर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8826" y="6641504"/>
            <a:ext cx="1099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दबाव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वितरण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9213" y="6270684"/>
            <a:ext cx="2794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पर्याप्त</a:t>
            </a:r>
            <a:r>
              <a:rPr lang="en-US" sz="1600" dirty="0"/>
              <a:t> </a:t>
            </a:r>
            <a:r>
              <a:rPr lang="en-US" sz="1600" dirty="0" err="1"/>
              <a:t>आयनीकरण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बचा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अर्थात</a:t>
            </a:r>
            <a:r>
              <a:rPr lang="en-US" sz="1600" dirty="0"/>
              <a:t>, </a:t>
            </a:r>
            <a:r>
              <a:rPr lang="en-US" sz="1600" dirty="0" err="1"/>
              <a:t>गैस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परत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पर्याप्त</a:t>
            </a:r>
            <a:r>
              <a:rPr lang="en-US" sz="1600" dirty="0"/>
              <a:t> </a:t>
            </a:r>
            <a:r>
              <a:rPr lang="en-US" sz="1600" dirty="0" err="1"/>
              <a:t>मुक्त</a:t>
            </a:r>
            <a:r>
              <a:rPr lang="en-US" sz="1600" dirty="0"/>
              <a:t> </a:t>
            </a:r>
            <a:r>
              <a:rPr lang="en-US" sz="1600" dirty="0" err="1"/>
              <a:t>इलेक्ट्रॉन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HP\Desktop\silence_barrier_empty 02.06.2020\silence_barrier_empty\vide_6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8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8565" y="484777"/>
            <a:ext cx="7547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आयनीकरण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समस्या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THE IONIZATION PROBLEM)</a:t>
            </a:r>
          </a:p>
        </p:txBody>
      </p:sp>
      <p:sp>
        <p:nvSpPr>
          <p:cNvPr id="4" name="Rectangle 3"/>
          <p:cNvSpPr/>
          <p:nvPr/>
        </p:nvSpPr>
        <p:spPr>
          <a:xfrm>
            <a:off x="8559006" y="1539081"/>
            <a:ext cx="37560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606" y="1996281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घटक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मुक्त</a:t>
            </a:r>
            <a:r>
              <a:rPr lang="en-US" sz="1600" dirty="0"/>
              <a:t> </a:t>
            </a:r>
            <a:r>
              <a:rPr lang="en-US" sz="1600" dirty="0" err="1"/>
              <a:t>इलेक्ट्रॉन</a:t>
            </a:r>
            <a:r>
              <a:rPr lang="en-US" sz="1600" dirty="0"/>
              <a:t> </a:t>
            </a:r>
            <a:r>
              <a:rPr lang="en-US" sz="1600" dirty="0" err="1"/>
              <a:t>प्रदान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ऑक्सीजन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नाइट्रोजन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नाइट्रस</a:t>
            </a:r>
            <a:r>
              <a:rPr lang="en-US" sz="1600" dirty="0"/>
              <a:t> </a:t>
            </a:r>
            <a:r>
              <a:rPr lang="en-US" sz="1600" dirty="0" err="1"/>
              <a:t>ऑक्साइड</a:t>
            </a:r>
            <a:r>
              <a:rPr lang="en-US" sz="1600" dirty="0"/>
              <a:t> (NO)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सरलतम</a:t>
            </a:r>
            <a:r>
              <a:rPr lang="en-US" sz="1600" dirty="0"/>
              <a:t> </a:t>
            </a:r>
            <a:r>
              <a:rPr lang="en-US" sz="1600" dirty="0" err="1"/>
              <a:t>उपाय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ऐसे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समृद्ध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जिसमें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मुक्त</a:t>
            </a:r>
            <a:r>
              <a:rPr lang="en-US" sz="1600" dirty="0"/>
              <a:t> </a:t>
            </a:r>
            <a:r>
              <a:rPr lang="en-US" sz="1600" dirty="0" err="1"/>
              <a:t>इलेक्ट्रॉन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फेंकने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क्षमता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सीज़ियम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सोडियम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007" y="3520281"/>
            <a:ext cx="2666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सिरेमिक</a:t>
            </a:r>
            <a:r>
              <a:rPr lang="en-US" sz="1600" dirty="0"/>
              <a:t> </a:t>
            </a:r>
            <a:r>
              <a:rPr lang="en-US" sz="1600" dirty="0" err="1"/>
              <a:t>कवर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छेदों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माध्यम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डालते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उड़ान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दौरान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मात्रा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सीज़ियम</a:t>
            </a:r>
            <a:r>
              <a:rPr lang="en-US" sz="1600" dirty="0"/>
              <a:t> </a:t>
            </a:r>
            <a:r>
              <a:rPr lang="en-US" sz="1600" dirty="0" err="1"/>
              <a:t>वाष्प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उत्सर्जन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 rot="772300">
            <a:off x="229308" y="5500140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सीज़ियम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6111081"/>
            <a:ext cx="26154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आर्ची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जनरेटर</a:t>
            </a:r>
            <a:r>
              <a:rPr lang="en-US" sz="1500" dirty="0"/>
              <a:t> </a:t>
            </a:r>
            <a:r>
              <a:rPr lang="en-US" sz="1500" dirty="0" err="1"/>
              <a:t>मिला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आसपास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हवा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उच्च</a:t>
            </a:r>
            <a:r>
              <a:rPr lang="en-US" sz="1500" dirty="0"/>
              <a:t> </a:t>
            </a:r>
            <a:r>
              <a:rPr lang="en-US" sz="1500" dirty="0" err="1"/>
              <a:t>आवृत्ति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अल्टेरनेटिंग</a:t>
            </a:r>
            <a:r>
              <a:rPr lang="en-US" sz="1500" dirty="0"/>
              <a:t> </a:t>
            </a:r>
            <a:r>
              <a:rPr lang="en-US" sz="1500" dirty="0" err="1"/>
              <a:t>विद्युत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endParaRPr lang="en-US" sz="1500" dirty="0" smtClean="0"/>
          </a:p>
          <a:p>
            <a:r>
              <a:rPr lang="en-US" sz="1500" dirty="0" smtClean="0"/>
              <a:t>(</a:t>
            </a:r>
            <a:r>
              <a:rPr lang="en-US" sz="1500" dirty="0" err="1"/>
              <a:t>तीन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मेगाहर्ट्ज</a:t>
            </a:r>
            <a:r>
              <a:rPr lang="en-US" sz="1500" dirty="0"/>
              <a:t>़)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उत्पादन</a:t>
            </a:r>
            <a:r>
              <a:rPr lang="en-US" sz="1500" dirty="0"/>
              <a:t> </a:t>
            </a:r>
            <a:r>
              <a:rPr lang="en-US" sz="1500" dirty="0" err="1" smtClean="0"/>
              <a:t>कर</a:t>
            </a:r>
            <a:r>
              <a:rPr lang="en-US" sz="1500" dirty="0" smtClean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9781" y="8701881"/>
            <a:ext cx="37560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आसपास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परत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ये</a:t>
            </a:r>
            <a:r>
              <a:rPr lang="en-US" sz="1600" dirty="0"/>
              <a:t> </a:t>
            </a:r>
            <a:r>
              <a:rPr lang="en-US" sz="1600" dirty="0" err="1"/>
              <a:t>माइक्रोवेव</a:t>
            </a:r>
            <a:r>
              <a:rPr lang="en-US" sz="1600" dirty="0"/>
              <a:t> </a:t>
            </a:r>
            <a:r>
              <a:rPr lang="en-US" sz="1600" dirty="0" err="1"/>
              <a:t>तेजी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अवशोषित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मुक्त</a:t>
            </a:r>
            <a:r>
              <a:rPr lang="en-US" sz="1600" dirty="0"/>
              <a:t> </a:t>
            </a:r>
            <a:r>
              <a:rPr lang="en-US" sz="1600" dirty="0" err="1"/>
              <a:t>इलेक्ट्रॉनों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उत्पादन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HP\Desktop\silence_barrier_empty 02.06.2020\silence_barrier_empty\vide_6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5753" y="7007116"/>
            <a:ext cx="2438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लैंडिंग-गियर</a:t>
            </a:r>
            <a:r>
              <a:rPr lang="en-US" sz="1500" dirty="0" smtClean="0"/>
              <a:t> </a:t>
            </a:r>
            <a:r>
              <a:rPr lang="en-US" sz="1500" dirty="0" err="1"/>
              <a:t>उठाओ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320486" y="472281"/>
            <a:ext cx="1075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प्लाज्मा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परत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1777206" y="472281"/>
            <a:ext cx="105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गैस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एक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अणु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का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पथ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6759" y="1266923"/>
            <a:ext cx="910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आयनीकरण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2248" y="2068016"/>
            <a:ext cx="2095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डी-आयनीकरण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के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साथ-साथ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प्रकाश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उत्सर्जन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29806" y="319881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आंतरिक</a:t>
            </a:r>
            <a:r>
              <a:rPr lang="en-US" sz="1500" dirty="0"/>
              <a:t> </a:t>
            </a:r>
            <a:r>
              <a:rPr lang="en-US" sz="1500" dirty="0" err="1"/>
              <a:t>टेलीविज़न</a:t>
            </a:r>
            <a:r>
              <a:rPr lang="en-US" sz="1500" dirty="0"/>
              <a:t> </a:t>
            </a:r>
            <a:r>
              <a:rPr lang="en-US" sz="1500" dirty="0" err="1"/>
              <a:t>सर्किट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वितरित</a:t>
            </a:r>
            <a:r>
              <a:rPr lang="en-US" sz="1500" dirty="0"/>
              <a:t> </a:t>
            </a:r>
            <a:r>
              <a:rPr lang="en-US" sz="1500" dirty="0" err="1"/>
              <a:t>माइक्रो-कैमरों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,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अच्छे</a:t>
            </a:r>
            <a:r>
              <a:rPr lang="en-US" sz="1500" dirty="0"/>
              <a:t> </a:t>
            </a:r>
            <a:r>
              <a:rPr lang="en-US" sz="1500" dirty="0" err="1"/>
              <a:t>दृश्य</a:t>
            </a:r>
            <a:r>
              <a:rPr lang="en-US" sz="1500" dirty="0"/>
              <a:t> </a:t>
            </a:r>
            <a:r>
              <a:rPr lang="en-US" sz="1500" dirty="0" err="1"/>
              <a:t>दिखाएगा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11006" y="1777861"/>
            <a:ext cx="1988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दस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गिनती</a:t>
            </a:r>
            <a:r>
              <a:rPr lang="en-US" sz="1400" dirty="0"/>
              <a:t> </a:t>
            </a:r>
            <a:r>
              <a:rPr lang="hi-IN" sz="1400" dirty="0"/>
              <a:t>गिनो </a:t>
            </a:r>
            <a:r>
              <a:rPr lang="en-US" sz="1400" dirty="0" smtClean="0"/>
              <a:t>...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616565" y="2968516"/>
            <a:ext cx="16658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उपकरण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926" y="3654316"/>
            <a:ext cx="11528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आयनीकरण</a:t>
            </a:r>
            <a:r>
              <a:rPr lang="en-US" sz="15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9440" y="5252283"/>
            <a:ext cx="1683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चमकदार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 </a:t>
            </a:r>
            <a:r>
              <a:rPr lang="en-US" sz="1500" dirty="0" err="1"/>
              <a:t>लाल</a:t>
            </a:r>
            <a:r>
              <a:rPr lang="en-US" sz="1500" dirty="0"/>
              <a:t> </a:t>
            </a:r>
            <a:r>
              <a:rPr lang="en-US" sz="1500" dirty="0" err="1"/>
              <a:t>रंग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....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0732" y="3652083"/>
            <a:ext cx="22916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ज़रा</a:t>
            </a:r>
            <a:r>
              <a:rPr lang="en-US" sz="1500" dirty="0" smtClean="0"/>
              <a:t> </a:t>
            </a:r>
            <a:r>
              <a:rPr lang="hi-IN" sz="1500" dirty="0" smtClean="0"/>
              <a:t>उनको</a:t>
            </a:r>
            <a:r>
              <a:rPr lang="en-US" sz="1500" dirty="0" smtClean="0"/>
              <a:t> </a:t>
            </a:r>
            <a:r>
              <a:rPr lang="hi-IN" sz="1500" dirty="0" smtClean="0"/>
              <a:t>देखो</a:t>
            </a:r>
            <a:r>
              <a:rPr lang="hi-IN" sz="1500" dirty="0"/>
              <a:t>!</a:t>
            </a:r>
            <a:r>
              <a:rPr lang="en-US" sz="1500" dirty="0" smtClean="0"/>
              <a:t>! </a:t>
            </a:r>
            <a:r>
              <a:rPr lang="en-US" sz="1500" dirty="0" err="1"/>
              <a:t>लेनी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hi-IN" sz="1500" dirty="0" smtClean="0"/>
              <a:t>दोस्तों</a:t>
            </a:r>
            <a:r>
              <a:rPr lang="en-US" sz="1500" dirty="0" smtClean="0"/>
              <a:t> </a:t>
            </a:r>
            <a:r>
              <a:rPr lang="hi-IN" sz="1500" dirty="0" smtClean="0"/>
              <a:t>को</a:t>
            </a:r>
            <a:r>
              <a:rPr lang="en-US" sz="1500" dirty="0" smtClean="0"/>
              <a:t>,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3407" y="4411851"/>
            <a:ext cx="1447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माइक्रोवेव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देखना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9606" y="6415881"/>
            <a:ext cx="472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जितनी</a:t>
            </a:r>
            <a:r>
              <a:rPr lang="en-US" sz="1400" dirty="0"/>
              <a:t> </a:t>
            </a:r>
            <a:r>
              <a:rPr lang="en-US" sz="1400" dirty="0" err="1"/>
              <a:t>जल्दी</a:t>
            </a:r>
            <a:r>
              <a:rPr lang="en-US" sz="1400" dirty="0"/>
              <a:t> </a:t>
            </a:r>
            <a:r>
              <a:rPr lang="en-US" sz="1400" dirty="0" err="1" smtClean="0"/>
              <a:t>बाहर</a:t>
            </a:r>
            <a:r>
              <a:rPr lang="en-US" sz="1400" dirty="0" smtClean="0"/>
              <a:t> </a:t>
            </a:r>
            <a:r>
              <a:rPr lang="en-US" sz="1400" dirty="0" err="1"/>
              <a:t>निकलें</a:t>
            </a:r>
            <a:r>
              <a:rPr lang="en-US" sz="1400" dirty="0"/>
              <a:t> </a:t>
            </a:r>
            <a:r>
              <a:rPr lang="en-US" sz="1400" dirty="0" err="1"/>
              <a:t>उतना</a:t>
            </a:r>
            <a:r>
              <a:rPr lang="en-US" sz="1400" dirty="0"/>
              <a:t> </a:t>
            </a:r>
            <a:r>
              <a:rPr lang="hi-IN" sz="1400" dirty="0" smtClean="0"/>
              <a:t>ही</a:t>
            </a:r>
            <a:r>
              <a:rPr lang="en-US" sz="1400" dirty="0" smtClean="0"/>
              <a:t> </a:t>
            </a:r>
            <a:r>
              <a:rPr lang="hi-IN" sz="1400" dirty="0" smtClean="0"/>
              <a:t>अच्छा</a:t>
            </a:r>
            <a:r>
              <a:rPr lang="en-US" sz="1400" dirty="0" smtClean="0"/>
              <a:t> </a:t>
            </a:r>
            <a:r>
              <a:rPr lang="hi-IN" sz="1400" dirty="0" smtClean="0"/>
              <a:t>होगा</a:t>
            </a:r>
            <a:r>
              <a:rPr lang="en-US" sz="1400" dirty="0" smtClean="0"/>
              <a:t>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HP\Desktop\silence_barrier_empty 02.06.2020\silence_barrier_empty\vide_6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" y="-1"/>
            <a:ext cx="7516812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63806" y="3672681"/>
            <a:ext cx="37560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406" y="319881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बाप</a:t>
            </a:r>
            <a:r>
              <a:rPr lang="en-US" sz="1400" dirty="0"/>
              <a:t> </a:t>
            </a:r>
            <a:r>
              <a:rPr lang="en-US" sz="1400" dirty="0" err="1"/>
              <a:t>रे</a:t>
            </a:r>
            <a:r>
              <a:rPr lang="en-US" sz="1400" dirty="0"/>
              <a:t>!…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हेलिकॉप्टर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उड़ता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687" y="2476817"/>
            <a:ext cx="2299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सिवाय</a:t>
            </a:r>
            <a:r>
              <a:rPr lang="en-US" sz="1400" dirty="0"/>
              <a:t> </a:t>
            </a:r>
            <a:r>
              <a:rPr lang="en-US" sz="1400" dirty="0" err="1"/>
              <a:t>इसके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रोटर</a:t>
            </a:r>
            <a:r>
              <a:rPr lang="en-US" sz="1400" dirty="0"/>
              <a:t> </a:t>
            </a:r>
            <a:r>
              <a:rPr lang="en-US" sz="1400" dirty="0" err="1"/>
              <a:t>ब्लेड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कोण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बदलने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बजाय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आप</a:t>
            </a:r>
            <a:r>
              <a:rPr lang="en-US" sz="1400" dirty="0" smtClean="0"/>
              <a:t> </a:t>
            </a:r>
            <a:r>
              <a:rPr lang="en-US" sz="1400" dirty="0" err="1"/>
              <a:t>करंट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बदलते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092" y="600543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8181" y="3773706"/>
            <a:ext cx="37560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इन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देखो</a:t>
            </a:r>
            <a:r>
              <a:rPr lang="en-US" sz="1600" dirty="0"/>
              <a:t>! </a:t>
            </a:r>
            <a:r>
              <a:rPr lang="en-US" sz="1600" dirty="0" err="1"/>
              <a:t>उनको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 smtClean="0"/>
              <a:t>?</a:t>
            </a:r>
            <a:br>
              <a:rPr lang="en-US" sz="1600" dirty="0" smtClean="0"/>
            </a:br>
            <a:r>
              <a:rPr lang="en-US" sz="1600" dirty="0" err="1" smtClean="0"/>
              <a:t>लगता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उन्होंने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राक्षस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4434" y="8778081"/>
            <a:ext cx="2397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बड़ा</a:t>
            </a:r>
            <a:r>
              <a:rPr lang="en-US" sz="1600" dirty="0"/>
              <a:t> </a:t>
            </a:r>
            <a:r>
              <a:rPr lang="en-US" sz="1600" dirty="0" err="1"/>
              <a:t>अजीब</a:t>
            </a:r>
            <a:r>
              <a:rPr lang="en-US" sz="1600" dirty="0"/>
              <a:t> </a:t>
            </a:r>
            <a:r>
              <a:rPr lang="hi-IN" sz="1600" dirty="0" smtClean="0"/>
              <a:t>माहौल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/>
              <a:t>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वे</a:t>
            </a:r>
            <a:r>
              <a:rPr lang="en-US" sz="1600" dirty="0" smtClean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मदहोश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HP\Desktop\silence_barrier_empty 02.06.2020\silence_barrier_empty\vide_6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16412" y="7025481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सबसे</a:t>
            </a:r>
            <a:r>
              <a:rPr lang="en-US" sz="1600" dirty="0" smtClean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हमने</a:t>
            </a:r>
            <a:r>
              <a:rPr lang="en-US" sz="1600" dirty="0"/>
              <a:t> </a:t>
            </a:r>
            <a:r>
              <a:rPr lang="en-US" sz="1600" dirty="0" err="1"/>
              <a:t>ध्वनि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अवरोध</a:t>
            </a:r>
            <a:r>
              <a:rPr lang="en-US" sz="1600" dirty="0"/>
              <a:t>…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ऊष्मा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अवरोध</a:t>
            </a:r>
            <a:r>
              <a:rPr lang="en-US" sz="1600" dirty="0"/>
              <a:t>…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हमने</a:t>
            </a:r>
            <a:r>
              <a:rPr lang="en-US" sz="1600" dirty="0"/>
              <a:t> </a:t>
            </a:r>
            <a:r>
              <a:rPr lang="en-US" sz="1600" dirty="0" err="1"/>
              <a:t>तोड़ा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650" y="396081"/>
            <a:ext cx="335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MHD</a:t>
            </a:r>
            <a:r>
              <a:rPr lang="en-US" sz="1500" dirty="0"/>
              <a:t> </a:t>
            </a:r>
            <a:r>
              <a:rPr lang="en-US" sz="1500" dirty="0" err="1"/>
              <a:t>ऐरो-डायन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रास्ते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अग्रसर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सीज़ियम</a:t>
            </a:r>
            <a:r>
              <a:rPr lang="en-US" sz="1500" dirty="0"/>
              <a:t> </a:t>
            </a:r>
            <a:r>
              <a:rPr lang="en-US" sz="1500" dirty="0" err="1"/>
              <a:t>वाष्प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उज्ज्वल</a:t>
            </a:r>
            <a:r>
              <a:rPr lang="en-US" sz="1500" dirty="0"/>
              <a:t> </a:t>
            </a:r>
            <a:r>
              <a:rPr lang="en-US" sz="1500" dirty="0" err="1"/>
              <a:t>निशान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छोड</a:t>
            </a:r>
            <a:r>
              <a:rPr lang="en-US" sz="1500" dirty="0"/>
              <a:t>़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7748" y="404396"/>
            <a:ext cx="1277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अंगारों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ढेर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0212" y="2325906"/>
            <a:ext cx="289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शक्ति</a:t>
            </a:r>
            <a:r>
              <a:rPr lang="en-US" sz="1600" dirty="0"/>
              <a:t> </a:t>
            </a:r>
            <a:r>
              <a:rPr lang="en-US" sz="1600" dirty="0" err="1"/>
              <a:t>बढ़ाने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शूटिंग</a:t>
            </a:r>
            <a:r>
              <a:rPr lang="en-US" sz="1600" dirty="0"/>
              <a:t> </a:t>
            </a:r>
            <a:r>
              <a:rPr lang="en-US" sz="1600" dirty="0" err="1"/>
              <a:t>स्टार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बढ़ती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25006" y="4929118"/>
            <a:ext cx="265761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err="1"/>
              <a:t>वाह</a:t>
            </a:r>
            <a:r>
              <a:rPr lang="en-US" sz="1700" dirty="0"/>
              <a:t>, </a:t>
            </a:r>
            <a:r>
              <a:rPr lang="en-US" sz="1700" dirty="0" err="1"/>
              <a:t>गज़ब</a:t>
            </a:r>
            <a:r>
              <a:rPr lang="en-US" sz="1700" dirty="0"/>
              <a:t>! </a:t>
            </a:r>
            <a:r>
              <a:rPr lang="en-US" sz="1700" dirty="0" err="1"/>
              <a:t>हम</a:t>
            </a:r>
            <a:r>
              <a:rPr lang="en-US" sz="1700" dirty="0"/>
              <a:t> </a:t>
            </a:r>
            <a:r>
              <a:rPr lang="en-US" sz="1700" dirty="0" err="1"/>
              <a:t>ध्वनि</a:t>
            </a:r>
            <a:r>
              <a:rPr lang="en-US" sz="1700" dirty="0"/>
              <a:t> </a:t>
            </a:r>
            <a:r>
              <a:rPr lang="en-US" sz="1700" dirty="0" err="1"/>
              <a:t>की</a:t>
            </a:r>
            <a:r>
              <a:rPr lang="en-US" sz="1700" dirty="0"/>
              <a:t> </a:t>
            </a:r>
            <a:r>
              <a:rPr lang="en-US" sz="1700" dirty="0" err="1"/>
              <a:t>स्पीड</a:t>
            </a:r>
            <a:r>
              <a:rPr lang="en-US" sz="1700" dirty="0"/>
              <a:t> </a:t>
            </a:r>
            <a:r>
              <a:rPr lang="en-US" sz="1700" dirty="0" err="1"/>
              <a:t>से</a:t>
            </a:r>
            <a:r>
              <a:rPr lang="en-US" sz="1700" dirty="0"/>
              <a:t> </a:t>
            </a:r>
            <a:r>
              <a:rPr lang="en-US" sz="1700" dirty="0" err="1"/>
              <a:t>कम-से-कम</a:t>
            </a:r>
            <a:r>
              <a:rPr lang="en-US" sz="1700" dirty="0"/>
              <a:t> </a:t>
            </a:r>
            <a:r>
              <a:rPr lang="en-US" sz="1700" dirty="0" err="1"/>
              <a:t>चार</a:t>
            </a:r>
            <a:r>
              <a:rPr lang="en-US" sz="1700" dirty="0"/>
              <a:t> </a:t>
            </a:r>
            <a:r>
              <a:rPr lang="en-US" sz="1700" dirty="0" err="1" smtClean="0"/>
              <a:t>गुना</a:t>
            </a:r>
            <a:r>
              <a:rPr lang="en-US" sz="1700" dirty="0" smtClean="0"/>
              <a:t> </a:t>
            </a:r>
            <a:r>
              <a:rPr lang="hi-IN" sz="1700" dirty="0" smtClean="0"/>
              <a:t>अधिक</a:t>
            </a:r>
            <a:r>
              <a:rPr lang="en-US" sz="1700" dirty="0" smtClean="0"/>
              <a:t> </a:t>
            </a:r>
            <a:r>
              <a:rPr lang="en-US" sz="1700" dirty="0" err="1"/>
              <a:t>तेजी</a:t>
            </a:r>
            <a:r>
              <a:rPr lang="en-US" sz="1700" dirty="0"/>
              <a:t> </a:t>
            </a:r>
            <a:r>
              <a:rPr lang="en-US" sz="1700" dirty="0" err="1"/>
              <a:t>से</a:t>
            </a:r>
            <a:r>
              <a:rPr lang="en-US" sz="1700" dirty="0"/>
              <a:t> </a:t>
            </a:r>
            <a:r>
              <a:rPr lang="en-US" sz="1700" dirty="0" err="1"/>
              <a:t>जा</a:t>
            </a:r>
            <a:r>
              <a:rPr lang="en-US" sz="1700" dirty="0"/>
              <a:t> </a:t>
            </a:r>
            <a:r>
              <a:rPr lang="en-US" sz="1700" dirty="0" err="1"/>
              <a:t>रहे</a:t>
            </a:r>
            <a:r>
              <a:rPr lang="en-US" sz="1700" dirty="0"/>
              <a:t> </a:t>
            </a:r>
            <a:r>
              <a:rPr lang="en-US" sz="1700" dirty="0" err="1"/>
              <a:t>हैं</a:t>
            </a:r>
            <a:r>
              <a:rPr lang="en-US" sz="17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650" y="7025481"/>
            <a:ext cx="3048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आर्ची</a:t>
            </a:r>
            <a:r>
              <a:rPr lang="en-US" sz="1500" dirty="0"/>
              <a:t> ... </a:t>
            </a:r>
            <a:r>
              <a:rPr lang="en-US" sz="1500" dirty="0" err="1"/>
              <a:t>चूंकि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गैस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प्रवाह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नियंत्रित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अशांति</a:t>
            </a:r>
            <a:r>
              <a:rPr lang="en-US" sz="1500" dirty="0"/>
              <a:t> (</a:t>
            </a:r>
            <a:r>
              <a:rPr lang="en-US" sz="1500" dirty="0" err="1"/>
              <a:t>टर्बुलेन्स</a:t>
            </a:r>
            <a:r>
              <a:rPr lang="en-US" sz="1500" dirty="0"/>
              <a:t>)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शॉकवेव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उड</a:t>
            </a:r>
            <a:r>
              <a:rPr lang="en-US" sz="1500" dirty="0"/>
              <a:t>़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न?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9106" y="8607315"/>
            <a:ext cx="11945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0654" y="9235280"/>
            <a:ext cx="18630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...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 smtClean="0"/>
              <a:t>शोर</a:t>
            </a:r>
            <a:r>
              <a:rPr lang="en-US" sz="1500" dirty="0" smtClean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silence_barrier_empty 02.06.2020\silence_barrier_empty\vide_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" y="3049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06" y="243681"/>
            <a:ext cx="7512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ह्यूगोनियोट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संबंध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>
                <a:solidFill>
                  <a:srgbClr val="FF0000"/>
                </a:solidFill>
              </a:rPr>
              <a:t>HUGONOIT’S</a:t>
            </a:r>
            <a:r>
              <a:rPr lang="en-US" sz="3200" dirty="0">
                <a:solidFill>
                  <a:srgbClr val="FF0000"/>
                </a:solidFill>
              </a:rPr>
              <a:t> RELATION)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594" y="10055116"/>
            <a:ext cx="43926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r>
              <a:rPr lang="en-US" sz="1500" dirty="0" err="1"/>
              <a:t>इसी</a:t>
            </a:r>
            <a:r>
              <a:rPr lang="en-US" sz="1500" dirty="0"/>
              <a:t> </a:t>
            </a:r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 </a:t>
            </a:r>
            <a:r>
              <a:rPr lang="en-US" sz="1500" dirty="0" err="1"/>
              <a:t>पुस्तक</a:t>
            </a:r>
            <a:r>
              <a:rPr lang="en-US" sz="1500" dirty="0"/>
              <a:t> "</a:t>
            </a:r>
            <a:r>
              <a:rPr lang="en-US" sz="1500" dirty="0" err="1"/>
              <a:t>फ्लाइट</a:t>
            </a:r>
            <a:r>
              <a:rPr lang="en-US" sz="1500" dirty="0"/>
              <a:t> </a:t>
            </a:r>
            <a:r>
              <a:rPr lang="en-US" sz="1500" dirty="0" err="1"/>
              <a:t>ऑफ़</a:t>
            </a:r>
            <a:r>
              <a:rPr lang="en-US" sz="1500" dirty="0"/>
              <a:t> </a:t>
            </a:r>
            <a:r>
              <a:rPr lang="en-US" sz="1500" dirty="0" err="1"/>
              <a:t>फैंसी</a:t>
            </a:r>
            <a:r>
              <a:rPr lang="en-US" sz="1500" dirty="0"/>
              <a:t>".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3006" y="1462881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धीरे-धीरे</a:t>
            </a:r>
            <a:r>
              <a:rPr lang="en-US" sz="1600" dirty="0"/>
              <a:t> V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चलाऊंगा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 smtClean="0"/>
              <a:t>तरंगों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तुलना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hi-IN" sz="1600" dirty="0" smtClean="0"/>
              <a:t>संकुचन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धकेलूँगा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7406" y="2682081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कनवर्जेंट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जल-स्तर</a:t>
            </a:r>
            <a:r>
              <a:rPr lang="en-US" sz="1600" dirty="0"/>
              <a:t> </a:t>
            </a:r>
            <a:r>
              <a:rPr lang="en-US" sz="1600" dirty="0" err="1"/>
              <a:t>लगभग</a:t>
            </a:r>
            <a:r>
              <a:rPr lang="en-US" sz="1600" dirty="0"/>
              <a:t> </a:t>
            </a:r>
            <a:r>
              <a:rPr lang="en-US" sz="1600" dirty="0" err="1"/>
              <a:t>निश्चित</a:t>
            </a:r>
            <a:r>
              <a:rPr lang="en-US" sz="1600" dirty="0"/>
              <a:t> </a:t>
            </a:r>
            <a:r>
              <a:rPr lang="en-US" sz="1600" dirty="0" err="1"/>
              <a:t>रहता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, </a:t>
            </a:r>
            <a:r>
              <a:rPr lang="en-US" sz="1600" dirty="0" err="1"/>
              <a:t>त्वरण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5118" y="3658082"/>
            <a:ext cx="47894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नदी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उतार</a:t>
            </a:r>
            <a:r>
              <a:rPr lang="en-US" sz="1500" dirty="0"/>
              <a:t> </a:t>
            </a:r>
            <a:r>
              <a:rPr lang="hi-IN" sz="1500" dirty="0" smtClean="0"/>
              <a:t>की</a:t>
            </a:r>
            <a:r>
              <a:rPr lang="en-US" sz="1500" dirty="0" smtClean="0"/>
              <a:t> </a:t>
            </a:r>
            <a:r>
              <a:rPr lang="hi-IN" sz="1500" dirty="0" smtClean="0"/>
              <a:t>तरह</a:t>
            </a:r>
            <a:r>
              <a:rPr lang="en-US" sz="1500" dirty="0" smtClean="0"/>
              <a:t> </a:t>
            </a:r>
            <a:r>
              <a:rPr lang="en-US" sz="1500" dirty="0" err="1" smtClean="0"/>
              <a:t>पानी</a:t>
            </a:r>
            <a:r>
              <a:rPr lang="en-US" sz="1500" dirty="0" smtClean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तेज़ी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7981" y="4321497"/>
            <a:ext cx="3756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न?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999" y="4975522"/>
            <a:ext cx="2103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 V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चलाऊंगा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सतही</a:t>
            </a:r>
            <a:r>
              <a:rPr lang="en-US" sz="1600" dirty="0"/>
              <a:t> </a:t>
            </a:r>
            <a:r>
              <a:rPr lang="en-US" sz="1600" dirty="0" err="1"/>
              <a:t>लहरों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तुलना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तेज़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6864" y="4815681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कितने</a:t>
            </a:r>
            <a:r>
              <a:rPr lang="en-US" sz="1400" dirty="0"/>
              <a:t> </a:t>
            </a:r>
            <a:r>
              <a:rPr lang="en-US" sz="1400" dirty="0" err="1"/>
              <a:t>ऊबाऊ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9406" y="6697851"/>
            <a:ext cx="30940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प्रवेश</a:t>
            </a:r>
            <a:r>
              <a:rPr lang="en-US" sz="1500" dirty="0"/>
              <a:t> </a:t>
            </a:r>
            <a:r>
              <a:rPr lang="en-US" sz="1500" dirty="0" err="1"/>
              <a:t>द्वार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ढेर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बनाती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जल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बढ़ता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द्रव</a:t>
            </a:r>
            <a:r>
              <a:rPr lang="en-US" sz="1500" dirty="0"/>
              <a:t> </a:t>
            </a:r>
            <a:r>
              <a:rPr lang="hi-IN" sz="1500" dirty="0"/>
              <a:t>अत्वरित</a:t>
            </a:r>
            <a:r>
              <a:rPr lang="en-US" sz="1500" dirty="0" smtClean="0"/>
              <a:t> </a:t>
            </a:r>
            <a:r>
              <a:rPr lang="en-US" sz="1500" dirty="0" err="1" smtClean="0"/>
              <a:t>होता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बिलकुल</a:t>
            </a:r>
            <a:r>
              <a:rPr lang="en-US" sz="1500" dirty="0"/>
              <a:t> </a:t>
            </a:r>
            <a:r>
              <a:rPr lang="en-US" sz="1500" dirty="0" err="1"/>
              <a:t>उल्टा</a:t>
            </a:r>
            <a:r>
              <a:rPr lang="en-US" sz="15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006" y="7266999"/>
            <a:ext cx="25182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द्रव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अलग-अलग</a:t>
            </a:r>
            <a:r>
              <a:rPr lang="en-US" sz="1600" dirty="0"/>
              <a:t> </a:t>
            </a:r>
            <a:r>
              <a:rPr lang="en-US" sz="1600" dirty="0" err="1"/>
              <a:t>तरीकों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व्यवहार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निर्भर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M = V /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ऐरो-डायनामिक्स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मैक</a:t>
            </a:r>
            <a:r>
              <a:rPr lang="en-US" sz="1600" dirty="0"/>
              <a:t> (MACH) </a:t>
            </a:r>
            <a:r>
              <a:rPr lang="en-US" sz="1600" dirty="0" err="1"/>
              <a:t>नंबर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82406" y="7950061"/>
            <a:ext cx="201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धक्का</a:t>
            </a:r>
            <a:r>
              <a:rPr lang="en-US" sz="1400" dirty="0" smtClean="0"/>
              <a:t> </a:t>
            </a:r>
            <a:r>
              <a:rPr lang="en-US" sz="1400" dirty="0" err="1"/>
              <a:t>देने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बजाए</a:t>
            </a:r>
            <a:r>
              <a:rPr lang="en-US" sz="1400" dirty="0"/>
              <a:t>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खींचूं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2661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HP\Desktop\silence_barrier_empty 02.06.2020\silence_barrier_empty\vide_7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25006" y="2986881"/>
            <a:ext cx="37560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sz="2400" dirty="0" smtClean="0"/>
              <a:t>ख़ामोशी</a:t>
            </a:r>
            <a:r>
              <a:rPr lang="en-US" sz="2400" dirty="0" smtClean="0"/>
              <a:t> </a:t>
            </a:r>
            <a:r>
              <a:rPr lang="hi-IN" sz="2400" dirty="0" smtClean="0"/>
              <a:t>का</a:t>
            </a:r>
            <a:r>
              <a:rPr lang="en-US" sz="2400" dirty="0" smtClean="0"/>
              <a:t> </a:t>
            </a:r>
            <a:r>
              <a:rPr lang="hi-IN" sz="2400" dirty="0" smtClean="0"/>
              <a:t>बैरियर</a:t>
            </a:r>
            <a:r>
              <a:rPr lang="en-US" sz="2400" dirty="0" smtClean="0"/>
              <a:t> !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501606" y="1014968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समाप्त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16813" cy="106981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SILENCE 71\SILENCE_BARRIER7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" y="1173163"/>
            <a:ext cx="751226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96081"/>
            <a:ext cx="7533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000" b="1" dirty="0" smtClean="0">
                <a:solidFill>
                  <a:srgbClr val="FF0000"/>
                </a:solidFill>
              </a:rPr>
              <a:t>वैज्ञानिक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hi-IN" sz="4000" b="1" dirty="0" smtClean="0">
                <a:solidFill>
                  <a:srgbClr val="FF0000"/>
                </a:solidFill>
              </a:rPr>
              <a:t>परिशिष्ट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silence_barrier_empty 02.06.2020\silence_barrier_empty\vide_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6813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115" y="54848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धीरे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खींचें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V </a:t>
            </a:r>
            <a:r>
              <a:rPr lang="en-US" sz="1600" dirty="0" err="1"/>
              <a:t>हमेशा</a:t>
            </a:r>
            <a:r>
              <a:rPr lang="en-US" sz="1600" dirty="0"/>
              <a:t> </a:t>
            </a:r>
            <a:r>
              <a:rPr lang="en-US" sz="1600" dirty="0" err="1"/>
              <a:t>सतही</a:t>
            </a:r>
            <a:r>
              <a:rPr lang="en-US" sz="1600" dirty="0"/>
              <a:t> </a:t>
            </a:r>
            <a:r>
              <a:rPr lang="en-US" sz="1600" dirty="0" err="1"/>
              <a:t>तरंगों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तुलना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अवत्वरण</a:t>
            </a:r>
            <a:r>
              <a:rPr lang="en-US" sz="1600" dirty="0"/>
              <a:t> (Decelerate) </a:t>
            </a:r>
            <a:r>
              <a:rPr lang="en-US" sz="1600" dirty="0" err="1"/>
              <a:t>करेगा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ऊंचाई</a:t>
            </a:r>
            <a:r>
              <a:rPr lang="en-US" sz="1600" dirty="0"/>
              <a:t> </a:t>
            </a:r>
            <a:r>
              <a:rPr lang="en-US" sz="1600" dirty="0" err="1"/>
              <a:t>लगभग</a:t>
            </a:r>
            <a:r>
              <a:rPr lang="en-US" sz="1600" dirty="0"/>
              <a:t> </a:t>
            </a:r>
            <a:r>
              <a:rPr lang="en-US" sz="1600" dirty="0" err="1"/>
              <a:t>स्थिर</a:t>
            </a:r>
            <a:r>
              <a:rPr lang="en-US" sz="1600" dirty="0"/>
              <a:t> </a:t>
            </a:r>
            <a:r>
              <a:rPr lang="en-US" sz="1600" dirty="0" err="1"/>
              <a:t>रहेगी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206" y="1843881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,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प्लंजर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जोर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खींचता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ढेर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बनेगा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 smtClean="0"/>
              <a:t>द्रव</a:t>
            </a:r>
            <a:r>
              <a:rPr lang="en-US" sz="1600" dirty="0" smtClean="0"/>
              <a:t> </a:t>
            </a:r>
            <a:r>
              <a:rPr lang="en-US" sz="1600" dirty="0" err="1"/>
              <a:t>त्वरण</a:t>
            </a:r>
            <a:r>
              <a:rPr lang="en-US" sz="1600" dirty="0"/>
              <a:t> (Accelerate) </a:t>
            </a:r>
            <a:r>
              <a:rPr lang="en-US" sz="1600" dirty="0" err="1"/>
              <a:t>करेगा</a:t>
            </a:r>
            <a:r>
              <a:rPr lang="en-US" sz="1600" dirty="0"/>
              <a:t> 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9462" y="3215481"/>
            <a:ext cx="7344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"</a:t>
            </a:r>
            <a:r>
              <a:rPr lang="en-US" sz="1000" dirty="0" err="1">
                <a:solidFill>
                  <a:srgbClr val="FF0000"/>
                </a:solidFill>
              </a:rPr>
              <a:t>मैक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नंबर</a:t>
            </a:r>
            <a:r>
              <a:rPr lang="en-US" sz="1000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1910" y="4358481"/>
            <a:ext cx="7344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"</a:t>
            </a:r>
            <a:r>
              <a:rPr lang="en-US" sz="1000" dirty="0" err="1">
                <a:solidFill>
                  <a:srgbClr val="FF0000"/>
                </a:solidFill>
              </a:rPr>
              <a:t>मैक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नंबर</a:t>
            </a:r>
            <a:r>
              <a:rPr lang="en-US" sz="1000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625" y="5120481"/>
            <a:ext cx="7088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ये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अलग-अलग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व्यवहार</a:t>
            </a:r>
            <a:r>
              <a:rPr lang="en-US" sz="1400" dirty="0"/>
              <a:t> </a:t>
            </a:r>
            <a:r>
              <a:rPr lang="en-US" sz="1400" dirty="0" err="1"/>
              <a:t>फ्रांस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भौतिकशास्त्री</a:t>
            </a:r>
            <a:r>
              <a:rPr lang="en-US" sz="1400" dirty="0"/>
              <a:t> </a:t>
            </a:r>
            <a:r>
              <a:rPr lang="en-US" sz="1400" dirty="0" err="1"/>
              <a:t>ह्यूगोनियोट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प्रमेय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सम्मिलित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3006" y="8526651"/>
            <a:ext cx="34671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 ...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 smtClean="0"/>
              <a:t>धीरे</a:t>
            </a:r>
            <a:r>
              <a:rPr lang="en-US" sz="1500" dirty="0" smtClean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hi-IN" sz="1500" dirty="0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तेज़</a:t>
            </a:r>
            <a:r>
              <a:rPr lang="en-US" sz="1500" dirty="0" smtClean="0"/>
              <a:t> </a:t>
            </a:r>
            <a:r>
              <a:rPr lang="en-US" sz="1500" dirty="0" err="1" smtClean="0"/>
              <a:t>होते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 </a:t>
            </a:r>
            <a:r>
              <a:rPr lang="en-US" sz="1500" dirty="0"/>
              <a:t>... </a:t>
            </a:r>
            <a:r>
              <a:rPr lang="en-US" sz="1500" dirty="0" err="1"/>
              <a:t>अधिकतर</a:t>
            </a:r>
            <a:r>
              <a:rPr lang="en-US" sz="1500" dirty="0"/>
              <a:t> </a:t>
            </a:r>
            <a:r>
              <a:rPr lang="en-US" sz="1500" dirty="0" err="1"/>
              <a:t>यही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3302" y="6561078"/>
            <a:ext cx="1723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1400" dirty="0" smtClean="0"/>
              <a:t>कनवर्जेंट</a:t>
            </a:r>
            <a:r>
              <a:rPr lang="en-US" sz="1400" dirty="0" smtClean="0"/>
              <a:t> </a:t>
            </a:r>
            <a:r>
              <a:rPr lang="hi-IN" sz="1400" dirty="0" smtClean="0"/>
              <a:t>क्षेत्र</a:t>
            </a:r>
            <a:r>
              <a:rPr lang="en-US" sz="1400" dirty="0" smtClean="0"/>
              <a:t> </a:t>
            </a:r>
            <a:r>
              <a:rPr lang="hi-IN" sz="1400" dirty="0" smtClean="0"/>
              <a:t>में </a:t>
            </a:r>
            <a:r>
              <a:rPr lang="hi-IN" sz="1400" dirty="0"/>
              <a:t>:</a:t>
            </a:r>
          </a:p>
          <a:p>
            <a:r>
              <a:rPr lang="hi-IN" sz="1400" dirty="0"/>
              <a:t>तरल </a:t>
            </a:r>
          </a:p>
          <a:p>
            <a:r>
              <a:rPr lang="hi-IN" sz="1400" dirty="0"/>
              <a:t>स्तर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206" y="7455972"/>
            <a:ext cx="182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1400" dirty="0"/>
              <a:t>डाईवर्जेन्ट</a:t>
            </a:r>
            <a:r>
              <a:rPr lang="en-US" sz="1400" dirty="0" smtClean="0"/>
              <a:t> </a:t>
            </a:r>
            <a:r>
              <a:rPr lang="hi-IN" sz="1400" dirty="0" smtClean="0"/>
              <a:t>क्षेत्र</a:t>
            </a:r>
            <a:r>
              <a:rPr lang="en-US" sz="1400" dirty="0" smtClean="0"/>
              <a:t> </a:t>
            </a:r>
            <a:r>
              <a:rPr lang="hi-IN" sz="1400" dirty="0" smtClean="0"/>
              <a:t>में </a:t>
            </a:r>
            <a:r>
              <a:rPr lang="hi-IN" sz="1400" dirty="0"/>
              <a:t>:</a:t>
            </a:r>
          </a:p>
          <a:p>
            <a:r>
              <a:rPr lang="hi-IN" sz="1400" dirty="0"/>
              <a:t>तरल </a:t>
            </a:r>
          </a:p>
          <a:p>
            <a:r>
              <a:rPr lang="hi-IN" sz="1400" dirty="0"/>
              <a:t>स्तर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63006" y="5653881"/>
            <a:ext cx="1904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गति</a:t>
            </a:r>
            <a:r>
              <a:rPr lang="en-US" sz="1600" dirty="0" smtClean="0"/>
              <a:t> V </a:t>
            </a:r>
            <a:r>
              <a:rPr lang="hi-IN" sz="1600" dirty="0" smtClean="0"/>
              <a:t>जो</a:t>
            </a:r>
            <a:r>
              <a:rPr lang="en-US" sz="1600" dirty="0" smtClean="0"/>
              <a:t> </a:t>
            </a:r>
            <a:r>
              <a:rPr lang="hi-IN" sz="1600" dirty="0" smtClean="0"/>
              <a:t>सतही </a:t>
            </a:r>
            <a:r>
              <a:rPr lang="hi-IN" sz="1600" dirty="0"/>
              <a:t>गति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hi-IN" sz="1600" dirty="0" smtClean="0"/>
              <a:t>से</a:t>
            </a:r>
            <a:r>
              <a:rPr lang="en-US" sz="1600" dirty="0" smtClean="0"/>
              <a:t> </a:t>
            </a:r>
            <a:r>
              <a:rPr lang="hi-IN" sz="1600" dirty="0" smtClean="0"/>
              <a:t>कम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i-IN" sz="1600" dirty="0"/>
              <a:t>(</a:t>
            </a:r>
            <a:r>
              <a:rPr lang="hi-IN" sz="1600" dirty="0" smtClean="0"/>
              <a:t>मैक</a:t>
            </a:r>
            <a:r>
              <a:rPr lang="en-US" sz="1600" dirty="0" smtClean="0"/>
              <a:t> </a:t>
            </a:r>
            <a:r>
              <a:rPr lang="hi-IN" sz="1600" dirty="0" smtClean="0"/>
              <a:t>नंबर</a:t>
            </a:r>
            <a:r>
              <a:rPr lang="en-US" sz="1600" dirty="0" smtClean="0"/>
              <a:t> M</a:t>
            </a:r>
            <a:r>
              <a:rPr lang="en-US" sz="1600" dirty="0"/>
              <a:t> </a:t>
            </a:r>
            <a:r>
              <a:rPr lang="hi-IN" sz="1600" dirty="0" smtClean="0"/>
              <a:t>&lt;1</a:t>
            </a:r>
            <a:r>
              <a:rPr lang="hi-IN" sz="1600" dirty="0"/>
              <a:t>)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053807" y="5653881"/>
            <a:ext cx="175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1600" dirty="0" smtClean="0"/>
              <a:t>गति</a:t>
            </a:r>
            <a:r>
              <a:rPr lang="en-US" sz="1600" dirty="0" smtClean="0"/>
              <a:t> V </a:t>
            </a:r>
            <a:r>
              <a:rPr lang="hi-IN" sz="1600" dirty="0" smtClean="0"/>
              <a:t>जो</a:t>
            </a:r>
            <a:r>
              <a:rPr lang="en-US" sz="1600" dirty="0" smtClean="0"/>
              <a:t> </a:t>
            </a:r>
            <a:r>
              <a:rPr lang="hi-IN" sz="1600" dirty="0" smtClean="0"/>
              <a:t>सतही गति</a:t>
            </a:r>
            <a:r>
              <a:rPr lang="en-US" sz="1600" dirty="0" smtClean="0"/>
              <a:t>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hi-IN" sz="1600" dirty="0" smtClean="0"/>
              <a:t>से</a:t>
            </a:r>
            <a:r>
              <a:rPr lang="en-US" sz="1600" dirty="0" smtClean="0"/>
              <a:t> </a:t>
            </a:r>
            <a:r>
              <a:rPr lang="hi-IN" sz="1600" dirty="0" smtClean="0"/>
              <a:t>अधिक </a:t>
            </a:r>
            <a:endParaRPr lang="en-US" sz="1600" dirty="0" smtClean="0"/>
          </a:p>
          <a:p>
            <a:r>
              <a:rPr lang="hi-IN" sz="1600" dirty="0" smtClean="0"/>
              <a:t>(मैक</a:t>
            </a:r>
            <a:r>
              <a:rPr lang="en-US" sz="1600" dirty="0" smtClean="0"/>
              <a:t> </a:t>
            </a:r>
            <a:r>
              <a:rPr lang="hi-IN" sz="1600" dirty="0" smtClean="0"/>
              <a:t>नंबर</a:t>
            </a:r>
            <a:r>
              <a:rPr lang="en-US" sz="1600" dirty="0" smtClean="0"/>
              <a:t> M </a:t>
            </a:r>
            <a:r>
              <a:rPr lang="en-US" sz="1600" dirty="0"/>
              <a:t>&gt;1)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0606" y="6789678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त्वरण</a:t>
            </a:r>
            <a:r>
              <a:rPr lang="en-US" sz="1600" dirty="0" smtClean="0"/>
              <a:t> </a:t>
            </a:r>
            <a:r>
              <a:rPr lang="hi-IN" sz="1600" dirty="0"/>
              <a:t>(</a:t>
            </a:r>
            <a:r>
              <a:rPr lang="hi-IN" sz="1600" dirty="0" smtClean="0"/>
              <a:t>एक्सेलरेट)</a:t>
            </a:r>
            <a:r>
              <a:rPr lang="en-US" sz="1600" dirty="0" smtClean="0"/>
              <a:t> </a:t>
            </a:r>
            <a:r>
              <a:rPr lang="hi-IN" sz="1600" dirty="0" smtClean="0"/>
              <a:t>करता</a:t>
            </a:r>
            <a:r>
              <a:rPr lang="en-US" sz="1600" dirty="0" smtClean="0"/>
              <a:t> </a:t>
            </a:r>
            <a:r>
              <a:rPr lang="hi-IN" sz="1600" dirty="0" smtClean="0"/>
              <a:t>है और</a:t>
            </a:r>
            <a:r>
              <a:rPr lang="en-US" sz="1600" dirty="0" smtClean="0"/>
              <a:t> </a:t>
            </a:r>
            <a:r>
              <a:rPr lang="hi-IN" sz="1600" dirty="0" smtClean="0"/>
              <a:t>स्थिर</a:t>
            </a:r>
            <a:r>
              <a:rPr lang="en-US" sz="1600" dirty="0" smtClean="0"/>
              <a:t> </a:t>
            </a:r>
            <a:r>
              <a:rPr lang="hi-IN" sz="1600" dirty="0" smtClean="0"/>
              <a:t>रहता</a:t>
            </a:r>
            <a:r>
              <a:rPr lang="en-US" sz="1600" dirty="0" smtClean="0"/>
              <a:t> </a:t>
            </a:r>
            <a:r>
              <a:rPr lang="hi-IN" sz="1600" dirty="0" smtClean="0"/>
              <a:t>है</a:t>
            </a:r>
            <a:r>
              <a:rPr lang="hi-IN" sz="1600" dirty="0"/>
              <a:t>. 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310607" y="7576503"/>
            <a:ext cx="228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अत्वरण</a:t>
            </a:r>
            <a:r>
              <a:rPr lang="en-US" sz="1600" dirty="0" smtClean="0"/>
              <a:t> </a:t>
            </a:r>
            <a:r>
              <a:rPr lang="hi-IN" sz="1600" dirty="0" smtClean="0"/>
              <a:t>(डेसेलेरेट)</a:t>
            </a:r>
            <a:r>
              <a:rPr lang="en-US" sz="1600" dirty="0" smtClean="0"/>
              <a:t> </a:t>
            </a:r>
            <a:r>
              <a:rPr lang="hi-IN" sz="1600" dirty="0" smtClean="0"/>
              <a:t>करता है</a:t>
            </a:r>
            <a:r>
              <a:rPr lang="en-US" sz="1600" dirty="0" smtClean="0"/>
              <a:t> </a:t>
            </a:r>
            <a:r>
              <a:rPr lang="hi-IN" sz="1600" dirty="0" smtClean="0"/>
              <a:t>और</a:t>
            </a:r>
            <a:r>
              <a:rPr lang="en-US" sz="1600" dirty="0" smtClean="0"/>
              <a:t> </a:t>
            </a:r>
            <a:r>
              <a:rPr lang="hi-IN" sz="1600" dirty="0" smtClean="0"/>
              <a:t>स्थिर</a:t>
            </a:r>
            <a:r>
              <a:rPr lang="en-US" sz="1600" dirty="0" smtClean="0"/>
              <a:t> </a:t>
            </a:r>
            <a:r>
              <a:rPr lang="hi-IN" sz="1600" dirty="0" smtClean="0"/>
              <a:t>रहता</a:t>
            </a:r>
            <a:r>
              <a:rPr lang="en-US" sz="1600" dirty="0" smtClean="0"/>
              <a:t> </a:t>
            </a:r>
            <a:r>
              <a:rPr lang="hi-IN" sz="1600" dirty="0" smtClean="0"/>
              <a:t>है</a:t>
            </a:r>
            <a:r>
              <a:rPr lang="hi-IN" sz="1600" dirty="0"/>
              <a:t>.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015706" y="673725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डेसेलेरेट</a:t>
            </a:r>
            <a:r>
              <a:rPr lang="en-US" sz="1600" dirty="0" smtClean="0"/>
              <a:t> </a:t>
            </a:r>
            <a:r>
              <a:rPr lang="hi-IN" sz="1600" dirty="0" smtClean="0"/>
              <a:t>करता</a:t>
            </a:r>
            <a:r>
              <a:rPr lang="en-US" sz="1600" dirty="0" smtClean="0"/>
              <a:t> </a:t>
            </a:r>
            <a:r>
              <a:rPr lang="hi-IN" sz="1600" dirty="0" smtClean="0"/>
              <a:t>है और</a:t>
            </a:r>
            <a:r>
              <a:rPr lang="en-US" sz="1600" dirty="0" smtClean="0"/>
              <a:t> </a:t>
            </a:r>
            <a:r>
              <a:rPr lang="hi-IN" sz="1600" dirty="0" smtClean="0"/>
              <a:t>ऊपर</a:t>
            </a:r>
            <a:r>
              <a:rPr lang="en-US" sz="1600" dirty="0" smtClean="0"/>
              <a:t> </a:t>
            </a:r>
            <a:r>
              <a:rPr lang="hi-IN" sz="1600" dirty="0" smtClean="0"/>
              <a:t>उठता</a:t>
            </a:r>
            <a:r>
              <a:rPr lang="en-US" sz="1600" dirty="0" smtClean="0"/>
              <a:t> </a:t>
            </a:r>
            <a:r>
              <a:rPr lang="hi-IN" sz="1600" dirty="0" smtClean="0"/>
              <a:t>है</a:t>
            </a:r>
            <a:r>
              <a:rPr lang="hi-IN" sz="1600" dirty="0"/>
              <a:t>. 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906963" y="7565570"/>
            <a:ext cx="1904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/>
              <a:t>एक्सेलरेट</a:t>
            </a:r>
            <a:r>
              <a:rPr lang="en-US" sz="1600" dirty="0" smtClean="0"/>
              <a:t> </a:t>
            </a:r>
            <a:r>
              <a:rPr lang="hi-IN" sz="1600" dirty="0" smtClean="0"/>
              <a:t>करता</a:t>
            </a:r>
            <a:r>
              <a:rPr lang="en-US" sz="1600" dirty="0" smtClean="0"/>
              <a:t> </a:t>
            </a:r>
            <a:r>
              <a:rPr lang="hi-IN" sz="1600" dirty="0" smtClean="0"/>
              <a:t>है और</a:t>
            </a:r>
            <a:r>
              <a:rPr lang="en-US" sz="1600" dirty="0" smtClean="0"/>
              <a:t> </a:t>
            </a:r>
            <a:r>
              <a:rPr lang="hi-IN" sz="1600" dirty="0" smtClean="0"/>
              <a:t>नीचे</a:t>
            </a:r>
            <a:r>
              <a:rPr lang="en-US" sz="1600" dirty="0" smtClean="0"/>
              <a:t> </a:t>
            </a:r>
            <a:r>
              <a:rPr lang="hi-IN" sz="1600" dirty="0" smtClean="0"/>
              <a:t>गिरता</a:t>
            </a:r>
            <a:r>
              <a:rPr lang="en-US" sz="1600" dirty="0" smtClean="0"/>
              <a:t> </a:t>
            </a:r>
            <a:r>
              <a:rPr lang="hi-IN" sz="1600" dirty="0" smtClean="0"/>
              <a:t>है</a:t>
            </a:r>
            <a:r>
              <a:rPr lang="hi-IN" sz="1600" dirty="0"/>
              <a:t>. 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 rot="597004">
            <a:off x="6174797" y="9125105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3195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silence_barrier_empty 02.06.2020\silence_barrier_empty\vide_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94" y="0"/>
            <a:ext cx="7667751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2006" y="9311481"/>
            <a:ext cx="152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मैक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संख्या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3806" y="472281"/>
            <a:ext cx="4952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! </a:t>
            </a:r>
            <a:r>
              <a:rPr lang="en-US" sz="1500" dirty="0" err="1"/>
              <a:t>प्लंजर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हटाने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ज़्यादा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बेहतर</a:t>
            </a:r>
            <a:r>
              <a:rPr lang="en-US" sz="1500" dirty="0"/>
              <a:t> </a:t>
            </a:r>
            <a:r>
              <a:rPr lang="en-US" sz="1500" dirty="0" err="1"/>
              <a:t>तरीका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4806" y="1310481"/>
            <a:ext cx="37560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दिमाग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 smtClean="0"/>
              <a:t>आया</a:t>
            </a:r>
            <a:r>
              <a:rPr lang="en-US" sz="1500" dirty="0" smtClean="0"/>
              <a:t> </a:t>
            </a:r>
            <a:r>
              <a:rPr lang="hi-IN" sz="1400" dirty="0" smtClean="0"/>
              <a:t>है</a:t>
            </a:r>
            <a:r>
              <a:rPr lang="en-US" sz="1500" dirty="0" smtClean="0"/>
              <a:t>! </a:t>
            </a:r>
            <a:br>
              <a:rPr lang="en-US" sz="1500" dirty="0" smtClean="0"/>
            </a:br>
            <a:r>
              <a:rPr lang="en-US" sz="1500" dirty="0" err="1" smtClean="0"/>
              <a:t>चैनल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कोण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फेरबदल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बहने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V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नियंत्रित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406" y="2529681"/>
            <a:ext cx="198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रुको</a:t>
            </a:r>
            <a:r>
              <a:rPr lang="en-US" sz="1500" dirty="0" smtClean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दोस्त</a:t>
            </a:r>
            <a:r>
              <a:rPr lang="en-US" sz="1500" dirty="0"/>
              <a:t>! </a:t>
            </a:r>
            <a:r>
              <a:rPr lang="en-US" sz="1500" dirty="0" err="1"/>
              <a:t>तुमने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6406" y="2453481"/>
            <a:ext cx="12747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परिणाम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बिल्कुल</a:t>
            </a:r>
            <a:r>
              <a:rPr lang="en-US" sz="1500" dirty="0" smtClean="0"/>
              <a:t> </a:t>
            </a:r>
            <a:r>
              <a:rPr lang="en-US" sz="1500" dirty="0" err="1"/>
              <a:t>वही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 rot="20483931">
            <a:off x="5012753" y="4223766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ह्यूगोनियोट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hi-IN" sz="1200" dirty="0" smtClean="0">
                <a:solidFill>
                  <a:srgbClr val="FF0000"/>
                </a:solidFill>
              </a:rPr>
              <a:t>का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hi-IN" sz="1200" dirty="0" smtClean="0">
                <a:solidFill>
                  <a:srgbClr val="FF0000"/>
                </a:solidFill>
              </a:rPr>
              <a:t>सिद्धांत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006" y="4968081"/>
            <a:ext cx="26333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वापस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प्रवाह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. </a:t>
            </a:r>
            <a:r>
              <a:rPr lang="en-US" sz="1500" dirty="0" err="1"/>
              <a:t>क्रिटिकल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, </a:t>
            </a:r>
            <a:r>
              <a:rPr lang="en-US" sz="1500" dirty="0" err="1"/>
              <a:t>द्रव</a:t>
            </a:r>
            <a:r>
              <a:rPr lang="en-US" sz="1500" dirty="0"/>
              <a:t> </a:t>
            </a:r>
            <a:r>
              <a:rPr lang="en-US" sz="1500" dirty="0" err="1"/>
              <a:t>अवत्वरण</a:t>
            </a:r>
            <a:r>
              <a:rPr lang="en-US" sz="1500" dirty="0"/>
              <a:t> (Decelerate)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जल-स्तर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रहता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7206" y="5120481"/>
            <a:ext cx="1447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क्योंकि</a:t>
            </a:r>
            <a:r>
              <a:rPr lang="en-US" sz="1500" dirty="0" smtClean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, </a:t>
            </a:r>
            <a:r>
              <a:rPr lang="en-US" sz="1500" dirty="0" err="1"/>
              <a:t>सतही</a:t>
            </a:r>
            <a:r>
              <a:rPr lang="en-US" sz="1500" dirty="0"/>
              <a:t> </a:t>
            </a:r>
            <a:r>
              <a:rPr lang="en-US" sz="1500" dirty="0" err="1"/>
              <a:t>तरंगों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मैक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M &lt; 1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806" y="6603032"/>
            <a:ext cx="23884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द्रव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V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आएगा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क्रिटिकल</a:t>
            </a:r>
            <a:r>
              <a:rPr lang="en-US" sz="1500" dirty="0"/>
              <a:t> </a:t>
            </a:r>
            <a:r>
              <a:rPr lang="en-US" sz="1500" dirty="0" err="1"/>
              <a:t>गति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त्वरण</a:t>
            </a:r>
            <a:r>
              <a:rPr lang="en-US" sz="1500" dirty="0"/>
              <a:t> (Accelerate) </a:t>
            </a:r>
            <a:r>
              <a:rPr lang="en-US" sz="1500" dirty="0" err="1"/>
              <a:t>करेगा</a:t>
            </a:r>
            <a:r>
              <a:rPr lang="en-US" sz="1500" dirty="0"/>
              <a:t>.  </a:t>
            </a:r>
          </a:p>
        </p:txBody>
      </p:sp>
      <p:sp>
        <p:nvSpPr>
          <p:cNvPr id="12" name="Rectangle 11"/>
          <p:cNvSpPr/>
          <p:nvPr/>
        </p:nvSpPr>
        <p:spPr>
          <a:xfrm rot="20045840">
            <a:off x="6140784" y="7884876"/>
            <a:ext cx="8739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विस्तार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क्षेत्र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2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8130</Words>
  <Application>Microsoft Office PowerPoint</Application>
  <PresentationFormat>Custom</PresentationFormat>
  <Paragraphs>833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744</cp:revision>
  <dcterms:created xsi:type="dcterms:W3CDTF">2016-12-13T16:20:56Z</dcterms:created>
  <dcterms:modified xsi:type="dcterms:W3CDTF">2020-06-04T13:47:53Z</dcterms:modified>
</cp:coreProperties>
</file>